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4"/>
  </p:handoutMasterIdLst>
  <p:sldIdLst>
    <p:sldId id="256" r:id="rId2"/>
    <p:sldId id="257" r:id="rId3"/>
    <p:sldId id="266" r:id="rId4"/>
    <p:sldId id="259" r:id="rId5"/>
    <p:sldId id="268" r:id="rId6"/>
    <p:sldId id="267" r:id="rId7"/>
    <p:sldId id="262" r:id="rId8"/>
    <p:sldId id="269" r:id="rId9"/>
    <p:sldId id="265" r:id="rId10"/>
    <p:sldId id="263" r:id="rId11"/>
    <p:sldId id="258" r:id="rId12"/>
    <p:sldId id="264"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3" d="100"/>
          <a:sy n="73" d="100"/>
        </p:scale>
        <p:origin x="63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7BD320F-4425-41F0-ABB2-61515EF3F26A}" type="datetimeFigureOut">
              <a:rPr lang="en-GB" smtClean="0"/>
              <a:t>10/01/2021</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EAD4825-69CF-41E8-9B20-62FF74C69CF2}" type="slidenum">
              <a:rPr lang="en-GB" smtClean="0"/>
              <a:t>‹#›</a:t>
            </a:fld>
            <a:endParaRPr lang="en-GB"/>
          </a:p>
        </p:txBody>
      </p:sp>
    </p:spTree>
    <p:extLst>
      <p:ext uri="{BB962C8B-B14F-4D97-AF65-F5344CB8AC3E}">
        <p14:creationId xmlns:p14="http://schemas.microsoft.com/office/powerpoint/2010/main" val="60877007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7DF09-5E87-41CB-A9BF-ECD393625F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8FD15B-D257-4453-A0C1-35B5AD6797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A679519-5160-4BD2-A648-321ECC535463}"/>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D86124FC-4A6D-4829-AD9B-DC14C051E3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7BC61-81F5-4C69-A64B-F9740D9DABE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23975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861E2-553F-4B92-A144-2148629426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1789E2-FFF4-4219-8ADF-16F28424686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EC5BF-CBA2-4A62-BCAB-B91E38E456BA}"/>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8F231249-8039-471A-AE8C-9EB9F9AB22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661031-1971-423F-BA03-6A4448E16FD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61588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07AF8-A2C9-4594-B923-A192DDCD78C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0936C5-3D02-42E7-B6D2-5FDB190EA97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09068B-E293-48C1-84A7-1F17F53F8D9D}"/>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A084C308-6A51-4C54-BDAD-8D33F75A9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70660F-4D90-455A-9C8D-E8217C2C55D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526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F6A46-2E4B-4FE1-BB73-030B91D8B4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45291C-C9F3-401A-8EA4-10EE8D7D0B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FD727F-4585-4533-9E1D-5BA645B26065}"/>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A9CEED79-D0B6-454C-93A4-5F4A3CFF7A3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B19D7B-A625-4B02-A826-47B46D1B4C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810565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CCDEC-8EAF-4D47-95A4-2E5A3D5203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8867E6A-832D-4C99-A16A-EC91B1130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6D7ECD-40F7-426C-A2ED-A7AF5485636B}"/>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63068109-6590-4788-963E-1D39B8DB49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8F3F0A-C3BC-4AC2-9CF5-B240A00EDF8B}"/>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827591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5D26C-F336-4045-81A0-C3AEECA923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D5673C-C616-4C84-B8A7-D7D2275A28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7D4D329-FFEB-40B7-A8E4-6F10CBF465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0A98E42-691E-4461-A67B-22C5166945D7}"/>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6" name="Footer Placeholder 5">
            <a:extLst>
              <a:ext uri="{FF2B5EF4-FFF2-40B4-BE49-F238E27FC236}">
                <a16:creationId xmlns:a16="http://schemas.microsoft.com/office/drawing/2014/main" id="{DA3D645C-D6EF-43A1-B623-C27F1E7761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4C0F3-94C9-4DE1-B038-C29C5012DC65}"/>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47462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E0A7A-9690-4095-820C-FBE43BD6951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4BA0B2-34F5-4732-9B79-61C54165E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F29F902-5165-493B-BAE9-ED2AC086C89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D0E1336-C951-4430-B78E-CCD6DE6ED8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7DAB16-9C83-4ECC-B729-FE6D7D1739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32B4F7-45D1-4841-9496-59379A878B29}"/>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8" name="Footer Placeholder 7">
            <a:extLst>
              <a:ext uri="{FF2B5EF4-FFF2-40B4-BE49-F238E27FC236}">
                <a16:creationId xmlns:a16="http://schemas.microsoft.com/office/drawing/2014/main" id="{D7BE4F59-B456-4B35-83AB-4C9123FA0E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2CD80B-46DD-4177-BFCD-4246B25FBFA0}"/>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56881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5A77E-F440-4704-9C3B-13B55ED9675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A77D85-4B1E-4F0A-A199-7CCE8FA0BF0C}"/>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4" name="Footer Placeholder 3">
            <a:extLst>
              <a:ext uri="{FF2B5EF4-FFF2-40B4-BE49-F238E27FC236}">
                <a16:creationId xmlns:a16="http://schemas.microsoft.com/office/drawing/2014/main" id="{E3C4AC26-3BEC-4DB4-9CEC-A5717E5010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3C617B1-7224-4AEA-8EFF-DC83DFD4B51E}"/>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233673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8768CD-1183-4FBF-A5A2-2329F868EF09}"/>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3" name="Footer Placeholder 2">
            <a:extLst>
              <a:ext uri="{FF2B5EF4-FFF2-40B4-BE49-F238E27FC236}">
                <a16:creationId xmlns:a16="http://schemas.microsoft.com/office/drawing/2014/main" id="{B7DD333C-7DD1-435E-81DC-F70781032B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F88581-1C11-42A6-9FF4-7CC3E38D22E4}"/>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51629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0AEB1-2C73-49A0-B00A-F6CC86DEF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9637AA-D6F8-4083-B437-007E5146F6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D55193-666D-4CEA-9D3A-A54AA1BFAB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83324D-1466-45BE-A80B-DE252ADD0B47}"/>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6" name="Footer Placeholder 5">
            <a:extLst>
              <a:ext uri="{FF2B5EF4-FFF2-40B4-BE49-F238E27FC236}">
                <a16:creationId xmlns:a16="http://schemas.microsoft.com/office/drawing/2014/main" id="{C7DFBBDC-3300-44FF-ADEF-64552E45B3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D8EB19-35CB-4EED-8AA0-CD28619D57B2}"/>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382649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13BF3-4C55-458C-82DA-533213A74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FE3823E-52BC-4B4A-B32B-34372F5CB4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873F214-CD89-4F29-9A92-8FEBFB4F3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8DBDC5D-A0A9-41E1-973A-C39721375A47}"/>
              </a:ext>
            </a:extLst>
          </p:cNvPr>
          <p:cNvSpPr>
            <a:spLocks noGrp="1"/>
          </p:cNvSpPr>
          <p:nvPr>
            <p:ph type="dt" sz="half" idx="10"/>
          </p:nvPr>
        </p:nvSpPr>
        <p:spPr/>
        <p:txBody>
          <a:bodyPr/>
          <a:lstStyle/>
          <a:p>
            <a:fld id="{55B16009-FA30-4045-A31E-082A85061385}" type="datetimeFigureOut">
              <a:rPr lang="en-GB" smtClean="0"/>
              <a:t>10/01/2021</a:t>
            </a:fld>
            <a:endParaRPr lang="en-GB"/>
          </a:p>
        </p:txBody>
      </p:sp>
      <p:sp>
        <p:nvSpPr>
          <p:cNvPr id="6" name="Footer Placeholder 5">
            <a:extLst>
              <a:ext uri="{FF2B5EF4-FFF2-40B4-BE49-F238E27FC236}">
                <a16:creationId xmlns:a16="http://schemas.microsoft.com/office/drawing/2014/main" id="{490A850F-CAA3-4B32-B2A9-C97F0F844C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6C96E5-A7E1-443A-BB5B-8C756021438D}"/>
              </a:ext>
            </a:extLst>
          </p:cNvPr>
          <p:cNvSpPr>
            <a:spLocks noGrp="1"/>
          </p:cNvSpPr>
          <p:nvPr>
            <p:ph type="sldNum" sz="quarter" idx="12"/>
          </p:nvPr>
        </p:nvSpPr>
        <p:spPr/>
        <p:txBody>
          <a:bodyPr/>
          <a:lstStyle/>
          <a:p>
            <a:fld id="{00DC793C-2BBE-40DC-9167-6367C6946910}" type="slidenum">
              <a:rPr lang="en-GB" smtClean="0"/>
              <a:t>‹#›</a:t>
            </a:fld>
            <a:endParaRPr lang="en-GB"/>
          </a:p>
        </p:txBody>
      </p:sp>
    </p:spTree>
    <p:extLst>
      <p:ext uri="{BB962C8B-B14F-4D97-AF65-F5344CB8AC3E}">
        <p14:creationId xmlns:p14="http://schemas.microsoft.com/office/powerpoint/2010/main" val="1468781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92D59-3647-44AC-A25E-848E9ED61B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728E61-9C34-4095-84E8-D0059CA34C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8B49A-14F0-4FCE-A1FA-21DA8849B1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B16009-FA30-4045-A31E-082A85061385}" type="datetimeFigureOut">
              <a:rPr lang="en-GB" smtClean="0"/>
              <a:t>10/01/2021</a:t>
            </a:fld>
            <a:endParaRPr lang="en-GB"/>
          </a:p>
        </p:txBody>
      </p:sp>
      <p:sp>
        <p:nvSpPr>
          <p:cNvPr id="5" name="Footer Placeholder 4">
            <a:extLst>
              <a:ext uri="{FF2B5EF4-FFF2-40B4-BE49-F238E27FC236}">
                <a16:creationId xmlns:a16="http://schemas.microsoft.com/office/drawing/2014/main" id="{A9DB2E63-FE25-4B30-8E03-4D245F491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3296FCD-BA3D-48FB-97B6-F5C31DC12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C793C-2BBE-40DC-9167-6367C6946910}" type="slidenum">
              <a:rPr lang="en-GB" smtClean="0"/>
              <a:t>‹#›</a:t>
            </a:fld>
            <a:endParaRPr lang="en-GB"/>
          </a:p>
        </p:txBody>
      </p:sp>
    </p:spTree>
    <p:extLst>
      <p:ext uri="{BB962C8B-B14F-4D97-AF65-F5344CB8AC3E}">
        <p14:creationId xmlns:p14="http://schemas.microsoft.com/office/powerpoint/2010/main" val="1537394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hyperlink" Target="https://www.youtube.com/channel/UCo7fbLgY2oA_cFCIg9GdxtQ" TargetMode="Externa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hyperlink" Target="https://www.youtube.com/channel/UCo7fbLgY2oA_cFCIg9GdxtQ"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3QzT1sq6kCY" TargetMode="External"/><Relationship Id="rId3" Type="http://schemas.openxmlformats.org/officeDocument/2006/relationships/slideLayout" Target="../slideLayouts/slideLayout2.xml"/><Relationship Id="rId7" Type="http://schemas.openxmlformats.org/officeDocument/2006/relationships/hyperlink" Target="https://www.youtube.com/watch?v=BXDsucz23OA" TargetMode="External"/><Relationship Id="rId12"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youtube.com/watch?v=YoQyyB5xvLk" TargetMode="External"/><Relationship Id="rId11" Type="http://schemas.openxmlformats.org/officeDocument/2006/relationships/image" Target="../media/image3.png"/><Relationship Id="rId5" Type="http://schemas.openxmlformats.org/officeDocument/2006/relationships/hyperlink" Target="https://www.youtube.com/watch?v=LDMWJCrDVMI" TargetMode="External"/><Relationship Id="rId10" Type="http://schemas.openxmlformats.org/officeDocument/2006/relationships/image" Target="../media/image14.png"/><Relationship Id="rId4" Type="http://schemas.openxmlformats.org/officeDocument/2006/relationships/hyperlink" Target="https://www.bbc.co.uk/programmes/b03g64rh" TargetMode="Externa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6BE77-6D40-4F0C-A1AC-044299EBDE97}"/>
              </a:ext>
            </a:extLst>
          </p:cNvPr>
          <p:cNvSpPr>
            <a:spLocks noGrp="1"/>
          </p:cNvSpPr>
          <p:nvPr>
            <p:ph type="ctrTitle"/>
          </p:nvPr>
        </p:nvSpPr>
        <p:spPr>
          <a:xfrm>
            <a:off x="1417982" y="247720"/>
            <a:ext cx="9144000" cy="2387600"/>
          </a:xfrm>
        </p:spPr>
        <p:txBody>
          <a:bodyPr>
            <a:normAutofit/>
          </a:bodyPr>
          <a:lstStyle/>
          <a:p>
            <a:r>
              <a:rPr lang="en-GB" sz="8000" dirty="0"/>
              <a:t>English</a:t>
            </a:r>
          </a:p>
        </p:txBody>
      </p:sp>
      <p:sp>
        <p:nvSpPr>
          <p:cNvPr id="3" name="Subtitle 2">
            <a:extLst>
              <a:ext uri="{FF2B5EF4-FFF2-40B4-BE49-F238E27FC236}">
                <a16:creationId xmlns:a16="http://schemas.microsoft.com/office/drawing/2014/main" id="{4F67E701-3AD7-4545-92A9-B5702ED10FFA}"/>
              </a:ext>
            </a:extLst>
          </p:cNvPr>
          <p:cNvSpPr>
            <a:spLocks noGrp="1"/>
          </p:cNvSpPr>
          <p:nvPr>
            <p:ph type="subTitle" idx="1"/>
          </p:nvPr>
        </p:nvSpPr>
        <p:spPr>
          <a:xfrm>
            <a:off x="1524000" y="2821772"/>
            <a:ext cx="9144000" cy="2387600"/>
          </a:xfrm>
        </p:spPr>
        <p:txBody>
          <a:bodyPr>
            <a:normAutofit fontScale="92500" lnSpcReduction="20000"/>
          </a:bodyPr>
          <a:lstStyle/>
          <a:p>
            <a:endParaRPr lang="en-GB" sz="4000" dirty="0"/>
          </a:p>
          <a:p>
            <a:r>
              <a:rPr lang="en-GB" sz="4000" dirty="0"/>
              <a:t>Year 2 Swallows Class </a:t>
            </a:r>
          </a:p>
          <a:p>
            <a:endParaRPr lang="en-GB" sz="3200" dirty="0"/>
          </a:p>
          <a:p>
            <a:endParaRPr lang="en-GB" sz="3200" dirty="0"/>
          </a:p>
          <a:p>
            <a:r>
              <a:rPr lang="en-GB" sz="3200" dirty="0" smtClean="0"/>
              <a:t>Monday 11</a:t>
            </a:r>
            <a:r>
              <a:rPr lang="en-GB" sz="3200" baseline="30000" dirty="0" smtClean="0"/>
              <a:t>th</a:t>
            </a:r>
            <a:r>
              <a:rPr lang="en-GB" sz="3200" dirty="0" smtClean="0"/>
              <a:t>  January </a:t>
            </a:r>
            <a:r>
              <a:rPr lang="en-GB" sz="3200" dirty="0"/>
              <a:t>2021</a:t>
            </a:r>
          </a:p>
        </p:txBody>
      </p:sp>
      <p:pic>
        <p:nvPicPr>
          <p:cNvPr id="4" name="Picture 3">
            <a:extLst>
              <a:ext uri="{FF2B5EF4-FFF2-40B4-BE49-F238E27FC236}">
                <a16:creationId xmlns:a16="http://schemas.microsoft.com/office/drawing/2014/main" id="{CFA3B5D7-43BA-4CC5-9E10-606B894805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59" y="362326"/>
            <a:ext cx="1968107" cy="1994041"/>
          </a:xfrm>
          <a:prstGeom prst="rect">
            <a:avLst/>
          </a:prstGeom>
        </p:spPr>
      </p:pic>
      <p:pic>
        <p:nvPicPr>
          <p:cNvPr id="6" name="Picture 5"/>
          <p:cNvPicPr>
            <a:picLocks noChangeAspect="1"/>
          </p:cNvPicPr>
          <p:nvPr/>
        </p:nvPicPr>
        <p:blipFill>
          <a:blip r:embed="rId5"/>
          <a:stretch>
            <a:fillRect/>
          </a:stretch>
        </p:blipFill>
        <p:spPr>
          <a:xfrm>
            <a:off x="9502810" y="2777534"/>
            <a:ext cx="830989" cy="1012897"/>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6100" y="2979182"/>
            <a:ext cx="609600" cy="609600"/>
          </a:xfrm>
          <a:prstGeom prst="rect">
            <a:avLst/>
          </a:prstGeom>
        </p:spPr>
      </p:pic>
    </p:spTree>
    <p:extLst>
      <p:ext uri="{BB962C8B-B14F-4D97-AF65-F5344CB8AC3E}">
        <p14:creationId xmlns:p14="http://schemas.microsoft.com/office/powerpoint/2010/main" val="4285930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5EE7A-F61E-4698-915A-B1751E3ECB2E}"/>
              </a:ext>
            </a:extLst>
          </p:cNvPr>
          <p:cNvSpPr>
            <a:spLocks noGrp="1"/>
          </p:cNvSpPr>
          <p:nvPr>
            <p:ph type="title"/>
          </p:nvPr>
        </p:nvSpPr>
        <p:spPr/>
        <p:txBody>
          <a:bodyPr/>
          <a:lstStyle/>
          <a:p>
            <a:pPr algn="ctr"/>
            <a:r>
              <a:rPr lang="en-GB" u="sng" dirty="0"/>
              <a:t>Can you re-read what you have written to check that it makes sense? </a:t>
            </a:r>
          </a:p>
        </p:txBody>
      </p:sp>
      <p:pic>
        <p:nvPicPr>
          <p:cNvPr id="4" name="Content Placeholder 3">
            <a:extLst>
              <a:ext uri="{FF2B5EF4-FFF2-40B4-BE49-F238E27FC236}">
                <a16:creationId xmlns:a16="http://schemas.microsoft.com/office/drawing/2014/main" id="{CF9F8B0B-D46C-4010-ACB9-48BD17957569}"/>
              </a:ext>
            </a:extLst>
          </p:cNvPr>
          <p:cNvPicPr>
            <a:picLocks noGrp="1" noChangeAspect="1"/>
          </p:cNvPicPr>
          <p:nvPr>
            <p:ph idx="1"/>
          </p:nvPr>
        </p:nvPicPr>
        <p:blipFill>
          <a:blip r:embed="rId4"/>
          <a:stretch>
            <a:fillRect/>
          </a:stretch>
        </p:blipFill>
        <p:spPr>
          <a:xfrm>
            <a:off x="838200" y="1952625"/>
            <a:ext cx="1590675" cy="1476375"/>
          </a:xfrm>
          <a:prstGeom prst="rect">
            <a:avLst/>
          </a:prstGeom>
        </p:spPr>
      </p:pic>
      <p:pic>
        <p:nvPicPr>
          <p:cNvPr id="5" name="Picture 4">
            <a:extLst>
              <a:ext uri="{FF2B5EF4-FFF2-40B4-BE49-F238E27FC236}">
                <a16:creationId xmlns:a16="http://schemas.microsoft.com/office/drawing/2014/main" id="{67B94DB6-8C6A-4DBD-8C92-C93D13F98AA4}"/>
              </a:ext>
            </a:extLst>
          </p:cNvPr>
          <p:cNvPicPr>
            <a:picLocks noChangeAspect="1"/>
          </p:cNvPicPr>
          <p:nvPr/>
        </p:nvPicPr>
        <p:blipFill>
          <a:blip r:embed="rId5"/>
          <a:stretch>
            <a:fillRect/>
          </a:stretch>
        </p:blipFill>
        <p:spPr>
          <a:xfrm>
            <a:off x="4090780" y="1871870"/>
            <a:ext cx="1333500" cy="1162050"/>
          </a:xfrm>
          <a:prstGeom prst="rect">
            <a:avLst/>
          </a:prstGeom>
        </p:spPr>
      </p:pic>
      <p:pic>
        <p:nvPicPr>
          <p:cNvPr id="6" name="Picture 5">
            <a:extLst>
              <a:ext uri="{FF2B5EF4-FFF2-40B4-BE49-F238E27FC236}">
                <a16:creationId xmlns:a16="http://schemas.microsoft.com/office/drawing/2014/main" id="{C0017D1C-8369-4053-8586-74CA6433E6C9}"/>
              </a:ext>
            </a:extLst>
          </p:cNvPr>
          <p:cNvPicPr>
            <a:picLocks noChangeAspect="1"/>
          </p:cNvPicPr>
          <p:nvPr/>
        </p:nvPicPr>
        <p:blipFill rotWithShape="1">
          <a:blip r:embed="rId6"/>
          <a:srcRect t="3839"/>
          <a:stretch/>
        </p:blipFill>
        <p:spPr>
          <a:xfrm>
            <a:off x="9478513" y="1328861"/>
            <a:ext cx="1804160" cy="2100139"/>
          </a:xfrm>
          <a:prstGeom prst="rect">
            <a:avLst/>
          </a:prstGeom>
        </p:spPr>
      </p:pic>
      <p:pic>
        <p:nvPicPr>
          <p:cNvPr id="7" name="Picture 6">
            <a:extLst>
              <a:ext uri="{FF2B5EF4-FFF2-40B4-BE49-F238E27FC236}">
                <a16:creationId xmlns:a16="http://schemas.microsoft.com/office/drawing/2014/main" id="{3ECC52DD-D7D8-44D7-8664-559B7924B652}"/>
              </a:ext>
            </a:extLst>
          </p:cNvPr>
          <p:cNvPicPr>
            <a:picLocks noChangeAspect="1"/>
          </p:cNvPicPr>
          <p:nvPr/>
        </p:nvPicPr>
        <p:blipFill>
          <a:blip r:embed="rId7"/>
          <a:stretch>
            <a:fillRect/>
          </a:stretch>
        </p:blipFill>
        <p:spPr>
          <a:xfrm>
            <a:off x="6082540" y="2135669"/>
            <a:ext cx="2679631" cy="1796502"/>
          </a:xfrm>
          <a:prstGeom prst="rect">
            <a:avLst/>
          </a:prstGeom>
        </p:spPr>
      </p:pic>
      <p:sp>
        <p:nvSpPr>
          <p:cNvPr id="8" name="TextBox 7">
            <a:extLst>
              <a:ext uri="{FF2B5EF4-FFF2-40B4-BE49-F238E27FC236}">
                <a16:creationId xmlns:a16="http://schemas.microsoft.com/office/drawing/2014/main" id="{115C69E7-F55F-4019-9F7A-36932F857DB0}"/>
              </a:ext>
            </a:extLst>
          </p:cNvPr>
          <p:cNvSpPr txBox="1"/>
          <p:nvPr/>
        </p:nvSpPr>
        <p:spPr>
          <a:xfrm>
            <a:off x="1637471" y="4179714"/>
            <a:ext cx="3786809" cy="646331"/>
          </a:xfrm>
          <a:prstGeom prst="rect">
            <a:avLst/>
          </a:prstGeom>
          <a:noFill/>
        </p:spPr>
        <p:txBody>
          <a:bodyPr wrap="square" rtlCol="0">
            <a:spAutoFit/>
          </a:bodyPr>
          <a:lstStyle/>
          <a:p>
            <a:r>
              <a:rPr lang="en-GB" sz="3600" u="sng" dirty="0" smtClean="0">
                <a:solidFill>
                  <a:srgbClr val="7030A0"/>
                </a:solidFill>
              </a:rPr>
              <a:t>adjectives</a:t>
            </a:r>
            <a:endParaRPr lang="en-GB" sz="3600" u="sng" dirty="0">
              <a:solidFill>
                <a:srgbClr val="7030A0"/>
              </a:solidFill>
            </a:endParaRPr>
          </a:p>
        </p:txBody>
      </p:sp>
      <p:pic>
        <p:nvPicPr>
          <p:cNvPr id="9" name="Picture 8"/>
          <p:cNvPicPr>
            <a:picLocks noChangeAspect="1"/>
          </p:cNvPicPr>
          <p:nvPr/>
        </p:nvPicPr>
        <p:blipFill>
          <a:blip r:embed="rId8"/>
          <a:stretch>
            <a:fillRect/>
          </a:stretch>
        </p:blipFill>
        <p:spPr>
          <a:xfrm>
            <a:off x="5542732" y="5269030"/>
            <a:ext cx="830989" cy="1012897"/>
          </a:xfrm>
          <a:prstGeom prst="rect">
            <a:avLst/>
          </a:prstGeom>
        </p:spPr>
      </p:pic>
      <p:pic>
        <p:nvPicPr>
          <p:cNvPr id="10" name="Picture 9"/>
          <p:cNvPicPr>
            <a:picLocks noChangeAspect="1"/>
          </p:cNvPicPr>
          <p:nvPr/>
        </p:nvPicPr>
        <p:blipFill>
          <a:blip r:embed="rId9"/>
          <a:stretch>
            <a:fillRect/>
          </a:stretch>
        </p:blipFill>
        <p:spPr>
          <a:xfrm>
            <a:off x="8192638" y="4302202"/>
            <a:ext cx="2571750" cy="1209675"/>
          </a:xfrm>
          <a:prstGeom prst="rect">
            <a:avLst/>
          </a:prstGeom>
        </p:spPr>
      </p:pic>
      <p:sp>
        <p:nvSpPr>
          <p:cNvPr id="11" name="TextBox 10"/>
          <p:cNvSpPr txBox="1"/>
          <p:nvPr/>
        </p:nvSpPr>
        <p:spPr>
          <a:xfrm>
            <a:off x="8397980" y="4595213"/>
            <a:ext cx="1982613" cy="369332"/>
          </a:xfrm>
          <a:prstGeom prst="rect">
            <a:avLst/>
          </a:prstGeom>
          <a:noFill/>
        </p:spPr>
        <p:txBody>
          <a:bodyPr wrap="square" rtlCol="0">
            <a:spAutoFit/>
          </a:bodyPr>
          <a:lstStyle/>
          <a:p>
            <a:r>
              <a:rPr lang="en-GB" dirty="0" smtClean="0"/>
              <a:t>Joined handwriting</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68779" y="5544534"/>
            <a:ext cx="609600" cy="609600"/>
          </a:xfrm>
          <a:prstGeom prst="rect">
            <a:avLst/>
          </a:prstGeom>
        </p:spPr>
      </p:pic>
    </p:spTree>
    <p:extLst>
      <p:ext uri="{BB962C8B-B14F-4D97-AF65-F5344CB8AC3E}">
        <p14:creationId xmlns:p14="http://schemas.microsoft.com/office/powerpoint/2010/main" val="328241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11F70E-7A74-4208-8162-B8B3E22F02D1}"/>
              </a:ext>
            </a:extLst>
          </p:cNvPr>
          <p:cNvSpPr>
            <a:spLocks noGrp="1"/>
          </p:cNvSpPr>
          <p:nvPr>
            <p:ph idx="1"/>
          </p:nvPr>
        </p:nvSpPr>
        <p:spPr>
          <a:xfrm>
            <a:off x="550818" y="2034736"/>
            <a:ext cx="7604736" cy="4523830"/>
          </a:xfrm>
        </p:spPr>
        <p:txBody>
          <a:bodyPr>
            <a:normAutofit/>
          </a:bodyPr>
          <a:lstStyle/>
          <a:p>
            <a:pPr marL="0" indent="0">
              <a:buNone/>
            </a:pPr>
            <a:r>
              <a:rPr lang="en-GB" dirty="0"/>
              <a:t>I wonder what will happen in our story today</a:t>
            </a:r>
            <a:r>
              <a:rPr lang="en-GB" dirty="0" smtClean="0"/>
              <a:t>?</a:t>
            </a:r>
          </a:p>
          <a:p>
            <a:pPr marL="0" indent="0">
              <a:buNone/>
            </a:pPr>
            <a:endParaRPr lang="en-GB" dirty="0"/>
          </a:p>
          <a:p>
            <a:pPr marL="0" indent="0">
              <a:buNone/>
            </a:pPr>
            <a:r>
              <a:rPr lang="en-GB" dirty="0" smtClean="0"/>
              <a:t>The chief toad asked for all of the toads to be put back where they belong. Where did they want to be put?</a:t>
            </a:r>
          </a:p>
          <a:p>
            <a:pPr marL="0" indent="0">
              <a:buNone/>
            </a:pPr>
            <a:endParaRPr lang="en-GB" dirty="0"/>
          </a:p>
          <a:p>
            <a:pPr marL="0" indent="0">
              <a:buNone/>
            </a:pPr>
            <a:r>
              <a:rPr lang="en-GB" dirty="0" smtClean="0"/>
              <a:t>What adverb described how the children emptied the toads out of the container? </a:t>
            </a:r>
            <a:endParaRPr lang="en-GB" dirty="0"/>
          </a:p>
        </p:txBody>
      </p:sp>
      <p:pic>
        <p:nvPicPr>
          <p:cNvPr id="4" name="Picture 3">
            <a:extLst>
              <a:ext uri="{FF2B5EF4-FFF2-40B4-BE49-F238E27FC236}">
                <a16:creationId xmlns:a16="http://schemas.microsoft.com/office/drawing/2014/main" id="{45F6B8B3-175C-4BDD-B7C8-6ADAA81E2EE2}"/>
              </a:ext>
            </a:extLst>
          </p:cNvPr>
          <p:cNvPicPr>
            <a:picLocks noChangeAspect="1"/>
          </p:cNvPicPr>
          <p:nvPr/>
        </p:nvPicPr>
        <p:blipFill rotWithShape="1">
          <a:blip r:embed="rId4"/>
          <a:srcRect t="12696" b="4078"/>
          <a:stretch/>
        </p:blipFill>
        <p:spPr>
          <a:xfrm>
            <a:off x="2663895" y="0"/>
            <a:ext cx="5857254" cy="2034736"/>
          </a:xfrm>
          <a:prstGeom prst="rect">
            <a:avLst/>
          </a:prstGeom>
        </p:spPr>
      </p:pic>
      <p:pic>
        <p:nvPicPr>
          <p:cNvPr id="5" name="Picture 4">
            <a:extLst>
              <a:ext uri="{FF2B5EF4-FFF2-40B4-BE49-F238E27FC236}">
                <a16:creationId xmlns:a16="http://schemas.microsoft.com/office/drawing/2014/main" id="{4BC7FED8-62EC-4956-96AB-3F47E6E8B42F}"/>
              </a:ext>
            </a:extLst>
          </p:cNvPr>
          <p:cNvPicPr>
            <a:picLocks noChangeAspect="1"/>
          </p:cNvPicPr>
          <p:nvPr/>
        </p:nvPicPr>
        <p:blipFill>
          <a:blip r:embed="rId5"/>
          <a:stretch>
            <a:fillRect/>
          </a:stretch>
        </p:blipFill>
        <p:spPr>
          <a:xfrm>
            <a:off x="9091749" y="544950"/>
            <a:ext cx="2750796" cy="2484590"/>
          </a:xfrm>
          <a:prstGeom prst="rect">
            <a:avLst/>
          </a:prstGeom>
        </p:spPr>
      </p:pic>
      <p:pic>
        <p:nvPicPr>
          <p:cNvPr id="7" name="Picture 6"/>
          <p:cNvPicPr>
            <a:picLocks noChangeAspect="1"/>
          </p:cNvPicPr>
          <p:nvPr/>
        </p:nvPicPr>
        <p:blipFill>
          <a:blip r:embed="rId6"/>
          <a:stretch>
            <a:fillRect/>
          </a:stretch>
        </p:blipFill>
        <p:spPr>
          <a:xfrm>
            <a:off x="5592522" y="5423916"/>
            <a:ext cx="680816" cy="829850"/>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1336" y="5491766"/>
            <a:ext cx="609600" cy="609600"/>
          </a:xfrm>
          <a:prstGeom prst="rect">
            <a:avLst/>
          </a:prstGeom>
        </p:spPr>
      </p:pic>
      <p:pic>
        <p:nvPicPr>
          <p:cNvPr id="6" name="Picture 5"/>
          <p:cNvPicPr>
            <a:picLocks noChangeAspect="1"/>
          </p:cNvPicPr>
          <p:nvPr/>
        </p:nvPicPr>
        <p:blipFill>
          <a:blip r:embed="rId8"/>
          <a:stretch>
            <a:fillRect/>
          </a:stretch>
        </p:blipFill>
        <p:spPr>
          <a:xfrm>
            <a:off x="7972106" y="4178438"/>
            <a:ext cx="3991126" cy="2490955"/>
          </a:xfrm>
          <a:prstGeom prst="rect">
            <a:avLst/>
          </a:prstGeom>
        </p:spPr>
      </p:pic>
      <p:sp>
        <p:nvSpPr>
          <p:cNvPr id="8" name="TextBox 7"/>
          <p:cNvSpPr txBox="1"/>
          <p:nvPr/>
        </p:nvSpPr>
        <p:spPr>
          <a:xfrm>
            <a:off x="9091749" y="3142324"/>
            <a:ext cx="2871483" cy="923330"/>
          </a:xfrm>
          <a:prstGeom prst="rect">
            <a:avLst/>
          </a:prstGeom>
          <a:noFill/>
        </p:spPr>
        <p:txBody>
          <a:bodyPr wrap="square" rtlCol="0">
            <a:spAutoFit/>
          </a:bodyPr>
          <a:lstStyle/>
          <a:p>
            <a:r>
              <a:rPr lang="en-GB" b="1" dirty="0" smtClean="0">
                <a:solidFill>
                  <a:srgbClr val="FF0000"/>
                </a:solidFill>
              </a:rPr>
              <a:t>Author: Michael </a:t>
            </a:r>
            <a:r>
              <a:rPr lang="en-GB" b="1" dirty="0" err="1" smtClean="0">
                <a:solidFill>
                  <a:srgbClr val="FF0000"/>
                </a:solidFill>
              </a:rPr>
              <a:t>Morpurgo</a:t>
            </a:r>
            <a:endParaRPr lang="en-GB" b="1" dirty="0" smtClean="0">
              <a:solidFill>
                <a:srgbClr val="FF0000"/>
              </a:solidFill>
            </a:endParaRPr>
          </a:p>
          <a:p>
            <a:r>
              <a:rPr lang="en-GB" b="1" dirty="0" smtClean="0">
                <a:solidFill>
                  <a:srgbClr val="FF0000"/>
                </a:solidFill>
              </a:rPr>
              <a:t>Illustrator: Sam Usher</a:t>
            </a:r>
          </a:p>
          <a:p>
            <a:r>
              <a:rPr lang="en-GB" b="1" dirty="0" smtClean="0">
                <a:solidFill>
                  <a:srgbClr val="FF0000"/>
                </a:solidFill>
              </a:rPr>
              <a:t>Publisher: Barrington Stoke</a:t>
            </a:r>
          </a:p>
        </p:txBody>
      </p:sp>
    </p:spTree>
    <p:extLst>
      <p:ext uri="{BB962C8B-B14F-4D97-AF65-F5344CB8AC3E}">
        <p14:creationId xmlns:p14="http://schemas.microsoft.com/office/powerpoint/2010/main" val="2730446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D259F-38CF-4B76-9131-18D15885CB0F}"/>
              </a:ext>
            </a:extLst>
          </p:cNvPr>
          <p:cNvSpPr>
            <a:spLocks noGrp="1"/>
          </p:cNvSpPr>
          <p:nvPr>
            <p:ph type="title"/>
          </p:nvPr>
        </p:nvSpPr>
        <p:spPr/>
        <p:txBody>
          <a:bodyPr/>
          <a:lstStyle/>
          <a:p>
            <a:pPr algn="ctr"/>
            <a:r>
              <a:rPr lang="en-GB" u="sng" dirty="0"/>
              <a:t>Spellings</a:t>
            </a:r>
          </a:p>
        </p:txBody>
      </p:sp>
      <p:pic>
        <p:nvPicPr>
          <p:cNvPr id="4" name="Content Placeholder 3">
            <a:extLst>
              <a:ext uri="{FF2B5EF4-FFF2-40B4-BE49-F238E27FC236}">
                <a16:creationId xmlns:a16="http://schemas.microsoft.com/office/drawing/2014/main" id="{863A9A2E-1159-40FE-B0EF-088A6824358E}"/>
              </a:ext>
            </a:extLst>
          </p:cNvPr>
          <p:cNvPicPr>
            <a:picLocks noGrp="1"/>
          </p:cNvPicPr>
          <p:nvPr>
            <p:ph idx="1"/>
          </p:nvPr>
        </p:nvPicPr>
        <p:blipFill>
          <a:blip r:embed="rId4"/>
          <a:stretch>
            <a:fillRect/>
          </a:stretch>
        </p:blipFill>
        <p:spPr>
          <a:xfrm>
            <a:off x="9307995" y="365125"/>
            <a:ext cx="2514600" cy="2019300"/>
          </a:xfrm>
          <a:prstGeom prst="rect">
            <a:avLst/>
          </a:prstGeom>
        </p:spPr>
      </p:pic>
      <p:sp>
        <p:nvSpPr>
          <p:cNvPr id="5" name="TextBox 4">
            <a:extLst>
              <a:ext uri="{FF2B5EF4-FFF2-40B4-BE49-F238E27FC236}">
                <a16:creationId xmlns:a16="http://schemas.microsoft.com/office/drawing/2014/main" id="{72CDB435-BB34-4E71-8523-115AD74814B6}"/>
              </a:ext>
            </a:extLst>
          </p:cNvPr>
          <p:cNvSpPr txBox="1"/>
          <p:nvPr/>
        </p:nvSpPr>
        <p:spPr>
          <a:xfrm>
            <a:off x="609600" y="1484243"/>
            <a:ext cx="10984395" cy="2492990"/>
          </a:xfrm>
          <a:prstGeom prst="rect">
            <a:avLst/>
          </a:prstGeom>
          <a:noFill/>
        </p:spPr>
        <p:txBody>
          <a:bodyPr wrap="square" rtlCol="0">
            <a:spAutoFit/>
          </a:bodyPr>
          <a:lstStyle/>
          <a:p>
            <a:pPr algn="ctr"/>
            <a:r>
              <a:rPr lang="en-GB" sz="2800" dirty="0"/>
              <a:t>Can you read and spell the words below</a:t>
            </a:r>
            <a:r>
              <a:rPr lang="en-GB" sz="2800" dirty="0" smtClean="0"/>
              <a:t>?</a:t>
            </a:r>
          </a:p>
          <a:p>
            <a:pPr algn="ctr"/>
            <a:endParaRPr lang="en-GB" sz="2800" dirty="0"/>
          </a:p>
          <a:p>
            <a:pPr algn="ctr"/>
            <a:r>
              <a:rPr lang="en-GB" sz="4400" dirty="0"/>
              <a:t>c</a:t>
            </a:r>
            <a:r>
              <a:rPr lang="en-GB" sz="4400" dirty="0" smtClean="0"/>
              <a:t>lass    grass    pass    plant   path</a:t>
            </a:r>
            <a:endParaRPr lang="en-GB" sz="4400" dirty="0"/>
          </a:p>
          <a:p>
            <a:pPr algn="ctr"/>
            <a:endParaRPr lang="en-GB" sz="2800" dirty="0"/>
          </a:p>
          <a:p>
            <a:pPr algn="ctr"/>
            <a:r>
              <a:rPr lang="en-GB" sz="2800" dirty="0" smtClean="0"/>
              <a:t> </a:t>
            </a:r>
            <a:endParaRPr lang="en-GB" sz="2800" dirty="0"/>
          </a:p>
        </p:txBody>
      </p:sp>
      <p:pic>
        <p:nvPicPr>
          <p:cNvPr id="6" name="Picture 5">
            <a:extLst>
              <a:ext uri="{FF2B5EF4-FFF2-40B4-BE49-F238E27FC236}">
                <a16:creationId xmlns:a16="http://schemas.microsoft.com/office/drawing/2014/main" id="{B02A8641-A3C9-4048-8BA2-A6D929BC3921}"/>
              </a:ext>
            </a:extLst>
          </p:cNvPr>
          <p:cNvPicPr>
            <a:picLocks noChangeAspect="1"/>
          </p:cNvPicPr>
          <p:nvPr/>
        </p:nvPicPr>
        <p:blipFill>
          <a:blip r:embed="rId5"/>
          <a:stretch>
            <a:fillRect/>
          </a:stretch>
        </p:blipFill>
        <p:spPr>
          <a:xfrm>
            <a:off x="609600" y="3274460"/>
            <a:ext cx="3176539" cy="2245125"/>
          </a:xfrm>
          <a:prstGeom prst="rect">
            <a:avLst/>
          </a:prstGeom>
        </p:spPr>
      </p:pic>
      <p:pic>
        <p:nvPicPr>
          <p:cNvPr id="7" name="Picture 6">
            <a:extLst>
              <a:ext uri="{FF2B5EF4-FFF2-40B4-BE49-F238E27FC236}">
                <a16:creationId xmlns:a16="http://schemas.microsoft.com/office/drawing/2014/main" id="{97370660-D60D-4DAD-81EA-43C3DB114211}"/>
              </a:ext>
            </a:extLst>
          </p:cNvPr>
          <p:cNvPicPr>
            <a:picLocks noChangeAspect="1"/>
          </p:cNvPicPr>
          <p:nvPr/>
        </p:nvPicPr>
        <p:blipFill>
          <a:blip r:embed="rId6"/>
          <a:stretch>
            <a:fillRect/>
          </a:stretch>
        </p:blipFill>
        <p:spPr>
          <a:xfrm>
            <a:off x="7550331" y="3937956"/>
            <a:ext cx="4272390" cy="2366864"/>
          </a:xfrm>
          <a:prstGeom prst="rect">
            <a:avLst/>
          </a:prstGeom>
        </p:spPr>
      </p:pic>
      <p:pic>
        <p:nvPicPr>
          <p:cNvPr id="8" name="Picture 7"/>
          <p:cNvPicPr>
            <a:picLocks noChangeAspect="1"/>
          </p:cNvPicPr>
          <p:nvPr/>
        </p:nvPicPr>
        <p:blipFill>
          <a:blip r:embed="rId7"/>
          <a:stretch>
            <a:fillRect/>
          </a:stretch>
        </p:blipFill>
        <p:spPr>
          <a:xfrm>
            <a:off x="4622875" y="5519585"/>
            <a:ext cx="830989" cy="1012897"/>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53864" y="5721233"/>
            <a:ext cx="609600" cy="609600"/>
          </a:xfrm>
          <a:prstGeom prst="rect">
            <a:avLst/>
          </a:prstGeom>
        </p:spPr>
      </p:pic>
    </p:spTree>
    <p:extLst>
      <p:ext uri="{BB962C8B-B14F-4D97-AF65-F5344CB8AC3E}">
        <p14:creationId xmlns:p14="http://schemas.microsoft.com/office/powerpoint/2010/main" val="2223353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9146E-8D93-475D-A540-6C440A783735}"/>
              </a:ext>
            </a:extLst>
          </p:cNvPr>
          <p:cNvSpPr>
            <a:spLocks noGrp="1"/>
          </p:cNvSpPr>
          <p:nvPr>
            <p:ph type="title"/>
          </p:nvPr>
        </p:nvSpPr>
        <p:spPr>
          <a:xfrm>
            <a:off x="838199" y="10861"/>
            <a:ext cx="10515600" cy="1325563"/>
          </a:xfrm>
        </p:spPr>
        <p:txBody>
          <a:bodyPr/>
          <a:lstStyle/>
          <a:p>
            <a:pPr algn="ctr"/>
            <a:r>
              <a:rPr lang="en-GB" u="sng" dirty="0"/>
              <a:t>Read Write Inc</a:t>
            </a:r>
          </a:p>
        </p:txBody>
      </p:sp>
      <p:sp>
        <p:nvSpPr>
          <p:cNvPr id="3" name="Content Placeholder 2">
            <a:extLst>
              <a:ext uri="{FF2B5EF4-FFF2-40B4-BE49-F238E27FC236}">
                <a16:creationId xmlns:a16="http://schemas.microsoft.com/office/drawing/2014/main" id="{2B937478-8C00-426D-AEB0-A157AC980286}"/>
              </a:ext>
            </a:extLst>
          </p:cNvPr>
          <p:cNvSpPr>
            <a:spLocks noGrp="1"/>
          </p:cNvSpPr>
          <p:nvPr>
            <p:ph idx="1"/>
          </p:nvPr>
        </p:nvSpPr>
        <p:spPr>
          <a:xfrm>
            <a:off x="192155" y="986575"/>
            <a:ext cx="11807687" cy="5577371"/>
          </a:xfrm>
        </p:spPr>
        <p:txBody>
          <a:bodyPr>
            <a:normAutofit/>
          </a:bodyPr>
          <a:lstStyle/>
          <a:p>
            <a:pPr marL="0" indent="0">
              <a:buNone/>
            </a:pPr>
            <a:r>
              <a:rPr lang="en-GB" sz="2400" u="sng" dirty="0" smtClean="0"/>
              <a:t>Set </a:t>
            </a:r>
            <a:r>
              <a:rPr lang="en-GB" sz="2400" u="sng" dirty="0"/>
              <a:t>2</a:t>
            </a:r>
          </a:p>
          <a:p>
            <a:pPr marL="0" indent="0">
              <a:buNone/>
            </a:pPr>
            <a:r>
              <a:rPr lang="en-GB" sz="2400" dirty="0"/>
              <a:t>If you are currently reading </a:t>
            </a:r>
            <a:r>
              <a:rPr lang="en-GB" sz="2400" dirty="0">
                <a:solidFill>
                  <a:srgbClr val="00B050"/>
                </a:solidFill>
              </a:rPr>
              <a:t>green</a:t>
            </a:r>
            <a:r>
              <a:rPr lang="en-GB" sz="2400" dirty="0"/>
              <a:t> books, please follow the </a:t>
            </a:r>
            <a:r>
              <a:rPr lang="en-GB" sz="2400" dirty="0" smtClean="0"/>
              <a:t>link </a:t>
            </a:r>
            <a:r>
              <a:rPr lang="en-GB" sz="2400" dirty="0"/>
              <a:t>below to your Read Write Inc lesson today. </a:t>
            </a:r>
            <a:r>
              <a:rPr lang="en-GB" sz="2400" dirty="0" smtClean="0"/>
              <a:t> Each day you will need to click on the video’s shown in the screen shots below. Please remember that although the screen shot says /</a:t>
            </a:r>
            <a:r>
              <a:rPr lang="en-GB" sz="2400" dirty="0" err="1" smtClean="0"/>
              <a:t>ee</a:t>
            </a:r>
            <a:r>
              <a:rPr lang="en-GB" sz="2400" dirty="0" smtClean="0"/>
              <a:t>/, the sound will change each day but will be found in the same place</a:t>
            </a:r>
            <a:r>
              <a:rPr lang="en-GB" sz="2400" dirty="0"/>
              <a:t>. </a:t>
            </a:r>
            <a:r>
              <a:rPr lang="en-GB" sz="2000" dirty="0">
                <a:hlinkClick r:id="rId4"/>
              </a:rPr>
              <a:t>https://</a:t>
            </a:r>
            <a:r>
              <a:rPr lang="en-GB" sz="2000" dirty="0" smtClean="0">
                <a:hlinkClick r:id="rId4"/>
              </a:rPr>
              <a:t>www.youtube.com/channel/UCo7fbLgY2oA_cFCIg9GdxtQ</a:t>
            </a:r>
            <a:r>
              <a:rPr lang="en-GB" sz="2000" dirty="0" smtClean="0"/>
              <a:t> </a:t>
            </a:r>
          </a:p>
          <a:p>
            <a:pPr marL="0" indent="0">
              <a:buNone/>
            </a:pPr>
            <a:endParaRPr lang="en-GB" sz="2400" dirty="0" smtClean="0"/>
          </a:p>
          <a:p>
            <a:pPr marL="0" indent="0">
              <a:buNone/>
            </a:pPr>
            <a:endParaRPr lang="en-GB" sz="2400" dirty="0"/>
          </a:p>
          <a:p>
            <a:pPr marL="0" indent="0">
              <a:buNone/>
            </a:pPr>
            <a:endParaRPr lang="en-GB" sz="2400" dirty="0" smtClean="0"/>
          </a:p>
          <a:p>
            <a:pPr marL="0" indent="0">
              <a:buNone/>
            </a:pPr>
            <a:endParaRPr lang="en-GB" sz="2400" dirty="0" smtClean="0"/>
          </a:p>
        </p:txBody>
      </p:sp>
      <p:pic>
        <p:nvPicPr>
          <p:cNvPr id="4" name="Picture 3">
            <a:extLst>
              <a:ext uri="{FF2B5EF4-FFF2-40B4-BE49-F238E27FC236}">
                <a16:creationId xmlns:a16="http://schemas.microsoft.com/office/drawing/2014/main" id="{CB80B1C1-3F52-4BB4-AB2C-4D66A8AAE1FF}"/>
              </a:ext>
            </a:extLst>
          </p:cNvPr>
          <p:cNvPicPr>
            <a:picLocks noChangeAspect="1"/>
          </p:cNvPicPr>
          <p:nvPr/>
        </p:nvPicPr>
        <p:blipFill>
          <a:blip r:embed="rId5"/>
          <a:stretch>
            <a:fillRect/>
          </a:stretch>
        </p:blipFill>
        <p:spPr>
          <a:xfrm>
            <a:off x="5454970" y="6022476"/>
            <a:ext cx="1046714" cy="708850"/>
          </a:xfrm>
          <a:prstGeom prst="rect">
            <a:avLst/>
          </a:prstGeom>
        </p:spPr>
      </p:pic>
      <p:pic>
        <p:nvPicPr>
          <p:cNvPr id="5" name="Picture 4">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1225102" y="236756"/>
            <a:ext cx="2435449" cy="1089991"/>
          </a:xfrm>
          <a:prstGeom prst="rect">
            <a:avLst/>
          </a:prstGeom>
        </p:spPr>
      </p:pic>
      <p:pic>
        <p:nvPicPr>
          <p:cNvPr id="6" name="Picture 5">
            <a:extLst>
              <a:ext uri="{FF2B5EF4-FFF2-40B4-BE49-F238E27FC236}">
                <a16:creationId xmlns:a16="http://schemas.microsoft.com/office/drawing/2014/main" id="{4F73321D-DC4C-4209-A3CC-361DE4DA44DA}"/>
              </a:ext>
            </a:extLst>
          </p:cNvPr>
          <p:cNvPicPr>
            <a:picLocks noChangeAspect="1"/>
          </p:cNvPicPr>
          <p:nvPr/>
        </p:nvPicPr>
        <p:blipFill>
          <a:blip r:embed="rId7"/>
          <a:stretch>
            <a:fillRect/>
          </a:stretch>
        </p:blipFill>
        <p:spPr>
          <a:xfrm>
            <a:off x="9320981" y="690"/>
            <a:ext cx="2032818" cy="1410606"/>
          </a:xfrm>
          <a:prstGeom prst="rect">
            <a:avLst/>
          </a:prstGeom>
        </p:spPr>
      </p:pic>
      <p:pic>
        <p:nvPicPr>
          <p:cNvPr id="8" name="Picture 7"/>
          <p:cNvPicPr>
            <a:picLocks noChangeAspect="1"/>
          </p:cNvPicPr>
          <p:nvPr/>
        </p:nvPicPr>
        <p:blipFill>
          <a:blip r:embed="rId8"/>
          <a:stretch>
            <a:fillRect/>
          </a:stretch>
        </p:blipFill>
        <p:spPr>
          <a:xfrm>
            <a:off x="9120391" y="2889487"/>
            <a:ext cx="830989" cy="1012897"/>
          </a:xfrm>
          <a:prstGeom prst="rect">
            <a:avLst/>
          </a:prstGeom>
        </p:spPr>
      </p:pic>
      <p:pic>
        <p:nvPicPr>
          <p:cNvPr id="7" name="Picture 6"/>
          <p:cNvPicPr>
            <a:picLocks noChangeAspect="1"/>
          </p:cNvPicPr>
          <p:nvPr/>
        </p:nvPicPr>
        <p:blipFill>
          <a:blip r:embed="rId9"/>
          <a:stretch>
            <a:fillRect/>
          </a:stretch>
        </p:blipFill>
        <p:spPr>
          <a:xfrm>
            <a:off x="362630" y="2970375"/>
            <a:ext cx="3451724" cy="1609773"/>
          </a:xfrm>
          <a:prstGeom prst="rect">
            <a:avLst/>
          </a:prstGeom>
        </p:spPr>
      </p:pic>
      <p:sp>
        <p:nvSpPr>
          <p:cNvPr id="11" name="TextBox 10"/>
          <p:cNvSpPr txBox="1"/>
          <p:nvPr/>
        </p:nvSpPr>
        <p:spPr>
          <a:xfrm>
            <a:off x="3814354" y="2991142"/>
            <a:ext cx="5721531" cy="923330"/>
          </a:xfrm>
          <a:prstGeom prst="rect">
            <a:avLst/>
          </a:prstGeom>
          <a:noFill/>
        </p:spPr>
        <p:txBody>
          <a:bodyPr wrap="square" rtlCol="0">
            <a:spAutoFit/>
          </a:bodyPr>
          <a:lstStyle/>
          <a:p>
            <a:r>
              <a:rPr lang="en-GB" b="1" dirty="0" smtClean="0"/>
              <a:t>Video 1</a:t>
            </a:r>
            <a:r>
              <a:rPr lang="en-GB" dirty="0" smtClean="0"/>
              <a:t>: Please watch ‘Set </a:t>
            </a:r>
            <a:r>
              <a:rPr lang="en-GB" b="1" dirty="0" smtClean="0"/>
              <a:t>2</a:t>
            </a:r>
            <a:r>
              <a:rPr lang="en-GB" dirty="0" smtClean="0"/>
              <a:t> Speed sound’ lesson.</a:t>
            </a:r>
          </a:p>
          <a:p>
            <a:endParaRPr lang="en-GB" dirty="0"/>
          </a:p>
          <a:p>
            <a:r>
              <a:rPr lang="en-GB" b="1" dirty="0" smtClean="0"/>
              <a:t>Video 2</a:t>
            </a:r>
            <a:r>
              <a:rPr lang="en-GB" dirty="0" smtClean="0"/>
              <a:t>: Please watch ‘Set </a:t>
            </a:r>
            <a:r>
              <a:rPr lang="en-GB" b="1" dirty="0" smtClean="0"/>
              <a:t>2</a:t>
            </a:r>
            <a:r>
              <a:rPr lang="en-GB" dirty="0" smtClean="0"/>
              <a:t> Spelling’ lesson. </a:t>
            </a:r>
            <a:endParaRPr lang="en-GB" dirty="0"/>
          </a:p>
        </p:txBody>
      </p:sp>
      <p:cxnSp>
        <p:nvCxnSpPr>
          <p:cNvPr id="13" name="Straight Arrow Connector 12"/>
          <p:cNvCxnSpPr/>
          <p:nvPr/>
        </p:nvCxnSpPr>
        <p:spPr>
          <a:xfrm flipH="1">
            <a:off x="1005840" y="3176848"/>
            <a:ext cx="2828179" cy="93493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312126" y="3709851"/>
            <a:ext cx="1502229" cy="60840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a:stretch>
            <a:fillRect/>
          </a:stretch>
        </p:blipFill>
        <p:spPr>
          <a:xfrm>
            <a:off x="192155" y="4587176"/>
            <a:ext cx="4249216" cy="2197188"/>
          </a:xfrm>
          <a:prstGeom prst="rect">
            <a:avLst/>
          </a:prstGeom>
        </p:spPr>
      </p:pic>
      <p:sp>
        <p:nvSpPr>
          <p:cNvPr id="20" name="TextBox 19"/>
          <p:cNvSpPr txBox="1"/>
          <p:nvPr/>
        </p:nvSpPr>
        <p:spPr>
          <a:xfrm>
            <a:off x="4214948" y="425698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1</a:t>
            </a:r>
            <a:r>
              <a:rPr lang="en-GB" dirty="0" smtClean="0"/>
              <a:t>’  lesson only. </a:t>
            </a:r>
          </a:p>
          <a:p>
            <a:endParaRPr lang="en-GB" dirty="0"/>
          </a:p>
        </p:txBody>
      </p:sp>
      <p:cxnSp>
        <p:nvCxnSpPr>
          <p:cNvPr id="22" name="Straight Arrow Connector 21"/>
          <p:cNvCxnSpPr/>
          <p:nvPr/>
        </p:nvCxnSpPr>
        <p:spPr>
          <a:xfrm flipH="1">
            <a:off x="1225102" y="4683406"/>
            <a:ext cx="3216269" cy="133907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1"/>
          <a:stretch>
            <a:fillRect/>
          </a:stretch>
        </p:blipFill>
        <p:spPr>
          <a:xfrm>
            <a:off x="7515283" y="4594895"/>
            <a:ext cx="4405395" cy="2188622"/>
          </a:xfrm>
          <a:prstGeom prst="rect">
            <a:avLst/>
          </a:prstGeom>
        </p:spPr>
      </p:pic>
      <p:sp>
        <p:nvSpPr>
          <p:cNvPr id="25" name="TextBox 24"/>
          <p:cNvSpPr txBox="1"/>
          <p:nvPr/>
        </p:nvSpPr>
        <p:spPr>
          <a:xfrm>
            <a:off x="4425462" y="5353051"/>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1</a:t>
            </a:r>
            <a:r>
              <a:rPr lang="en-GB" dirty="0" smtClean="0"/>
              <a:t>’ </a:t>
            </a:r>
            <a:endParaRPr lang="en-GB" dirty="0"/>
          </a:p>
        </p:txBody>
      </p:sp>
      <p:cxnSp>
        <p:nvCxnSpPr>
          <p:cNvPr id="26" name="Straight Arrow Connector 25"/>
          <p:cNvCxnSpPr/>
          <p:nvPr/>
        </p:nvCxnSpPr>
        <p:spPr>
          <a:xfrm>
            <a:off x="6876820" y="5811231"/>
            <a:ext cx="1013567" cy="29278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9682687" y="4052159"/>
            <a:ext cx="2277573" cy="584775"/>
          </a:xfrm>
          <a:prstGeom prst="rect">
            <a:avLst/>
          </a:prstGeom>
          <a:solidFill>
            <a:schemeClr val="accent2">
              <a:lumMod val="40000"/>
              <a:lumOff val="60000"/>
            </a:schemeClr>
          </a:solidFill>
        </p:spPr>
        <p:txBody>
          <a:bodyPr wrap="square" rtlCol="0">
            <a:spAutoFit/>
          </a:bodyPr>
          <a:lstStyle/>
          <a:p>
            <a:r>
              <a:rPr lang="en-GB" sz="1600" dirty="0" smtClean="0">
                <a:solidFill>
                  <a:srgbClr val="FF0000"/>
                </a:solidFill>
              </a:rPr>
              <a:t>Please complete all 4 video’s each day </a:t>
            </a:r>
            <a:r>
              <a:rPr lang="en-GB" sz="1600" dirty="0" smtClean="0">
                <a:solidFill>
                  <a:srgbClr val="FF0000"/>
                </a:solidFill>
                <a:sym typeface="Wingdings" panose="05000000000000000000" pitchFamily="2" charset="2"/>
              </a:rPr>
              <a:t></a:t>
            </a:r>
            <a:endParaRPr lang="en-GB" sz="1600" dirty="0">
              <a:solidFill>
                <a:srgbClr val="FF0000"/>
              </a:solidFill>
            </a:endParaRPr>
          </a:p>
        </p:txBody>
      </p:sp>
      <p:pic>
        <p:nvPicPr>
          <p:cNvPr id="3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936479" y="3062872"/>
            <a:ext cx="609600" cy="609600"/>
          </a:xfrm>
          <a:prstGeom prst="rect">
            <a:avLst/>
          </a:prstGeom>
        </p:spPr>
      </p:pic>
    </p:spTree>
    <p:extLst>
      <p:ext uri="{BB962C8B-B14F-4D97-AF65-F5344CB8AC3E}">
        <p14:creationId xmlns:p14="http://schemas.microsoft.com/office/powerpoint/2010/main" val="3154551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817" fill="hold"/>
                                        <p:tgtEl>
                                          <p:spTgt spid="30"/>
                                        </p:tgtEl>
                                      </p:cBhvr>
                                    </p:cmd>
                                  </p:childTnLst>
                                </p:cTn>
                              </p:par>
                            </p:childTnLst>
                          </p:cTn>
                        </p:par>
                      </p:childTnLst>
                    </p:cTn>
                  </p:par>
                </p:childTnLst>
              </p:cTn>
              <p:nextCondLst>
                <p:cond evt="onClick" delay="0">
                  <p:tgtEl>
                    <p:spTgt spid="30"/>
                  </p:tgtEl>
                </p:cond>
              </p:nextCondLst>
            </p:seq>
            <p:audio>
              <p:cMediaNode vol="8000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7732" y="1685342"/>
            <a:ext cx="4838229" cy="2311019"/>
          </a:xfrm>
          <a:prstGeom prst="rect">
            <a:avLst/>
          </a:prstGeom>
        </p:spPr>
      </p:pic>
      <p:pic>
        <p:nvPicPr>
          <p:cNvPr id="5" name="Picture 4"/>
          <p:cNvPicPr>
            <a:picLocks noChangeAspect="1"/>
          </p:cNvPicPr>
          <p:nvPr/>
        </p:nvPicPr>
        <p:blipFill>
          <a:blip r:embed="rId3"/>
          <a:stretch>
            <a:fillRect/>
          </a:stretch>
        </p:blipFill>
        <p:spPr>
          <a:xfrm>
            <a:off x="87732" y="4146828"/>
            <a:ext cx="4675997" cy="2526547"/>
          </a:xfrm>
          <a:prstGeom prst="rect">
            <a:avLst/>
          </a:prstGeom>
        </p:spPr>
      </p:pic>
      <p:sp>
        <p:nvSpPr>
          <p:cNvPr id="9" name="Rectangle 8"/>
          <p:cNvSpPr/>
          <p:nvPr/>
        </p:nvSpPr>
        <p:spPr>
          <a:xfrm>
            <a:off x="232001" y="271601"/>
            <a:ext cx="11522463" cy="2062103"/>
          </a:xfrm>
          <a:prstGeom prst="rect">
            <a:avLst/>
          </a:prstGeom>
        </p:spPr>
        <p:txBody>
          <a:bodyPr wrap="square">
            <a:spAutoFit/>
          </a:bodyPr>
          <a:lstStyle/>
          <a:p>
            <a:r>
              <a:rPr lang="en-GB" u="sng" dirty="0"/>
              <a:t>Set 3</a:t>
            </a:r>
          </a:p>
          <a:p>
            <a:r>
              <a:rPr lang="en-GB" dirty="0"/>
              <a:t>If you are currently reading </a:t>
            </a:r>
            <a:r>
              <a:rPr lang="en-GB" dirty="0">
                <a:solidFill>
                  <a:srgbClr val="FF0066"/>
                </a:solidFill>
              </a:rPr>
              <a:t>pink</a:t>
            </a:r>
            <a:r>
              <a:rPr lang="en-GB" dirty="0"/>
              <a:t>, </a:t>
            </a:r>
            <a:r>
              <a:rPr lang="en-GB" dirty="0">
                <a:solidFill>
                  <a:schemeClr val="accent2"/>
                </a:solidFill>
              </a:rPr>
              <a:t>orange</a:t>
            </a:r>
            <a:r>
              <a:rPr lang="en-GB" dirty="0"/>
              <a:t>, </a:t>
            </a:r>
            <a:r>
              <a:rPr lang="en-GB" dirty="0">
                <a:solidFill>
                  <a:srgbClr val="FFC000"/>
                </a:solidFill>
              </a:rPr>
              <a:t>yellow</a:t>
            </a:r>
            <a:r>
              <a:rPr lang="en-GB" dirty="0"/>
              <a:t>, </a:t>
            </a:r>
            <a:r>
              <a:rPr lang="en-GB" dirty="0">
                <a:solidFill>
                  <a:srgbClr val="0070C0"/>
                </a:solidFill>
              </a:rPr>
              <a:t>blue</a:t>
            </a:r>
            <a:r>
              <a:rPr lang="en-GB" dirty="0"/>
              <a:t> or </a:t>
            </a:r>
            <a:r>
              <a:rPr lang="en-GB" dirty="0">
                <a:solidFill>
                  <a:schemeClr val="bg1">
                    <a:lumMod val="50000"/>
                  </a:schemeClr>
                </a:solidFill>
              </a:rPr>
              <a:t>grey</a:t>
            </a:r>
            <a:r>
              <a:rPr lang="en-GB" dirty="0"/>
              <a:t> books, please follow the links below to your Speed Sound lesson, red word focus lesson and hold a sentence activity for today. Each day you will need to click on the video’s shown in the screen shots below. Please remember that although the screen shot says /</a:t>
            </a:r>
            <a:r>
              <a:rPr lang="en-GB" dirty="0" err="1"/>
              <a:t>ee</a:t>
            </a:r>
            <a:r>
              <a:rPr lang="en-GB" dirty="0"/>
              <a:t>/, the sound will change each day but will be found in the same place. </a:t>
            </a:r>
            <a:r>
              <a:rPr lang="en-GB" dirty="0">
                <a:hlinkClick r:id="rId4"/>
              </a:rPr>
              <a:t>https://www.youtube.com/channel/UCo7fbLgY2oA_cFCIg9GdxtQ</a:t>
            </a:r>
            <a:r>
              <a:rPr lang="en-GB" dirty="0"/>
              <a:t> </a:t>
            </a:r>
          </a:p>
          <a:p>
            <a:endParaRPr lang="en-GB" dirty="0"/>
          </a:p>
          <a:p>
            <a:endParaRPr lang="en-GB" dirty="0"/>
          </a:p>
        </p:txBody>
      </p:sp>
      <p:pic>
        <p:nvPicPr>
          <p:cNvPr id="10" name="Picture 9"/>
          <p:cNvPicPr>
            <a:picLocks noChangeAspect="1"/>
          </p:cNvPicPr>
          <p:nvPr/>
        </p:nvPicPr>
        <p:blipFill>
          <a:blip r:embed="rId5"/>
          <a:stretch>
            <a:fillRect/>
          </a:stretch>
        </p:blipFill>
        <p:spPr>
          <a:xfrm>
            <a:off x="7589025" y="4484753"/>
            <a:ext cx="4405395" cy="2188622"/>
          </a:xfrm>
          <a:prstGeom prst="rect">
            <a:avLst/>
          </a:prstGeom>
        </p:spPr>
      </p:pic>
      <p:sp>
        <p:nvSpPr>
          <p:cNvPr id="11" name="TextBox 10"/>
          <p:cNvSpPr txBox="1"/>
          <p:nvPr/>
        </p:nvSpPr>
        <p:spPr>
          <a:xfrm>
            <a:off x="4925961" y="2332010"/>
            <a:ext cx="5721531" cy="923330"/>
          </a:xfrm>
          <a:prstGeom prst="rect">
            <a:avLst/>
          </a:prstGeom>
          <a:noFill/>
        </p:spPr>
        <p:txBody>
          <a:bodyPr wrap="square" rtlCol="0">
            <a:spAutoFit/>
          </a:bodyPr>
          <a:lstStyle/>
          <a:p>
            <a:r>
              <a:rPr lang="en-GB" b="1" dirty="0" smtClean="0"/>
              <a:t>Video 1: </a:t>
            </a:r>
            <a:r>
              <a:rPr lang="en-GB" dirty="0" smtClean="0"/>
              <a:t>Please watch ‘Set </a:t>
            </a:r>
            <a:r>
              <a:rPr lang="en-GB" b="1" dirty="0" smtClean="0"/>
              <a:t>3</a:t>
            </a:r>
            <a:r>
              <a:rPr lang="en-GB" dirty="0" smtClean="0"/>
              <a:t> Speed sound’ lesson.</a:t>
            </a:r>
          </a:p>
          <a:p>
            <a:endParaRPr lang="en-GB" dirty="0"/>
          </a:p>
          <a:p>
            <a:r>
              <a:rPr lang="en-GB" b="1" dirty="0" smtClean="0"/>
              <a:t>Video 2</a:t>
            </a:r>
            <a:r>
              <a:rPr lang="en-GB" dirty="0" smtClean="0"/>
              <a:t>: Please watch ‘Set </a:t>
            </a:r>
            <a:r>
              <a:rPr lang="en-GB" b="1" dirty="0" smtClean="0"/>
              <a:t>3</a:t>
            </a:r>
            <a:r>
              <a:rPr lang="en-GB" dirty="0" smtClean="0"/>
              <a:t> Spelling’ lesson. </a:t>
            </a:r>
            <a:endParaRPr lang="en-GB" dirty="0"/>
          </a:p>
        </p:txBody>
      </p:sp>
      <p:sp>
        <p:nvSpPr>
          <p:cNvPr id="12" name="TextBox 11"/>
          <p:cNvSpPr txBox="1"/>
          <p:nvPr/>
        </p:nvSpPr>
        <p:spPr>
          <a:xfrm>
            <a:off x="5158844" y="3838422"/>
            <a:ext cx="5721531" cy="646331"/>
          </a:xfrm>
          <a:prstGeom prst="rect">
            <a:avLst/>
          </a:prstGeom>
          <a:noFill/>
        </p:spPr>
        <p:txBody>
          <a:bodyPr wrap="square" rtlCol="0">
            <a:spAutoFit/>
          </a:bodyPr>
          <a:lstStyle/>
          <a:p>
            <a:r>
              <a:rPr lang="en-GB" b="1" dirty="0" smtClean="0"/>
              <a:t>Video 3: </a:t>
            </a:r>
            <a:r>
              <a:rPr lang="en-GB" dirty="0" smtClean="0"/>
              <a:t>Please watch ‘Red words </a:t>
            </a:r>
            <a:r>
              <a:rPr lang="en-GB" b="1" dirty="0" smtClean="0"/>
              <a:t>2</a:t>
            </a:r>
            <a:r>
              <a:rPr lang="en-GB" dirty="0" smtClean="0"/>
              <a:t>’  lesson only. </a:t>
            </a:r>
          </a:p>
          <a:p>
            <a:endParaRPr lang="en-GB" dirty="0"/>
          </a:p>
        </p:txBody>
      </p:sp>
      <p:sp>
        <p:nvSpPr>
          <p:cNvPr id="13" name="TextBox 12"/>
          <p:cNvSpPr txBox="1"/>
          <p:nvPr/>
        </p:nvSpPr>
        <p:spPr>
          <a:xfrm>
            <a:off x="4763729" y="5223829"/>
            <a:ext cx="2770590" cy="923330"/>
          </a:xfrm>
          <a:prstGeom prst="rect">
            <a:avLst/>
          </a:prstGeom>
          <a:noFill/>
        </p:spPr>
        <p:txBody>
          <a:bodyPr wrap="square" rtlCol="0">
            <a:spAutoFit/>
          </a:bodyPr>
          <a:lstStyle/>
          <a:p>
            <a:r>
              <a:rPr lang="en-GB" b="1" dirty="0" smtClean="0"/>
              <a:t>Video 4: </a:t>
            </a:r>
            <a:r>
              <a:rPr lang="en-GB" dirty="0" smtClean="0"/>
              <a:t>Please watch ‘Read and Hold a sentence </a:t>
            </a:r>
            <a:r>
              <a:rPr lang="en-GB" b="1" dirty="0" smtClean="0"/>
              <a:t>2</a:t>
            </a:r>
            <a:r>
              <a:rPr lang="en-GB" dirty="0" smtClean="0"/>
              <a:t>’ </a:t>
            </a:r>
            <a:endParaRPr lang="en-GB" dirty="0"/>
          </a:p>
        </p:txBody>
      </p:sp>
      <p:cxnSp>
        <p:nvCxnSpPr>
          <p:cNvPr id="14" name="Straight Arrow Connector 13"/>
          <p:cNvCxnSpPr/>
          <p:nvPr/>
        </p:nvCxnSpPr>
        <p:spPr>
          <a:xfrm flipH="1">
            <a:off x="1092757" y="2543674"/>
            <a:ext cx="3670973" cy="76614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802194" y="3022733"/>
            <a:ext cx="2123768" cy="59787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052916" y="4252146"/>
            <a:ext cx="2179672" cy="183582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403690" y="5685494"/>
            <a:ext cx="2831691" cy="362672"/>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4E5ACC59-1A55-4D78-94A2-EBDD2806D01E}"/>
              </a:ext>
            </a:extLst>
          </p:cNvPr>
          <p:cNvPicPr>
            <a:picLocks noChangeAspect="1"/>
          </p:cNvPicPr>
          <p:nvPr/>
        </p:nvPicPr>
        <p:blipFill>
          <a:blip r:embed="rId6"/>
          <a:stretch>
            <a:fillRect/>
          </a:stretch>
        </p:blipFill>
        <p:spPr>
          <a:xfrm>
            <a:off x="9690450" y="1451076"/>
            <a:ext cx="2435449" cy="1089991"/>
          </a:xfrm>
          <a:prstGeom prst="rect">
            <a:avLst/>
          </a:prstGeom>
        </p:spPr>
      </p:pic>
      <p:pic>
        <p:nvPicPr>
          <p:cNvPr id="25" name="Picture 24">
            <a:extLst>
              <a:ext uri="{FF2B5EF4-FFF2-40B4-BE49-F238E27FC236}">
                <a16:creationId xmlns:a16="http://schemas.microsoft.com/office/drawing/2014/main" id="{CB80B1C1-3F52-4BB4-AB2C-4D66A8AAE1FF}"/>
              </a:ext>
            </a:extLst>
          </p:cNvPr>
          <p:cNvPicPr>
            <a:picLocks noChangeAspect="1"/>
          </p:cNvPicPr>
          <p:nvPr/>
        </p:nvPicPr>
        <p:blipFill>
          <a:blip r:embed="rId7"/>
          <a:stretch>
            <a:fillRect/>
          </a:stretch>
        </p:blipFill>
        <p:spPr>
          <a:xfrm>
            <a:off x="10384817" y="2629115"/>
            <a:ext cx="1046714" cy="708850"/>
          </a:xfrm>
          <a:prstGeom prst="rect">
            <a:avLst/>
          </a:prstGeom>
        </p:spPr>
      </p:pic>
    </p:spTree>
    <p:extLst>
      <p:ext uri="{BB962C8B-B14F-4D97-AF65-F5344CB8AC3E}">
        <p14:creationId xmlns:p14="http://schemas.microsoft.com/office/powerpoint/2010/main" val="788983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16394-236D-4096-8068-0762AFC3FBFC}"/>
              </a:ext>
            </a:extLst>
          </p:cNvPr>
          <p:cNvSpPr>
            <a:spLocks noGrp="1"/>
          </p:cNvSpPr>
          <p:nvPr>
            <p:ph type="title"/>
          </p:nvPr>
        </p:nvSpPr>
        <p:spPr>
          <a:xfrm>
            <a:off x="629194" y="-81476"/>
            <a:ext cx="10515600" cy="1325563"/>
          </a:xfrm>
        </p:spPr>
        <p:txBody>
          <a:bodyPr>
            <a:normAutofit/>
          </a:bodyPr>
          <a:lstStyle/>
          <a:p>
            <a:pPr algn="ctr"/>
            <a:r>
              <a:rPr lang="en-GB" sz="3200" u="sng" dirty="0"/>
              <a:t>Writing</a:t>
            </a:r>
            <a:r>
              <a:rPr lang="en-GB" u="sng" dirty="0"/>
              <a:t/>
            </a:r>
            <a:br>
              <a:rPr lang="en-GB" u="sng" dirty="0"/>
            </a:br>
            <a:r>
              <a:rPr lang="en-GB" u="sng" dirty="0" smtClean="0"/>
              <a:t>Can I write a diary? </a:t>
            </a:r>
            <a:endParaRPr lang="en-GB" u="sng" dirty="0"/>
          </a:p>
        </p:txBody>
      </p:sp>
      <p:pic>
        <p:nvPicPr>
          <p:cNvPr id="7" name="Picture 6"/>
          <p:cNvPicPr>
            <a:picLocks noChangeAspect="1"/>
          </p:cNvPicPr>
          <p:nvPr/>
        </p:nvPicPr>
        <p:blipFill>
          <a:blip r:embed="rId4"/>
          <a:stretch>
            <a:fillRect/>
          </a:stretch>
        </p:blipFill>
        <p:spPr>
          <a:xfrm>
            <a:off x="8483915" y="2055335"/>
            <a:ext cx="830989" cy="1012897"/>
          </a:xfrm>
          <a:prstGeom prst="rect">
            <a:avLst/>
          </a:prstGeom>
        </p:spPr>
      </p:pic>
      <p:pic>
        <p:nvPicPr>
          <p:cNvPr id="5" name="Picture 4"/>
          <p:cNvPicPr>
            <a:picLocks noChangeAspect="1"/>
          </p:cNvPicPr>
          <p:nvPr/>
        </p:nvPicPr>
        <p:blipFill>
          <a:blip r:embed="rId5"/>
          <a:stretch>
            <a:fillRect/>
          </a:stretch>
        </p:blipFill>
        <p:spPr>
          <a:xfrm>
            <a:off x="1227908" y="1449160"/>
            <a:ext cx="4876800" cy="474345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7785" y="2256984"/>
            <a:ext cx="609600" cy="609600"/>
          </a:xfrm>
          <a:prstGeom prst="rect">
            <a:avLst/>
          </a:prstGeom>
        </p:spPr>
      </p:pic>
      <p:sp>
        <p:nvSpPr>
          <p:cNvPr id="3" name="TextBox 2"/>
          <p:cNvSpPr txBox="1"/>
          <p:nvPr/>
        </p:nvSpPr>
        <p:spPr>
          <a:xfrm>
            <a:off x="6251459" y="3095897"/>
            <a:ext cx="5648803" cy="2554545"/>
          </a:xfrm>
          <a:prstGeom prst="rect">
            <a:avLst/>
          </a:prstGeom>
          <a:noFill/>
        </p:spPr>
        <p:txBody>
          <a:bodyPr wrap="square" rtlCol="0">
            <a:spAutoFit/>
          </a:bodyPr>
          <a:lstStyle/>
          <a:p>
            <a:r>
              <a:rPr lang="en-GB" sz="3200" dirty="0" smtClean="0"/>
              <a:t>What is your favourite fairy tale?</a:t>
            </a:r>
          </a:p>
          <a:p>
            <a:endParaRPr lang="en-GB" sz="3200" dirty="0" smtClean="0"/>
          </a:p>
          <a:p>
            <a:endParaRPr lang="en-GB" sz="3200" dirty="0"/>
          </a:p>
          <a:p>
            <a:r>
              <a:rPr lang="en-GB" sz="3200" dirty="0" smtClean="0"/>
              <a:t>Who are these familiar looking characters?</a:t>
            </a:r>
            <a:endParaRPr lang="en-GB" sz="3200" dirty="0"/>
          </a:p>
        </p:txBody>
      </p:sp>
      <p:cxnSp>
        <p:nvCxnSpPr>
          <p:cNvPr id="6" name="Straight Arrow Connector 5"/>
          <p:cNvCxnSpPr/>
          <p:nvPr/>
        </p:nvCxnSpPr>
        <p:spPr>
          <a:xfrm flipH="1">
            <a:off x="5786846" y="5650442"/>
            <a:ext cx="2965268" cy="31928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053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07"/>
            <a:ext cx="10515600" cy="654589"/>
          </a:xfrm>
        </p:spPr>
        <p:txBody>
          <a:bodyPr>
            <a:normAutofit fontScale="90000"/>
          </a:bodyPr>
          <a:lstStyle/>
          <a:p>
            <a:pPr algn="ctr"/>
            <a:r>
              <a:rPr lang="en-GB" u="sng" dirty="0" smtClean="0"/>
              <a:t>Audio Books</a:t>
            </a:r>
            <a:endParaRPr lang="en-GB" u="sng" dirty="0"/>
          </a:p>
        </p:txBody>
      </p:sp>
      <p:sp>
        <p:nvSpPr>
          <p:cNvPr id="3" name="Content Placeholder 2"/>
          <p:cNvSpPr>
            <a:spLocks noGrp="1"/>
          </p:cNvSpPr>
          <p:nvPr>
            <p:ph idx="1"/>
          </p:nvPr>
        </p:nvSpPr>
        <p:spPr>
          <a:xfrm>
            <a:off x="-1" y="560364"/>
            <a:ext cx="9487349" cy="6297636"/>
          </a:xfrm>
        </p:spPr>
        <p:txBody>
          <a:bodyPr>
            <a:normAutofit fontScale="85000" lnSpcReduction="20000"/>
          </a:bodyPr>
          <a:lstStyle/>
          <a:p>
            <a:r>
              <a:rPr lang="en-GB" dirty="0">
                <a:hlinkClick r:id="rId4"/>
              </a:rPr>
              <a:t>https://</a:t>
            </a:r>
            <a:r>
              <a:rPr lang="en-GB" dirty="0" smtClean="0">
                <a:hlinkClick r:id="rId4"/>
              </a:rPr>
              <a:t>www.bbc.co.uk/programmes/b03g64rh</a:t>
            </a:r>
            <a:endParaRPr lang="en-GB" dirty="0" smtClean="0"/>
          </a:p>
          <a:p>
            <a:endParaRPr lang="en-GB" dirty="0"/>
          </a:p>
          <a:p>
            <a:pPr marL="0" indent="0">
              <a:buNone/>
            </a:pPr>
            <a:r>
              <a:rPr lang="en-GB" dirty="0" smtClean="0"/>
              <a:t>Here is a link to some lovely drama lessons based on traditional tales. A teacher reads each story and encourages you to think about what the characters say and feel in each story. You will need to sign up but it is free and easy. Even Miss Gillam could do it. </a:t>
            </a:r>
          </a:p>
          <a:p>
            <a:pPr marL="0" indent="0">
              <a:buNone/>
            </a:pPr>
            <a:endParaRPr lang="en-GB" dirty="0"/>
          </a:p>
          <a:p>
            <a:pPr marL="0" indent="0">
              <a:buNone/>
            </a:pPr>
            <a:r>
              <a:rPr lang="en-GB" u="sng" dirty="0" smtClean="0"/>
              <a:t>Alternative links:</a:t>
            </a:r>
          </a:p>
          <a:p>
            <a:pPr marL="0" indent="0">
              <a:buNone/>
            </a:pPr>
            <a:r>
              <a:rPr lang="en-GB" dirty="0" smtClean="0"/>
              <a:t>Little Red </a:t>
            </a:r>
            <a:r>
              <a:rPr lang="en-GB" dirty="0"/>
              <a:t>Riding Hood: </a:t>
            </a:r>
            <a:r>
              <a:rPr lang="en-GB" dirty="0">
                <a:hlinkClick r:id="rId5"/>
              </a:rPr>
              <a:t>https://</a:t>
            </a:r>
            <a:r>
              <a:rPr lang="en-GB" dirty="0" smtClean="0">
                <a:hlinkClick r:id="rId5"/>
              </a:rPr>
              <a:t>www.youtube.com/watch?v=LDMWJCrDVMI</a:t>
            </a:r>
            <a:r>
              <a:rPr lang="en-GB" dirty="0" smtClean="0"/>
              <a:t> </a:t>
            </a:r>
          </a:p>
          <a:p>
            <a:pPr marL="0" indent="0">
              <a:buNone/>
            </a:pPr>
            <a:endParaRPr lang="en-GB" dirty="0"/>
          </a:p>
          <a:p>
            <a:pPr marL="0" indent="0">
              <a:buNone/>
            </a:pPr>
            <a:r>
              <a:rPr lang="en-GB" dirty="0"/>
              <a:t>The Gingerbread Man: </a:t>
            </a:r>
            <a:r>
              <a:rPr lang="en-GB" dirty="0">
                <a:hlinkClick r:id="rId6"/>
              </a:rPr>
              <a:t>https://</a:t>
            </a:r>
            <a:r>
              <a:rPr lang="en-GB" dirty="0" smtClean="0">
                <a:hlinkClick r:id="rId6"/>
              </a:rPr>
              <a:t>www.youtube.com/watch?v=YoQyyB5xvLk</a:t>
            </a:r>
            <a:r>
              <a:rPr lang="en-GB" dirty="0" smtClean="0"/>
              <a:t> </a:t>
            </a:r>
          </a:p>
          <a:p>
            <a:pPr marL="0" indent="0">
              <a:buNone/>
            </a:pPr>
            <a:endParaRPr lang="en-GB" dirty="0"/>
          </a:p>
          <a:p>
            <a:pPr marL="0" indent="0">
              <a:buNone/>
            </a:pPr>
            <a:r>
              <a:rPr lang="en-GB" dirty="0"/>
              <a:t>Cinderella: </a:t>
            </a:r>
            <a:r>
              <a:rPr lang="en-GB" dirty="0">
                <a:hlinkClick r:id="rId7"/>
              </a:rPr>
              <a:t>https://</a:t>
            </a:r>
            <a:r>
              <a:rPr lang="en-GB" dirty="0" smtClean="0">
                <a:hlinkClick r:id="rId7"/>
              </a:rPr>
              <a:t>www.youtube.com/watch?v=BXDsucz23OA</a:t>
            </a:r>
            <a:r>
              <a:rPr lang="en-GB" dirty="0" smtClean="0"/>
              <a:t> </a:t>
            </a:r>
          </a:p>
          <a:p>
            <a:pPr marL="0" indent="0">
              <a:buNone/>
            </a:pPr>
            <a:endParaRPr lang="en-GB" dirty="0"/>
          </a:p>
          <a:p>
            <a:pPr marL="0" indent="0">
              <a:buNone/>
            </a:pPr>
            <a:r>
              <a:rPr lang="en-GB" dirty="0" smtClean="0"/>
              <a:t>The Billy </a:t>
            </a:r>
            <a:r>
              <a:rPr lang="en-GB" dirty="0"/>
              <a:t>Goats Gruff: </a:t>
            </a:r>
            <a:r>
              <a:rPr lang="en-GB" dirty="0">
                <a:hlinkClick r:id="rId8"/>
              </a:rPr>
              <a:t>https://</a:t>
            </a:r>
            <a:r>
              <a:rPr lang="en-GB" dirty="0" smtClean="0">
                <a:hlinkClick r:id="rId8"/>
              </a:rPr>
              <a:t>www.youtube.com/watch?v=3QzT1sq6kCY</a:t>
            </a:r>
            <a:r>
              <a:rPr lang="en-GB" dirty="0" smtClean="0"/>
              <a:t> </a:t>
            </a:r>
          </a:p>
          <a:p>
            <a:pPr marL="0" indent="0">
              <a:buNone/>
            </a:pPr>
            <a:r>
              <a:rPr lang="en-GB" dirty="0" smtClean="0">
                <a:solidFill>
                  <a:srgbClr val="FF0000"/>
                </a:solidFill>
              </a:rPr>
              <a:t>There are  many other stories available on the ‘</a:t>
            </a:r>
            <a:r>
              <a:rPr lang="en-GB" dirty="0" err="1" smtClean="0">
                <a:solidFill>
                  <a:srgbClr val="FF0000"/>
                </a:solidFill>
              </a:rPr>
              <a:t>Gigglebox</a:t>
            </a:r>
            <a:r>
              <a:rPr lang="en-GB" dirty="0" smtClean="0">
                <a:solidFill>
                  <a:srgbClr val="FF0000"/>
                </a:solidFill>
              </a:rPr>
              <a:t>’ YouTube Channel. </a:t>
            </a:r>
            <a:endParaRPr lang="en-GB" dirty="0">
              <a:solidFill>
                <a:srgbClr val="FF0000"/>
              </a:solidFill>
            </a:endParaRPr>
          </a:p>
        </p:txBody>
      </p:sp>
      <p:pic>
        <p:nvPicPr>
          <p:cNvPr id="7" name="Picture 6"/>
          <p:cNvPicPr>
            <a:picLocks noChangeAspect="1"/>
          </p:cNvPicPr>
          <p:nvPr/>
        </p:nvPicPr>
        <p:blipFill rotWithShape="1">
          <a:blip r:embed="rId9"/>
          <a:srcRect r="4834"/>
          <a:stretch/>
        </p:blipFill>
        <p:spPr>
          <a:xfrm>
            <a:off x="9238129" y="296364"/>
            <a:ext cx="2595283" cy="3041388"/>
          </a:xfrm>
          <a:prstGeom prst="rect">
            <a:avLst/>
          </a:prstGeom>
        </p:spPr>
      </p:pic>
      <p:pic>
        <p:nvPicPr>
          <p:cNvPr id="8" name="Picture 7"/>
          <p:cNvPicPr>
            <a:picLocks noChangeAspect="1"/>
          </p:cNvPicPr>
          <p:nvPr/>
        </p:nvPicPr>
        <p:blipFill>
          <a:blip r:embed="rId10"/>
          <a:stretch>
            <a:fillRect/>
          </a:stretch>
        </p:blipFill>
        <p:spPr>
          <a:xfrm>
            <a:off x="8182873" y="2495893"/>
            <a:ext cx="3650539" cy="1683718"/>
          </a:xfrm>
          <a:prstGeom prst="rect">
            <a:avLst/>
          </a:prstGeom>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35770" y="5203439"/>
            <a:ext cx="609600" cy="609600"/>
          </a:xfrm>
          <a:prstGeom prst="rect">
            <a:avLst/>
          </a:prstGeom>
        </p:spPr>
      </p:pic>
      <p:pic>
        <p:nvPicPr>
          <p:cNvPr id="10" name="Picture 9"/>
          <p:cNvPicPr>
            <a:picLocks noChangeAspect="1"/>
          </p:cNvPicPr>
          <p:nvPr/>
        </p:nvPicPr>
        <p:blipFill>
          <a:blip r:embed="rId12"/>
          <a:stretch>
            <a:fillRect/>
          </a:stretch>
        </p:blipFill>
        <p:spPr>
          <a:xfrm>
            <a:off x="9704408" y="5001790"/>
            <a:ext cx="830989" cy="1012897"/>
          </a:xfrm>
          <a:prstGeom prst="rect">
            <a:avLst/>
          </a:prstGeom>
        </p:spPr>
      </p:pic>
    </p:spTree>
    <p:extLst>
      <p:ext uri="{BB962C8B-B14F-4D97-AF65-F5344CB8AC3E}">
        <p14:creationId xmlns:p14="http://schemas.microsoft.com/office/powerpoint/2010/main" val="2004697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58"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GB" u="sng" dirty="0" smtClean="0"/>
              <a:t>Task</a:t>
            </a:r>
            <a:endParaRPr lang="en-GB" u="sng" dirty="0"/>
          </a:p>
        </p:txBody>
      </p:sp>
      <p:sp>
        <p:nvSpPr>
          <p:cNvPr id="3" name="Content Placeholder 2"/>
          <p:cNvSpPr>
            <a:spLocks noGrp="1"/>
          </p:cNvSpPr>
          <p:nvPr>
            <p:ph idx="1"/>
          </p:nvPr>
        </p:nvSpPr>
        <p:spPr>
          <a:xfrm>
            <a:off x="838200" y="1120232"/>
            <a:ext cx="10515600" cy="4351338"/>
          </a:xfrm>
        </p:spPr>
        <p:txBody>
          <a:bodyPr>
            <a:normAutofit/>
          </a:bodyPr>
          <a:lstStyle/>
          <a:p>
            <a:pPr marL="0" indent="0">
              <a:buNone/>
            </a:pPr>
            <a:r>
              <a:rPr lang="en-GB" dirty="0"/>
              <a:t>Choose one character and think about all the things they do in a day. Write a diary of their day describing all their jobs and activities. Make sure you write about how you would feel.</a:t>
            </a:r>
          </a:p>
        </p:txBody>
      </p:sp>
      <p:pic>
        <p:nvPicPr>
          <p:cNvPr id="11" name="Picture 10"/>
          <p:cNvPicPr>
            <a:picLocks noChangeAspect="1"/>
          </p:cNvPicPr>
          <p:nvPr/>
        </p:nvPicPr>
        <p:blipFill>
          <a:blip r:embed="rId4"/>
          <a:stretch>
            <a:fillRect/>
          </a:stretch>
        </p:blipFill>
        <p:spPr>
          <a:xfrm>
            <a:off x="9261088" y="2670357"/>
            <a:ext cx="830989" cy="1012897"/>
          </a:xfrm>
          <a:prstGeom prst="rect">
            <a:avLst/>
          </a:prstGeom>
        </p:spPr>
      </p:pic>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3338" y="2872005"/>
            <a:ext cx="609600" cy="609600"/>
          </a:xfrm>
          <a:prstGeom prst="rect">
            <a:avLst/>
          </a:prstGeom>
        </p:spPr>
      </p:pic>
      <p:pic>
        <p:nvPicPr>
          <p:cNvPr id="6" name="Picture 5"/>
          <p:cNvPicPr>
            <a:picLocks noChangeAspect="1"/>
          </p:cNvPicPr>
          <p:nvPr/>
        </p:nvPicPr>
        <p:blipFill>
          <a:blip r:embed="rId6"/>
          <a:stretch>
            <a:fillRect/>
          </a:stretch>
        </p:blipFill>
        <p:spPr>
          <a:xfrm>
            <a:off x="3696788" y="2611928"/>
            <a:ext cx="3762103" cy="3659233"/>
          </a:xfrm>
          <a:prstGeom prst="rect">
            <a:avLst/>
          </a:prstGeom>
        </p:spPr>
      </p:pic>
    </p:spTree>
    <p:extLst>
      <p:ext uri="{BB962C8B-B14F-4D97-AF65-F5344CB8AC3E}">
        <p14:creationId xmlns:p14="http://schemas.microsoft.com/office/powerpoint/2010/main" val="2282435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320"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898CBAF-A1FD-4C73-A3C6-73D7878CF606}"/>
              </a:ext>
            </a:extLst>
          </p:cNvPr>
          <p:cNvPicPr>
            <a:picLocks noGrp="1" noChangeAspect="1"/>
          </p:cNvPicPr>
          <p:nvPr>
            <p:ph idx="1"/>
          </p:nvPr>
        </p:nvPicPr>
        <p:blipFill>
          <a:blip r:embed="rId4"/>
          <a:stretch>
            <a:fillRect/>
          </a:stretch>
        </p:blipFill>
        <p:spPr>
          <a:xfrm>
            <a:off x="3291509" y="0"/>
            <a:ext cx="5105400" cy="1724025"/>
          </a:xfrm>
          <a:prstGeom prst="rect">
            <a:avLst/>
          </a:prstGeom>
        </p:spPr>
      </p:pic>
      <p:pic>
        <p:nvPicPr>
          <p:cNvPr id="8" name="Picture 7"/>
          <p:cNvPicPr>
            <a:picLocks noChangeAspect="1"/>
          </p:cNvPicPr>
          <p:nvPr/>
        </p:nvPicPr>
        <p:blipFill>
          <a:blip r:embed="rId5"/>
          <a:stretch>
            <a:fillRect/>
          </a:stretch>
        </p:blipFill>
        <p:spPr>
          <a:xfrm>
            <a:off x="9822243" y="432748"/>
            <a:ext cx="830989" cy="1012897"/>
          </a:xfrm>
          <a:prstGeom prst="rect">
            <a:avLst/>
          </a:prstGeom>
        </p:spPr>
      </p:pic>
      <p:sp>
        <p:nvSpPr>
          <p:cNvPr id="5" name="TextBox 4"/>
          <p:cNvSpPr txBox="1"/>
          <p:nvPr/>
        </p:nvSpPr>
        <p:spPr>
          <a:xfrm>
            <a:off x="222069" y="1432719"/>
            <a:ext cx="11403874" cy="3970318"/>
          </a:xfrm>
          <a:prstGeom prst="rect">
            <a:avLst/>
          </a:prstGeom>
          <a:noFill/>
        </p:spPr>
        <p:txBody>
          <a:bodyPr wrap="square" rtlCol="0">
            <a:spAutoFit/>
          </a:bodyPr>
          <a:lstStyle/>
          <a:p>
            <a:r>
              <a:rPr lang="en-GB" sz="3600" dirty="0"/>
              <a:t>Dear Diary, </a:t>
            </a:r>
            <a:endParaRPr lang="en-GB" sz="3600" dirty="0" smtClean="0"/>
          </a:p>
          <a:p>
            <a:r>
              <a:rPr lang="en-GB" sz="3600" dirty="0" smtClean="0"/>
              <a:t>I </a:t>
            </a:r>
            <a:r>
              <a:rPr lang="en-GB" sz="3600" dirty="0"/>
              <a:t>have been so busy today. I have cleaned the floor and swept out the fire place. It made me all dirty and messy. My sisters kept shouting at me and I felt very sad. When I had finished my first </a:t>
            </a:r>
            <a:r>
              <a:rPr lang="en-GB" sz="3600" dirty="0" smtClean="0"/>
              <a:t>jobs I went for a little sleep. It is so tiring having to work all day while my horrible, selfish sisters go to parties. I feel so alone. </a:t>
            </a:r>
            <a:endParaRPr lang="en-GB" sz="3600" u="sng" dirty="0"/>
          </a:p>
        </p:txBody>
      </p:sp>
      <p:pic>
        <p:nvPicPr>
          <p:cNvPr id="2" name="Picture 1"/>
          <p:cNvPicPr>
            <a:picLocks noChangeAspect="1"/>
          </p:cNvPicPr>
          <p:nvPr/>
        </p:nvPicPr>
        <p:blipFill>
          <a:blip r:embed="rId6"/>
          <a:stretch>
            <a:fillRect/>
          </a:stretch>
        </p:blipFill>
        <p:spPr>
          <a:xfrm>
            <a:off x="6587252" y="4791755"/>
            <a:ext cx="2095975" cy="206624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3232" y="627934"/>
            <a:ext cx="609600" cy="609600"/>
          </a:xfrm>
          <a:prstGeom prst="rect">
            <a:avLst/>
          </a:prstGeom>
        </p:spPr>
      </p:pic>
    </p:spTree>
    <p:extLst>
      <p:ext uri="{BB962C8B-B14F-4D97-AF65-F5344CB8AC3E}">
        <p14:creationId xmlns:p14="http://schemas.microsoft.com/office/powerpoint/2010/main" val="2714236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Word Bank</a:t>
            </a:r>
            <a:endParaRPr lang="en-GB" u="sng" dirty="0"/>
          </a:p>
        </p:txBody>
      </p:sp>
      <p:pic>
        <p:nvPicPr>
          <p:cNvPr id="4" name="Picture 3"/>
          <p:cNvPicPr>
            <a:picLocks noChangeAspect="1"/>
          </p:cNvPicPr>
          <p:nvPr/>
        </p:nvPicPr>
        <p:blipFill>
          <a:blip r:embed="rId4"/>
          <a:stretch>
            <a:fillRect/>
          </a:stretch>
        </p:blipFill>
        <p:spPr>
          <a:xfrm>
            <a:off x="1698579" y="1428070"/>
            <a:ext cx="8794841" cy="5235024"/>
          </a:xfrm>
          <a:prstGeom prst="rect">
            <a:avLst/>
          </a:prstGeom>
        </p:spPr>
      </p:pic>
      <p:sp>
        <p:nvSpPr>
          <p:cNvPr id="5" name="TextBox 4"/>
          <p:cNvSpPr txBox="1"/>
          <p:nvPr/>
        </p:nvSpPr>
        <p:spPr>
          <a:xfrm>
            <a:off x="92936" y="843295"/>
            <a:ext cx="2350907" cy="584775"/>
          </a:xfrm>
          <a:prstGeom prst="rect">
            <a:avLst/>
          </a:prstGeom>
          <a:noFill/>
        </p:spPr>
        <p:txBody>
          <a:bodyPr wrap="square" rtlCol="0">
            <a:spAutoFit/>
          </a:bodyPr>
          <a:lstStyle/>
          <a:p>
            <a:r>
              <a:rPr lang="en-GB" sz="3200" dirty="0" smtClean="0"/>
              <a:t>Dear Diary</a:t>
            </a:r>
            <a:endParaRPr lang="en-GB" sz="3200" dirty="0"/>
          </a:p>
        </p:txBody>
      </p:sp>
      <p:sp>
        <p:nvSpPr>
          <p:cNvPr id="6" name="TextBox 5"/>
          <p:cNvSpPr txBox="1"/>
          <p:nvPr/>
        </p:nvSpPr>
        <p:spPr>
          <a:xfrm>
            <a:off x="0" y="2461245"/>
            <a:ext cx="2350907" cy="584775"/>
          </a:xfrm>
          <a:prstGeom prst="rect">
            <a:avLst/>
          </a:prstGeom>
          <a:noFill/>
        </p:spPr>
        <p:txBody>
          <a:bodyPr wrap="square" rtlCol="0">
            <a:spAutoFit/>
          </a:bodyPr>
          <a:lstStyle/>
          <a:p>
            <a:r>
              <a:rPr lang="en-GB" sz="3200" dirty="0" smtClean="0"/>
              <a:t>today</a:t>
            </a:r>
            <a:endParaRPr lang="en-GB" sz="3200" dirty="0"/>
          </a:p>
        </p:txBody>
      </p:sp>
      <p:sp>
        <p:nvSpPr>
          <p:cNvPr id="7" name="TextBox 6"/>
          <p:cNvSpPr txBox="1"/>
          <p:nvPr/>
        </p:nvSpPr>
        <p:spPr>
          <a:xfrm>
            <a:off x="92935" y="3630795"/>
            <a:ext cx="2350907" cy="584775"/>
          </a:xfrm>
          <a:prstGeom prst="rect">
            <a:avLst/>
          </a:prstGeom>
          <a:noFill/>
        </p:spPr>
        <p:txBody>
          <a:bodyPr wrap="square" rtlCol="0">
            <a:spAutoFit/>
          </a:bodyPr>
          <a:lstStyle/>
          <a:p>
            <a:r>
              <a:rPr lang="en-GB" sz="3200" dirty="0" smtClean="0"/>
              <a:t>sisters</a:t>
            </a:r>
            <a:endParaRPr lang="en-GB" sz="3200" dirty="0"/>
          </a:p>
        </p:txBody>
      </p:sp>
      <p:sp>
        <p:nvSpPr>
          <p:cNvPr id="8" name="TextBox 7"/>
          <p:cNvSpPr txBox="1"/>
          <p:nvPr/>
        </p:nvSpPr>
        <p:spPr>
          <a:xfrm>
            <a:off x="0" y="5278515"/>
            <a:ext cx="2350907" cy="584775"/>
          </a:xfrm>
          <a:prstGeom prst="rect">
            <a:avLst/>
          </a:prstGeom>
          <a:noFill/>
        </p:spPr>
        <p:txBody>
          <a:bodyPr wrap="square" rtlCol="0">
            <a:spAutoFit/>
          </a:bodyPr>
          <a:lstStyle/>
          <a:p>
            <a:r>
              <a:rPr lang="en-GB" sz="3200" dirty="0"/>
              <a:t>b</a:t>
            </a:r>
            <a:r>
              <a:rPr lang="en-GB" sz="3200" dirty="0" smtClean="0"/>
              <a:t>eanstalk </a:t>
            </a:r>
            <a:endParaRPr lang="en-GB" sz="3200" dirty="0"/>
          </a:p>
        </p:txBody>
      </p:sp>
      <p:sp>
        <p:nvSpPr>
          <p:cNvPr id="9" name="TextBox 8"/>
          <p:cNvSpPr txBox="1"/>
          <p:nvPr/>
        </p:nvSpPr>
        <p:spPr>
          <a:xfrm>
            <a:off x="10493420" y="653941"/>
            <a:ext cx="2350907" cy="584775"/>
          </a:xfrm>
          <a:prstGeom prst="rect">
            <a:avLst/>
          </a:prstGeom>
          <a:noFill/>
        </p:spPr>
        <p:txBody>
          <a:bodyPr wrap="square" rtlCol="0">
            <a:spAutoFit/>
          </a:bodyPr>
          <a:lstStyle/>
          <a:p>
            <a:r>
              <a:rPr lang="en-GB" sz="3200" dirty="0" smtClean="0"/>
              <a:t>cottage</a:t>
            </a:r>
            <a:endParaRPr lang="en-GB" sz="3200" dirty="0"/>
          </a:p>
        </p:txBody>
      </p:sp>
      <p:sp>
        <p:nvSpPr>
          <p:cNvPr id="10" name="TextBox 9"/>
          <p:cNvSpPr txBox="1"/>
          <p:nvPr/>
        </p:nvSpPr>
        <p:spPr>
          <a:xfrm>
            <a:off x="10681063" y="2150261"/>
            <a:ext cx="2350907" cy="584775"/>
          </a:xfrm>
          <a:prstGeom prst="rect">
            <a:avLst/>
          </a:prstGeom>
          <a:noFill/>
        </p:spPr>
        <p:txBody>
          <a:bodyPr wrap="square" rtlCol="0">
            <a:spAutoFit/>
          </a:bodyPr>
          <a:lstStyle/>
          <a:p>
            <a:r>
              <a:rPr lang="en-GB" sz="3200" dirty="0"/>
              <a:t>f</a:t>
            </a:r>
            <a:r>
              <a:rPr lang="en-GB" sz="3200" dirty="0" smtClean="0"/>
              <a:t>orest </a:t>
            </a:r>
            <a:endParaRPr lang="en-GB" sz="3200" dirty="0"/>
          </a:p>
        </p:txBody>
      </p:sp>
      <p:sp>
        <p:nvSpPr>
          <p:cNvPr id="11" name="TextBox 10"/>
          <p:cNvSpPr txBox="1"/>
          <p:nvPr/>
        </p:nvSpPr>
        <p:spPr>
          <a:xfrm>
            <a:off x="10493419" y="3797981"/>
            <a:ext cx="2350907" cy="584775"/>
          </a:xfrm>
          <a:prstGeom prst="rect">
            <a:avLst/>
          </a:prstGeom>
          <a:noFill/>
        </p:spPr>
        <p:txBody>
          <a:bodyPr wrap="square" rtlCol="0">
            <a:spAutoFit/>
          </a:bodyPr>
          <a:lstStyle/>
          <a:p>
            <a:r>
              <a:rPr lang="en-GB" sz="3200" dirty="0" smtClean="0"/>
              <a:t>basket</a:t>
            </a:r>
            <a:endParaRPr lang="en-GB" sz="3200" dirty="0"/>
          </a:p>
        </p:txBody>
      </p:sp>
      <p:sp>
        <p:nvSpPr>
          <p:cNvPr id="12" name="TextBox 11"/>
          <p:cNvSpPr txBox="1"/>
          <p:nvPr/>
        </p:nvSpPr>
        <p:spPr>
          <a:xfrm>
            <a:off x="10681062" y="4938149"/>
            <a:ext cx="2350907" cy="584775"/>
          </a:xfrm>
          <a:prstGeom prst="rect">
            <a:avLst/>
          </a:prstGeom>
          <a:noFill/>
        </p:spPr>
        <p:txBody>
          <a:bodyPr wrap="square" rtlCol="0">
            <a:spAutoFit/>
          </a:bodyPr>
          <a:lstStyle/>
          <a:p>
            <a:r>
              <a:rPr lang="en-GB" sz="3200" dirty="0" smtClean="0"/>
              <a:t>wolf</a:t>
            </a:r>
            <a:endParaRPr lang="en-GB" sz="32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799" y="5773517"/>
            <a:ext cx="609600" cy="609600"/>
          </a:xfrm>
          <a:prstGeom prst="rect">
            <a:avLst/>
          </a:prstGeom>
        </p:spPr>
      </p:pic>
      <p:pic>
        <p:nvPicPr>
          <p:cNvPr id="13" name="Picture 12"/>
          <p:cNvPicPr>
            <a:picLocks noChangeAspect="1"/>
          </p:cNvPicPr>
          <p:nvPr/>
        </p:nvPicPr>
        <p:blipFill>
          <a:blip r:embed="rId6"/>
          <a:stretch>
            <a:fillRect/>
          </a:stretch>
        </p:blipFill>
        <p:spPr>
          <a:xfrm>
            <a:off x="10522810" y="5522924"/>
            <a:ext cx="830989" cy="1012897"/>
          </a:xfrm>
          <a:prstGeom prst="rect">
            <a:avLst/>
          </a:prstGeom>
        </p:spPr>
      </p:pic>
    </p:spTree>
    <p:extLst>
      <p:ext uri="{BB962C8B-B14F-4D97-AF65-F5344CB8AC3E}">
        <p14:creationId xmlns:p14="http://schemas.microsoft.com/office/powerpoint/2010/main" val="1047065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u="sng" dirty="0" smtClean="0"/>
              <a:t>Mastery Keys </a:t>
            </a:r>
            <a:endParaRPr lang="en-GB" u="sng" dirty="0"/>
          </a:p>
        </p:txBody>
      </p:sp>
      <p:sp>
        <p:nvSpPr>
          <p:cNvPr id="3" name="Content Placeholder 2"/>
          <p:cNvSpPr>
            <a:spLocks noGrp="1"/>
          </p:cNvSpPr>
          <p:nvPr>
            <p:ph idx="1"/>
          </p:nvPr>
        </p:nvSpPr>
        <p:spPr/>
        <p:txBody>
          <a:bodyPr/>
          <a:lstStyle/>
          <a:p>
            <a:r>
              <a:rPr lang="en-GB" dirty="0"/>
              <a:t>Plan or say out loud what is going to be written </a:t>
            </a:r>
            <a:r>
              <a:rPr lang="en-GB" dirty="0" smtClean="0"/>
              <a:t>about</a:t>
            </a:r>
          </a:p>
          <a:p>
            <a:pPr marL="0" indent="0">
              <a:buNone/>
            </a:pPr>
            <a:r>
              <a:rPr lang="en-GB" dirty="0" smtClean="0"/>
              <a:t> </a:t>
            </a:r>
            <a:r>
              <a:rPr lang="en-GB" dirty="0"/>
              <a:t>• Use punctuation correctly – full stops, capital letters </a:t>
            </a:r>
            <a:endParaRPr lang="en-GB" dirty="0" smtClean="0"/>
          </a:p>
          <a:p>
            <a:pPr marL="0" indent="0">
              <a:buNone/>
            </a:pPr>
            <a:r>
              <a:rPr lang="en-GB" dirty="0" smtClean="0"/>
              <a:t>• </a:t>
            </a:r>
            <a:r>
              <a:rPr lang="en-GB" dirty="0"/>
              <a:t>Write expanded noun phrases to describe and </a:t>
            </a:r>
            <a:r>
              <a:rPr lang="en-GB" dirty="0" smtClean="0"/>
              <a:t>specify</a:t>
            </a:r>
          </a:p>
          <a:p>
            <a:pPr marL="0" indent="0">
              <a:buNone/>
            </a:pPr>
            <a:r>
              <a:rPr lang="en-GB" dirty="0" smtClean="0"/>
              <a:t> </a:t>
            </a:r>
            <a:r>
              <a:rPr lang="en-GB" dirty="0"/>
              <a:t>• Use subordination (because) and coordination (and)</a:t>
            </a:r>
            <a:endParaRPr lang="en-GB" dirty="0" smtClean="0"/>
          </a:p>
        </p:txBody>
      </p:sp>
      <p:pic>
        <p:nvPicPr>
          <p:cNvPr id="5" name="Picture 4"/>
          <p:cNvPicPr>
            <a:picLocks noChangeAspect="1"/>
          </p:cNvPicPr>
          <p:nvPr/>
        </p:nvPicPr>
        <p:blipFill>
          <a:blip r:embed="rId2"/>
          <a:stretch>
            <a:fillRect/>
          </a:stretch>
        </p:blipFill>
        <p:spPr>
          <a:xfrm rot="5400000">
            <a:off x="4019414" y="3300957"/>
            <a:ext cx="2759528" cy="3910421"/>
          </a:xfrm>
          <a:prstGeom prst="rect">
            <a:avLst/>
          </a:prstGeom>
        </p:spPr>
      </p:pic>
    </p:spTree>
    <p:extLst>
      <p:ext uri="{BB962C8B-B14F-4D97-AF65-F5344CB8AC3E}">
        <p14:creationId xmlns:p14="http://schemas.microsoft.com/office/powerpoint/2010/main" val="33830263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TotalTime>
  <Words>668</Words>
  <Application>Microsoft Office PowerPoint</Application>
  <PresentationFormat>Widescreen</PresentationFormat>
  <Paragraphs>78</Paragraphs>
  <Slides>12</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Wingdings</vt:lpstr>
      <vt:lpstr>Office Theme</vt:lpstr>
      <vt:lpstr>English</vt:lpstr>
      <vt:lpstr>Read Write Inc</vt:lpstr>
      <vt:lpstr>PowerPoint Presentation</vt:lpstr>
      <vt:lpstr>Writing Can I write a diary? </vt:lpstr>
      <vt:lpstr>Audio Books</vt:lpstr>
      <vt:lpstr>Task</vt:lpstr>
      <vt:lpstr>PowerPoint Presentation</vt:lpstr>
      <vt:lpstr>Word Bank</vt:lpstr>
      <vt:lpstr>Mastery Keys </vt:lpstr>
      <vt:lpstr>Can you re-read what you have written to check that it makes sense? </vt:lpstr>
      <vt:lpstr>PowerPoint Presentation</vt:lpstr>
      <vt:lpstr>Spellings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dc:title>
  <dc:creator>Miss Gillam</dc:creator>
  <cp:lastModifiedBy>home</cp:lastModifiedBy>
  <cp:revision>69</cp:revision>
  <cp:lastPrinted>2021-01-07T16:38:03Z</cp:lastPrinted>
  <dcterms:created xsi:type="dcterms:W3CDTF">2021-01-05T11:14:17Z</dcterms:created>
  <dcterms:modified xsi:type="dcterms:W3CDTF">2021-01-10T20:20:34Z</dcterms:modified>
</cp:coreProperties>
</file>