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765"/>
            <a:ext cx="9144000" cy="2387600"/>
          </a:xfrm>
        </p:spPr>
        <p:txBody>
          <a:bodyPr/>
          <a:lstStyle/>
          <a:p>
            <a:r>
              <a:rPr lang="en-GB" b="1" dirty="0"/>
              <a:t>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/>
              <a:t>Date: </a:t>
            </a:r>
            <a:r>
              <a:rPr lang="en-GB" dirty="0"/>
              <a:t>11.01.21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‘Pleasant Sounds’ by John Clare</a:t>
            </a:r>
          </a:p>
          <a:p>
            <a:r>
              <a:rPr lang="en-GB" b="1" dirty="0"/>
              <a:t>Week 2 – Lesson 1</a:t>
            </a:r>
          </a:p>
          <a:p>
            <a:r>
              <a:rPr lang="en-GB" b="1" dirty="0"/>
              <a:t>Poetry Writing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" y="205066"/>
            <a:ext cx="1968107" cy="1994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EFD5B4-AD5F-4B53-82C1-313EDD207B7C}"/>
              </a:ext>
            </a:extLst>
          </p:cNvPr>
          <p:cNvSpPr/>
          <p:nvPr/>
        </p:nvSpPr>
        <p:spPr>
          <a:xfrm>
            <a:off x="394914" y="1200644"/>
            <a:ext cx="11200737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Pleasant Sounds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rustling of leaves under the feet in woods and under hedges;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crumpling of cat-ice and snow down wood-rides, narrow lanes, and every street causeway;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Rustling through a wood or rather rushing, while the wind halloos in the oak-top like thunder;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rustle of birds’ wings startled from their nests or flying unseen into the bushes;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whizzing of larger birds overhead in a wood, such as crows,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puddocks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buzzards;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trample of robins and woodlarks on the brown leaves, and the patter of squirrels on the green moss; 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fall of an acorn on the ground, the pattering of nuts on the hazel branches as they fall from ripeness;</a:t>
            </a: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The flirt of the ground lark's wing from the stubbles - how sweet such pictures on dewy mornings, when the dew flashes from its brown feathers. </a:t>
            </a: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by John Clare </a:t>
            </a:r>
            <a:endParaRPr lang="en-GB" sz="20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D97F1-C070-48DA-9E1E-612B4523E50A}"/>
              </a:ext>
            </a:extLst>
          </p:cNvPr>
          <p:cNvSpPr/>
          <p:nvPr/>
        </p:nvSpPr>
        <p:spPr>
          <a:xfrm>
            <a:off x="394914" y="432428"/>
            <a:ext cx="1120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Re-read the poem below or click the sound button to hear it being read to you: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604C66-AA11-434D-A7CE-DA6A169E92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20" end="7517.614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4330" y="632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9EA0D-DD49-4FC5-BA1E-19ABFD60D946}"/>
              </a:ext>
            </a:extLst>
          </p:cNvPr>
          <p:cNvSpPr/>
          <p:nvPr/>
        </p:nvSpPr>
        <p:spPr>
          <a:xfrm>
            <a:off x="761999" y="548226"/>
            <a:ext cx="113041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Before we begin…</a:t>
            </a:r>
          </a:p>
          <a:p>
            <a:endParaRPr lang="en-GB" sz="2400" dirty="0"/>
          </a:p>
          <a:p>
            <a:r>
              <a:rPr lang="en-GB" sz="2000" b="1" dirty="0"/>
              <a:t>Recap the final version of the sentences you edited and improved in the previous lesson.</a:t>
            </a:r>
          </a:p>
          <a:p>
            <a:endParaRPr lang="en-GB" b="1" dirty="0"/>
          </a:p>
          <a:p>
            <a:r>
              <a:rPr lang="en-GB" sz="2000" b="1" dirty="0"/>
              <a:t>All your sentences should be based on your favourite spring/summer sounds.</a:t>
            </a:r>
          </a:p>
          <a:p>
            <a:endParaRPr lang="en-GB" sz="3200" dirty="0"/>
          </a:p>
          <a:p>
            <a:r>
              <a:rPr lang="en-GB" sz="2000" u="sng" dirty="0"/>
              <a:t>Here are mine: </a:t>
            </a:r>
            <a:endParaRPr lang="en-GB" u="sng" dirty="0"/>
          </a:p>
          <a:p>
            <a:endParaRPr lang="en-GB" dirty="0"/>
          </a:p>
        </p:txBody>
      </p:sp>
      <p:pic>
        <p:nvPicPr>
          <p:cNvPr id="8" name="Picture 2" descr="Free Sun Transparent Background, Download Free Clip Art, Free Clip Art on  Clipart Library">
            <a:extLst>
              <a:ext uri="{FF2B5EF4-FFF2-40B4-BE49-F238E27FC236}">
                <a16:creationId xmlns:a16="http://schemas.microsoft.com/office/drawing/2014/main" id="{F9D3B62A-BD92-4C9D-AEB7-586FDA6D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00" y="1558649"/>
            <a:ext cx="1913454" cy="19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339908-92E4-4BEE-B49F-44F59BAAF62E}"/>
              </a:ext>
            </a:extLst>
          </p:cNvPr>
          <p:cNvSpPr/>
          <p:nvPr/>
        </p:nvSpPr>
        <p:spPr>
          <a:xfrm>
            <a:off x="1457737" y="3227538"/>
            <a:ext cx="8945217" cy="278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waves on the beach </a:t>
            </a:r>
            <a:r>
              <a:rPr lang="en-GB" b="1" dirty="0"/>
              <a:t>rolling</a:t>
            </a:r>
            <a:r>
              <a:rPr lang="en-GB" dirty="0"/>
              <a:t> and </a:t>
            </a:r>
            <a:r>
              <a:rPr lang="en-GB" b="1" dirty="0"/>
              <a:t>retreating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as they breathe in and out </a:t>
            </a:r>
            <a:r>
              <a:rPr lang="en-GB" sz="1600" i="1" dirty="0"/>
              <a:t>(personification)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birds </a:t>
            </a:r>
            <a:r>
              <a:rPr lang="en-GB" b="1" dirty="0"/>
              <a:t>chirping </a:t>
            </a:r>
            <a:r>
              <a:rPr lang="en-GB" dirty="0"/>
              <a:t>and </a:t>
            </a:r>
            <a:r>
              <a:rPr lang="en-GB" b="1" dirty="0"/>
              <a:t>singing </a:t>
            </a:r>
            <a:r>
              <a:rPr lang="en-GB" dirty="0"/>
              <a:t>in harmony </a:t>
            </a:r>
            <a:r>
              <a:rPr lang="en-GB" dirty="0">
                <a:highlight>
                  <a:srgbClr val="FFFF00"/>
                </a:highlight>
              </a:rPr>
              <a:t>like a choir</a:t>
            </a:r>
            <a:r>
              <a:rPr lang="en-GB" dirty="0"/>
              <a:t> </a:t>
            </a:r>
            <a:r>
              <a:rPr lang="en-GB" sz="1600" i="1" dirty="0"/>
              <a:t>(simile)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bees </a:t>
            </a:r>
            <a:r>
              <a:rPr lang="en-GB" b="1" dirty="0"/>
              <a:t>buzzing </a:t>
            </a:r>
            <a:r>
              <a:rPr lang="en-GB" dirty="0">
                <a:highlight>
                  <a:srgbClr val="FFFF00"/>
                </a:highlight>
              </a:rPr>
              <a:t>are dancers in the sky</a:t>
            </a:r>
            <a:r>
              <a:rPr lang="en-GB" dirty="0"/>
              <a:t> </a:t>
            </a:r>
            <a:r>
              <a:rPr lang="en-GB" sz="1600" i="1" dirty="0"/>
              <a:t>(metaphor)</a:t>
            </a:r>
            <a:endParaRPr lang="en-GB" sz="1600" b="1" i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trickle of a stream </a:t>
            </a:r>
            <a:r>
              <a:rPr lang="en-GB" b="1" dirty="0"/>
              <a:t>flowing</a:t>
            </a:r>
            <a:r>
              <a:rPr lang="en-GB" dirty="0"/>
              <a:t> gently downhill </a:t>
            </a:r>
            <a:r>
              <a:rPr lang="en-GB" dirty="0">
                <a:highlight>
                  <a:srgbClr val="FFFF00"/>
                </a:highlight>
              </a:rPr>
              <a:t>like a glistening silver mirror </a:t>
            </a:r>
            <a:r>
              <a:rPr lang="en-GB" sz="1600" i="1" dirty="0"/>
              <a:t>(simile)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Summer rain showers </a:t>
            </a:r>
            <a:r>
              <a:rPr lang="en-GB" b="1" dirty="0"/>
              <a:t>pattering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and tapping impatiently </a:t>
            </a:r>
            <a:r>
              <a:rPr lang="en-GB" dirty="0"/>
              <a:t>on my window </a:t>
            </a:r>
            <a:r>
              <a:rPr lang="en-GB" sz="1600" i="1" dirty="0"/>
              <a:t>(personification) </a:t>
            </a:r>
            <a:endParaRPr lang="en-GB" i="1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4266BBB-C18B-4B24-81C9-860E5CE83559}"/>
              </a:ext>
            </a:extLst>
          </p:cNvPr>
          <p:cNvSpPr txBox="1"/>
          <p:nvPr/>
        </p:nvSpPr>
        <p:spPr>
          <a:xfrm>
            <a:off x="4403637" y="315602"/>
            <a:ext cx="791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have this slide read to you.</a:t>
            </a:r>
          </a:p>
        </p:txBody>
      </p:sp>
      <p:pic>
        <p:nvPicPr>
          <p:cNvPr id="3" name="Slide 3 (1)">
            <a:hlinkClick r:id="" action="ppaction://media"/>
            <a:extLst>
              <a:ext uri="{FF2B5EF4-FFF2-40B4-BE49-F238E27FC236}">
                <a16:creationId xmlns:a16="http://schemas.microsoft.com/office/drawing/2014/main" id="{07B5D766-37BD-4904-B527-A80CA50A5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4627" y="315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BAC7-FB06-4790-A537-402BCA07CDD9}"/>
              </a:ext>
            </a:extLst>
          </p:cNvPr>
          <p:cNvSpPr/>
          <p:nvPr/>
        </p:nvSpPr>
        <p:spPr>
          <a:xfrm>
            <a:off x="931310" y="432428"/>
            <a:ext cx="207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3FD81-9A14-4E32-8174-5CE23F87477E}"/>
              </a:ext>
            </a:extLst>
          </p:cNvPr>
          <p:cNvSpPr/>
          <p:nvPr/>
        </p:nvSpPr>
        <p:spPr>
          <a:xfrm>
            <a:off x="931309" y="1626730"/>
            <a:ext cx="97179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</a:rPr>
              <a:t>Today you are going to w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rite you own version of the poem 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‘Pleasant Sounds’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However, your poem is not going to be about winter, it is going to be about Spring/Summer. </a:t>
            </a: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You are going to use your sentences planned in the previous lesson to help you. We can also use the ‘Pleasant Sounds’ poem as a model to help us structure our work.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4266BBB-C18B-4B24-81C9-860E5CE83559}"/>
              </a:ext>
            </a:extLst>
          </p:cNvPr>
          <p:cNvSpPr txBox="1"/>
          <p:nvPr/>
        </p:nvSpPr>
        <p:spPr>
          <a:xfrm>
            <a:off x="3171184" y="491443"/>
            <a:ext cx="791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1 explained to you.</a:t>
            </a:r>
          </a:p>
        </p:txBody>
      </p:sp>
      <p:pic>
        <p:nvPicPr>
          <p:cNvPr id="3" name="Slide 4">
            <a:hlinkClick r:id="" action="ppaction://media"/>
            <a:extLst>
              <a:ext uri="{FF2B5EF4-FFF2-40B4-BE49-F238E27FC236}">
                <a16:creationId xmlns:a16="http://schemas.microsoft.com/office/drawing/2014/main" id="{87895395-BDAF-451F-AB4F-A4996A73A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3844" y="468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A3C0C9-DFC6-4664-A692-865553FFCCB1}"/>
              </a:ext>
            </a:extLst>
          </p:cNvPr>
          <p:cNvSpPr/>
          <p:nvPr/>
        </p:nvSpPr>
        <p:spPr>
          <a:xfrm>
            <a:off x="1059664" y="5083244"/>
            <a:ext cx="10072672" cy="1433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2BAC7-FB06-4790-A537-402BCA07CDD9}"/>
              </a:ext>
            </a:extLst>
          </p:cNvPr>
          <p:cNvSpPr/>
          <p:nvPr/>
        </p:nvSpPr>
        <p:spPr>
          <a:xfrm>
            <a:off x="654960" y="432428"/>
            <a:ext cx="10185318" cy="4001095"/>
          </a:xfrm>
          <a:prstGeom prst="rect">
            <a:avLst/>
          </a:prstGeom>
          <a:solidFill>
            <a:srgbClr val="FFEEB9"/>
          </a:solidFill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1 (continued)</a:t>
            </a:r>
          </a:p>
          <a:p>
            <a:endParaRPr lang="en-GB" sz="28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Things to remember:</a:t>
            </a:r>
          </a:p>
          <a:p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Your poem needs a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Each sentence starts with the word ‘The’ and a capital 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Each new sound needs a new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Each line ends with a semi colon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You may need to add in some additional sounds that you did not plan in the previous lesson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You may wish to edit and </a:t>
            </a:r>
            <a:r>
              <a:rPr lang="en-GB" sz="2000" i="1">
                <a:solidFill>
                  <a:srgbClr val="000000"/>
                </a:solidFill>
                <a:latin typeface="Calibri" panose="020F0502020204030204" pitchFamily="34" charset="0"/>
              </a:rPr>
              <a:t>improve your 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sentences or add in extra details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FB809-DC9D-475B-8950-8DB9F10E7C22}"/>
              </a:ext>
            </a:extLst>
          </p:cNvPr>
          <p:cNvSpPr/>
          <p:nvPr/>
        </p:nvSpPr>
        <p:spPr>
          <a:xfrm>
            <a:off x="1490614" y="5219236"/>
            <a:ext cx="9210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Don’t worry about your poem being perfect or neat today, we are going to edit and publish them tomorrow.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4266BBB-C18B-4B24-81C9-860E5CE83559}"/>
              </a:ext>
            </a:extLst>
          </p:cNvPr>
          <p:cNvSpPr txBox="1"/>
          <p:nvPr/>
        </p:nvSpPr>
        <p:spPr>
          <a:xfrm>
            <a:off x="4609924" y="676109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1 explained to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341E2-7A05-4C86-B926-FAA885197E6A}"/>
              </a:ext>
            </a:extLst>
          </p:cNvPr>
          <p:cNvSpPr txBox="1"/>
          <p:nvPr/>
        </p:nvSpPr>
        <p:spPr>
          <a:xfrm>
            <a:off x="811098" y="4118863"/>
            <a:ext cx="1032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The next slide has a WAGOLL to help you (what a good one looks like)</a:t>
            </a:r>
          </a:p>
        </p:txBody>
      </p:sp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462DD430-7BDE-45EF-9B7A-9929A510B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7440" y="43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7FCE5-9705-4B52-82DD-301E0F5830B7}"/>
              </a:ext>
            </a:extLst>
          </p:cNvPr>
          <p:cNvSpPr/>
          <p:nvPr/>
        </p:nvSpPr>
        <p:spPr>
          <a:xfrm>
            <a:off x="690940" y="2332318"/>
            <a:ext cx="108101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Summer Sounds</a:t>
            </a:r>
          </a:p>
          <a:p>
            <a:endParaRPr lang="en-GB" sz="1400" b="1" dirty="0"/>
          </a:p>
          <a:p>
            <a:r>
              <a:rPr lang="en-GB" sz="2400" dirty="0"/>
              <a:t>The waves on the beach rolling and retreating as they breathe in and out;</a:t>
            </a:r>
          </a:p>
          <a:p>
            <a:endParaRPr lang="en-GB" sz="2000" dirty="0"/>
          </a:p>
          <a:p>
            <a:r>
              <a:rPr lang="en-GB" sz="2400" dirty="0"/>
              <a:t>The birds chirping and singing in harmony like a choir high in the tallest trees;</a:t>
            </a:r>
          </a:p>
          <a:p>
            <a:endParaRPr lang="en-GB" sz="1600" dirty="0"/>
          </a:p>
          <a:p>
            <a:r>
              <a:rPr lang="en-GB" sz="2400" dirty="0"/>
              <a:t>The bees buzzing are dancers in the sky, wings beating rapidly to stay suspended;</a:t>
            </a:r>
          </a:p>
          <a:p>
            <a:endParaRPr lang="en-GB" sz="1600" dirty="0"/>
          </a:p>
          <a:p>
            <a:r>
              <a:rPr lang="en-GB" sz="2400" dirty="0"/>
              <a:t>The trickle of a stream flowing gently downhill like a glistening silver mirror; </a:t>
            </a:r>
          </a:p>
          <a:p>
            <a:endParaRPr lang="en-GB" sz="1600" dirty="0"/>
          </a:p>
          <a:p>
            <a:r>
              <a:rPr lang="en-GB" sz="2400" dirty="0"/>
              <a:t>The summer rain showers pattering and tapping impatiently on my window calling me outside. 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DC4B0-2070-49AF-A05E-81ECF209C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44" t="37713" r="64443" b="44053"/>
          <a:stretch/>
        </p:blipFill>
        <p:spPr>
          <a:xfrm>
            <a:off x="5540942" y="463031"/>
            <a:ext cx="5409948" cy="2093388"/>
          </a:xfrm>
          <a:prstGeom prst="rect">
            <a:avLst/>
          </a:prstGeom>
        </p:spPr>
      </p:pic>
      <p:pic>
        <p:nvPicPr>
          <p:cNvPr id="3" name="Slide 6">
            <a:hlinkClick r:id="" action="ppaction://media"/>
            <a:extLst>
              <a:ext uri="{FF2B5EF4-FFF2-40B4-BE49-F238E27FC236}">
                <a16:creationId xmlns:a16="http://schemas.microsoft.com/office/drawing/2014/main" id="{DA6CA441-5765-4F95-8421-6559777BB5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2313" y="1116711"/>
            <a:ext cx="609600" cy="6096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8A92655-C96E-4D26-8983-628054E7C533}"/>
              </a:ext>
            </a:extLst>
          </p:cNvPr>
          <p:cNvSpPr txBox="1"/>
          <p:nvPr/>
        </p:nvSpPr>
        <p:spPr>
          <a:xfrm>
            <a:off x="593286" y="47038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the WAGOLL read to you.</a:t>
            </a:r>
          </a:p>
        </p:txBody>
      </p:sp>
    </p:spTree>
    <p:extLst>
      <p:ext uri="{BB962C8B-B14F-4D97-AF65-F5344CB8AC3E}">
        <p14:creationId xmlns:p14="http://schemas.microsoft.com/office/powerpoint/2010/main" val="6899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9AAE7-EFC3-4907-85A8-C9E413A7C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89" b="75687" l="21376" r="45827">
                        <a14:foregroundMark x1="34993" y1="66758" x2="34993" y2="66758"/>
                        <a14:foregroundMark x1="38507" y1="66758" x2="38507" y2="66758"/>
                        <a14:foregroundMark x1="40044" y1="53984" x2="40044" y2="53984"/>
                        <a14:foregroundMark x1="43997" y1="55082" x2="43997" y2="55082"/>
                        <a14:foregroundMark x1="45900" y1="51511" x2="45900" y2="51511"/>
                        <a14:foregroundMark x1="34261" y1="65385" x2="34261" y2="65385"/>
                        <a14:foregroundMark x1="27599" y1="53297" x2="27599" y2="53297"/>
                        <a14:foregroundMark x1="24378" y1="56181" x2="24378" y2="56181"/>
                        <a14:foregroundMark x1="21376" y1="57280" x2="21376" y2="57280"/>
                        <a14:foregroundMark x1="40044" y1="67445" x2="40044" y2="67445"/>
                        <a14:foregroundMark x1="42240" y1="67445" x2="42240" y2="67445"/>
                        <a14:foregroundMark x1="42460" y1="74588" x2="42460" y2="74588"/>
                        <a14:foregroundMark x1="39678" y1="60714" x2="39678" y2="60714"/>
                        <a14:foregroundMark x1="34993" y1="59478" x2="34993" y2="59478"/>
                        <a14:foregroundMark x1="32723" y1="55082" x2="32723" y2="55082"/>
                        <a14:foregroundMark x1="28697" y1="52610" x2="28697" y2="52610"/>
                        <a14:foregroundMark x1="25329" y1="62912" x2="25329" y2="62912"/>
                        <a14:foregroundMark x1="27892" y1="67582" x2="27892" y2="67582"/>
                        <a14:foregroundMark x1="32796" y1="52610" x2="32796" y2="52610"/>
                        <a14:foregroundMark x1="24524" y1="70330" x2="24524" y2="70330"/>
                        <a14:foregroundMark x1="34334" y1="67582" x2="34334" y2="67582"/>
                        <a14:foregroundMark x1="25476" y1="62775" x2="25476" y2="62775"/>
                      </a14:backgroundRemoval>
                    </a14:imgEffect>
                  </a14:imgLayer>
                </a14:imgProps>
              </a:ext>
            </a:extLst>
          </a:blip>
          <a:srcRect l="19731" t="45291" r="52346" b="20785"/>
          <a:stretch/>
        </p:blipFill>
        <p:spPr>
          <a:xfrm rot="20131491">
            <a:off x="1021161" y="1169870"/>
            <a:ext cx="3908712" cy="2530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D33A3-DBAA-4705-A116-9AF666041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84" t="15630" r="34346" b="6645"/>
          <a:stretch/>
        </p:blipFill>
        <p:spPr>
          <a:xfrm>
            <a:off x="6583680" y="501961"/>
            <a:ext cx="4419096" cy="5854078"/>
          </a:xfrm>
          <a:prstGeom prst="rect">
            <a:avLst/>
          </a:prstGeom>
        </p:spPr>
      </p:pic>
      <p:pic>
        <p:nvPicPr>
          <p:cNvPr id="2" name="Monday story">
            <a:hlinkClick r:id="" action="ppaction://media"/>
            <a:extLst>
              <a:ext uri="{FF2B5EF4-FFF2-40B4-BE49-F238E27FC236}">
                <a16:creationId xmlns:a16="http://schemas.microsoft.com/office/drawing/2014/main" id="{11AF8425-AD53-4D6D-BE49-68E80F9CB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6238" y="4241537"/>
            <a:ext cx="1122281" cy="11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AF6C6-6E40-4680-A7E1-FBAA692749C8}">
  <ds:schemaRefs>
    <ds:schemaRef ds:uri="http://purl.org/dc/terms/"/>
    <ds:schemaRef ds:uri="http://www.w3.org/XML/1998/namespace"/>
    <ds:schemaRef ds:uri="a460e403-a353-4628-9222-e96d0f2ecf1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e6ca74e-b4f7-4601-85ac-67e42a279e9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783E04-CAC7-4DA9-B607-392601834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87D12-02B5-46B2-8A24-DD4B7FD2B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621</Words>
  <Application>Microsoft Office PowerPoint</Application>
  <PresentationFormat>Widescreen</PresentationFormat>
  <Paragraphs>72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Rachel Beattie</cp:lastModifiedBy>
  <cp:revision>65</cp:revision>
  <dcterms:created xsi:type="dcterms:W3CDTF">2020-07-13T10:58:18Z</dcterms:created>
  <dcterms:modified xsi:type="dcterms:W3CDTF">2021-01-08T15:31:06Z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0x010100430EECED04BC75409DC03DECC28706AE</vt:lpwstr>
  </property>
</Properties>
</file>