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4" r:id="rId8"/>
    <p:sldId id="270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9.m4a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46"/>
            <a:ext cx="9144000" cy="2387600"/>
          </a:xfrm>
        </p:spPr>
        <p:txBody>
          <a:bodyPr/>
          <a:lstStyle/>
          <a:p>
            <a:r>
              <a:rPr lang="en-GB" b="1" dirty="0"/>
              <a:t>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745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Date: </a:t>
            </a:r>
            <a:r>
              <a:rPr lang="en-GB" dirty="0"/>
              <a:t>11.01.21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Week 2 – Lesson 1</a:t>
            </a:r>
          </a:p>
          <a:p>
            <a:r>
              <a:rPr lang="en-GB" b="1" dirty="0"/>
              <a:t>Square Numbers</a:t>
            </a:r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026" name="Picture 2" descr="Power Maths - created in partnership with White Rose Maths and recommended  by the DfE!*">
            <a:extLst>
              <a:ext uri="{FF2B5EF4-FFF2-40B4-BE49-F238E27FC236}">
                <a16:creationId xmlns:a16="http://schemas.microsoft.com/office/drawing/2014/main" id="{2ECBC306-4EF3-4D74-9A0F-E6245B71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63" y="4133298"/>
            <a:ext cx="426357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E790CB-F8B5-4943-821A-B883892E1215}"/>
              </a:ext>
            </a:extLst>
          </p:cNvPr>
          <p:cNvSpPr txBox="1"/>
          <p:nvPr/>
        </p:nvSpPr>
        <p:spPr>
          <a:xfrm>
            <a:off x="6554584" y="520049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will go through the possible methods and answers on the next slide.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20A57-448F-42E0-8DFB-39B959D6EE3D}"/>
              </a:ext>
            </a:extLst>
          </p:cNvPr>
          <p:cNvSpPr txBox="1"/>
          <p:nvPr/>
        </p:nvSpPr>
        <p:spPr>
          <a:xfrm>
            <a:off x="6632168" y="2358484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the picture clue. What can you see?</a:t>
            </a:r>
          </a:p>
          <a:p>
            <a:r>
              <a:rPr lang="en-GB" dirty="0"/>
              <a:t>Have a look at the questions. </a:t>
            </a:r>
          </a:p>
          <a:p>
            <a:endParaRPr lang="en-GB" dirty="0"/>
          </a:p>
          <a:p>
            <a:r>
              <a:rPr lang="en-GB" dirty="0"/>
              <a:t>Click on the sound button below to hear the questions read to you. We will also talk through the questions together like we do in school. 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BF17F08-5743-4712-98CE-A783664C44E9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E8E78-D37A-48DC-88B4-10F3138F48E9}"/>
              </a:ext>
            </a:extLst>
          </p:cNvPr>
          <p:cNvSpPr txBox="1"/>
          <p:nvPr/>
        </p:nvSpPr>
        <p:spPr>
          <a:xfrm>
            <a:off x="9971314" y="595676"/>
            <a:ext cx="149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Let’s work together!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243D4-F2B8-48D7-BAA9-33D439E53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54" t="12830" r="50281" b="15135"/>
          <a:stretch/>
        </p:blipFill>
        <p:spPr>
          <a:xfrm>
            <a:off x="579713" y="374373"/>
            <a:ext cx="5516287" cy="6109253"/>
          </a:xfrm>
          <a:prstGeom prst="rect">
            <a:avLst/>
          </a:prstGeom>
        </p:spPr>
      </p:pic>
      <p:pic>
        <p:nvPicPr>
          <p:cNvPr id="2" name="Maths slide 2">
            <a:hlinkClick r:id="" action="ppaction://media"/>
            <a:extLst>
              <a:ext uri="{FF2B5EF4-FFF2-40B4-BE49-F238E27FC236}">
                <a16:creationId xmlns:a16="http://schemas.microsoft.com/office/drawing/2014/main" id="{DE311CC6-FFA5-4E8B-9CCF-6C3333C7E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4768" y="4375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9EAEB0-888B-49B2-97D2-39238F42BEB0}"/>
              </a:ext>
            </a:extLst>
          </p:cNvPr>
          <p:cNvSpPr txBox="1"/>
          <p:nvPr/>
        </p:nvSpPr>
        <p:spPr>
          <a:xfrm>
            <a:off x="6825185" y="2847473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below to hear the answers and possible methods for question 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2498E-6087-4F78-A25F-9DC32FB29D6E}"/>
              </a:ext>
            </a:extLst>
          </p:cNvPr>
          <p:cNvSpPr txBox="1"/>
          <p:nvPr/>
        </p:nvSpPr>
        <p:spPr>
          <a:xfrm>
            <a:off x="6825185" y="455034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below to hear the answers and possible methods for question 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D386C-F48E-4F73-BE74-907AB0335C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196" t="12931" r="14565" b="11809"/>
          <a:stretch/>
        </p:blipFill>
        <p:spPr>
          <a:xfrm>
            <a:off x="821635" y="269870"/>
            <a:ext cx="5393634" cy="631825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FB91318-9200-4680-B01E-C5AB132820DF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C7A51-0C14-4B73-B92F-BA3195558C6C}"/>
              </a:ext>
            </a:extLst>
          </p:cNvPr>
          <p:cNvSpPr txBox="1"/>
          <p:nvPr/>
        </p:nvSpPr>
        <p:spPr>
          <a:xfrm>
            <a:off x="9971314" y="595676"/>
            <a:ext cx="149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Let’s work together!</a:t>
            </a:r>
          </a:p>
        </p:txBody>
      </p:sp>
      <p:pic>
        <p:nvPicPr>
          <p:cNvPr id="2" name="Maths slide 3A">
            <a:hlinkClick r:id="" action="ppaction://media"/>
            <a:extLst>
              <a:ext uri="{FF2B5EF4-FFF2-40B4-BE49-F238E27FC236}">
                <a16:creationId xmlns:a16="http://schemas.microsoft.com/office/drawing/2014/main" id="{D6A7B99E-979C-4DB9-9CD2-2B46B76E7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7785" y="3717276"/>
            <a:ext cx="609600" cy="609600"/>
          </a:xfrm>
          <a:prstGeom prst="rect">
            <a:avLst/>
          </a:prstGeom>
        </p:spPr>
      </p:pic>
      <p:pic>
        <p:nvPicPr>
          <p:cNvPr id="8" name="Maths slide 3B">
            <a:hlinkClick r:id="" action="ppaction://media"/>
            <a:extLst>
              <a:ext uri="{FF2B5EF4-FFF2-40B4-BE49-F238E27FC236}">
                <a16:creationId xmlns:a16="http://schemas.microsoft.com/office/drawing/2014/main" id="{192A4BF2-664A-4B27-98AB-7045F848E0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7785" y="5643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6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2321359-6324-4ACA-9198-3E28E7130594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6AC6D-2EC9-40DC-B093-0798DA9D1A41}"/>
              </a:ext>
            </a:extLst>
          </p:cNvPr>
          <p:cNvSpPr txBox="1"/>
          <p:nvPr/>
        </p:nvSpPr>
        <p:spPr>
          <a:xfrm>
            <a:off x="9971314" y="595676"/>
            <a:ext cx="149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Let’s work together!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3D697-B12B-43EC-BC42-F97D9259ACCB}"/>
              </a:ext>
            </a:extLst>
          </p:cNvPr>
          <p:cNvSpPr txBox="1"/>
          <p:nvPr/>
        </p:nvSpPr>
        <p:spPr>
          <a:xfrm>
            <a:off x="6533322" y="5304968"/>
            <a:ext cx="493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will go through the answers on the next slide.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C7EE1-0D21-4879-B029-35A75D055A8B}"/>
              </a:ext>
            </a:extLst>
          </p:cNvPr>
          <p:cNvSpPr txBox="1"/>
          <p:nvPr/>
        </p:nvSpPr>
        <p:spPr>
          <a:xfrm>
            <a:off x="6489376" y="2858768"/>
            <a:ext cx="481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below to hear the question read to you. We will work together to reach the answer.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A97A2-7CD2-4D3F-9854-8DC99AB4904A}"/>
              </a:ext>
            </a:extLst>
          </p:cNvPr>
          <p:cNvSpPr txBox="1"/>
          <p:nvPr/>
        </p:nvSpPr>
        <p:spPr>
          <a:xfrm>
            <a:off x="764077" y="390545"/>
            <a:ext cx="50755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My Turn:</a:t>
            </a:r>
          </a:p>
          <a:p>
            <a:endParaRPr lang="en-GB" sz="2800" b="1" dirty="0"/>
          </a:p>
          <a:p>
            <a:r>
              <a:rPr lang="en-GB" sz="2800" dirty="0"/>
              <a:t>5² = 5 x 5 = </a:t>
            </a:r>
            <a:r>
              <a:rPr lang="en-GB" sz="2800" dirty="0">
                <a:solidFill>
                  <a:srgbClr val="FF0000"/>
                </a:solidFill>
              </a:rPr>
              <a:t>25 </a:t>
            </a:r>
          </a:p>
          <a:p>
            <a:r>
              <a:rPr lang="en-GB" sz="2800" dirty="0"/>
              <a:t>8² = 8 x 8 = </a:t>
            </a:r>
            <a:r>
              <a:rPr lang="en-GB" sz="2800" dirty="0">
                <a:solidFill>
                  <a:srgbClr val="FF0000"/>
                </a:solidFill>
              </a:rPr>
              <a:t>64 </a:t>
            </a:r>
          </a:p>
          <a:p>
            <a:r>
              <a:rPr lang="en-GB" sz="2800" dirty="0"/>
              <a:t>4² = 4 x 4 = </a:t>
            </a:r>
            <a:r>
              <a:rPr lang="en-GB" sz="2800" dirty="0">
                <a:solidFill>
                  <a:srgbClr val="FF0000"/>
                </a:solidFill>
              </a:rPr>
              <a:t>16</a:t>
            </a:r>
          </a:p>
          <a:p>
            <a:endParaRPr lang="en-GB" sz="1200" dirty="0">
              <a:solidFill>
                <a:srgbClr val="FF0000"/>
              </a:solidFill>
            </a:endParaRPr>
          </a:p>
          <a:p>
            <a:r>
              <a:rPr lang="en-GB" sz="2400" i="1" dirty="0">
                <a:solidFill>
                  <a:srgbClr val="FF0000"/>
                </a:solidFill>
              </a:rPr>
              <a:t>So, 25, 64 and 16 are square numbers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73A1CB-D7FD-4434-8BB1-D6D2D62D1552}"/>
              </a:ext>
            </a:extLst>
          </p:cNvPr>
          <p:cNvGrpSpPr/>
          <p:nvPr/>
        </p:nvGrpSpPr>
        <p:grpSpPr>
          <a:xfrm>
            <a:off x="764077" y="3812990"/>
            <a:ext cx="5075582" cy="2677656"/>
            <a:chOff x="662609" y="3529587"/>
            <a:chExt cx="5075582" cy="26776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0A5A6D-8D69-4DC0-BD76-FD80B2394C78}"/>
                </a:ext>
              </a:extLst>
            </p:cNvPr>
            <p:cNvSpPr txBox="1"/>
            <p:nvPr/>
          </p:nvSpPr>
          <p:spPr>
            <a:xfrm>
              <a:off x="662609" y="3529587"/>
              <a:ext cx="507558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Your Turn:</a:t>
              </a:r>
            </a:p>
            <a:p>
              <a:endParaRPr lang="en-GB" sz="2800" b="1" dirty="0"/>
            </a:p>
            <a:p>
              <a:r>
                <a:rPr lang="en-GB" sz="2800" dirty="0"/>
                <a:t>2² =      x      = </a:t>
              </a:r>
            </a:p>
            <a:p>
              <a:endParaRPr lang="en-GB" sz="2800" dirty="0"/>
            </a:p>
            <a:p>
              <a:r>
                <a:rPr lang="en-GB" sz="2800" dirty="0"/>
                <a:t>6² =      x      = </a:t>
              </a:r>
              <a:endParaRPr lang="en-GB" sz="2800" dirty="0">
                <a:solidFill>
                  <a:srgbClr val="FF0000"/>
                </a:solidFill>
              </a:endParaRPr>
            </a:p>
            <a:p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BE15E9-A679-40F8-89D3-CD5908CD2C07}"/>
                </a:ext>
              </a:extLst>
            </p:cNvPr>
            <p:cNvSpPr/>
            <p:nvPr/>
          </p:nvSpPr>
          <p:spPr>
            <a:xfrm>
              <a:off x="1378226" y="4353197"/>
              <a:ext cx="331304" cy="494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D69B64-7FA3-41C7-91E1-4D4CB73590FF}"/>
                </a:ext>
              </a:extLst>
            </p:cNvPr>
            <p:cNvSpPr/>
            <p:nvPr/>
          </p:nvSpPr>
          <p:spPr>
            <a:xfrm>
              <a:off x="2050344" y="4364188"/>
              <a:ext cx="331304" cy="472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517BD7-F058-494C-A971-C588822CB24F}"/>
                </a:ext>
              </a:extLst>
            </p:cNvPr>
            <p:cNvSpPr/>
            <p:nvPr/>
          </p:nvSpPr>
          <p:spPr>
            <a:xfrm>
              <a:off x="2705467" y="4364188"/>
              <a:ext cx="331304" cy="4728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E16116-74BC-472C-B9F3-040A6704C649}"/>
                </a:ext>
              </a:extLst>
            </p:cNvPr>
            <p:cNvSpPr/>
            <p:nvPr/>
          </p:nvSpPr>
          <p:spPr>
            <a:xfrm>
              <a:off x="1378226" y="5229321"/>
              <a:ext cx="331304" cy="494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F7AA0-0642-4757-B6A7-9AFFADDBED0F}"/>
                </a:ext>
              </a:extLst>
            </p:cNvPr>
            <p:cNvSpPr/>
            <p:nvPr/>
          </p:nvSpPr>
          <p:spPr>
            <a:xfrm>
              <a:off x="2050344" y="5240312"/>
              <a:ext cx="331304" cy="472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39700A-D295-48BC-BF95-71CC75E0F43F}"/>
                </a:ext>
              </a:extLst>
            </p:cNvPr>
            <p:cNvSpPr/>
            <p:nvPr/>
          </p:nvSpPr>
          <p:spPr>
            <a:xfrm>
              <a:off x="2705467" y="5240312"/>
              <a:ext cx="331304" cy="4728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Maths Slide 4">
            <a:hlinkClick r:id="" action="ppaction://media"/>
            <a:extLst>
              <a:ext uri="{FF2B5EF4-FFF2-40B4-BE49-F238E27FC236}">
                <a16:creationId xmlns:a16="http://schemas.microsoft.com/office/drawing/2014/main" id="{82960441-C598-4BE9-800E-6A26CB12F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90248" y="4238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2321359-6324-4ACA-9198-3E28E7130594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6AC6D-2EC9-40DC-B093-0798DA9D1A41}"/>
              </a:ext>
            </a:extLst>
          </p:cNvPr>
          <p:cNvSpPr txBox="1"/>
          <p:nvPr/>
        </p:nvSpPr>
        <p:spPr>
          <a:xfrm>
            <a:off x="9971314" y="595676"/>
            <a:ext cx="149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Let’s work together!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A97A2-7CD2-4D3F-9854-8DC99AB4904A}"/>
              </a:ext>
            </a:extLst>
          </p:cNvPr>
          <p:cNvSpPr txBox="1"/>
          <p:nvPr/>
        </p:nvSpPr>
        <p:spPr>
          <a:xfrm>
            <a:off x="764077" y="390545"/>
            <a:ext cx="50755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My Turn:</a:t>
            </a:r>
          </a:p>
          <a:p>
            <a:endParaRPr lang="en-GB" sz="2800" b="1" dirty="0"/>
          </a:p>
          <a:p>
            <a:r>
              <a:rPr lang="en-GB" sz="2800" dirty="0"/>
              <a:t>5² = 5 x 5 = </a:t>
            </a:r>
            <a:r>
              <a:rPr lang="en-GB" sz="2800" dirty="0">
                <a:solidFill>
                  <a:srgbClr val="FF0000"/>
                </a:solidFill>
              </a:rPr>
              <a:t>25 </a:t>
            </a:r>
          </a:p>
          <a:p>
            <a:r>
              <a:rPr lang="en-GB" sz="2800" dirty="0"/>
              <a:t>8² = 8 x 8 = </a:t>
            </a:r>
            <a:r>
              <a:rPr lang="en-GB" sz="2800" dirty="0">
                <a:solidFill>
                  <a:srgbClr val="FF0000"/>
                </a:solidFill>
              </a:rPr>
              <a:t>64 </a:t>
            </a:r>
          </a:p>
          <a:p>
            <a:r>
              <a:rPr lang="en-GB" sz="2800" dirty="0"/>
              <a:t>4² = 4 x 4 = </a:t>
            </a:r>
            <a:r>
              <a:rPr lang="en-GB" sz="2800" dirty="0">
                <a:solidFill>
                  <a:srgbClr val="FF0000"/>
                </a:solidFill>
              </a:rPr>
              <a:t>16</a:t>
            </a:r>
          </a:p>
          <a:p>
            <a:endParaRPr lang="en-GB" sz="1200" dirty="0">
              <a:solidFill>
                <a:srgbClr val="FF0000"/>
              </a:solidFill>
            </a:endParaRPr>
          </a:p>
          <a:p>
            <a:r>
              <a:rPr lang="en-GB" sz="2400" i="1" dirty="0">
                <a:solidFill>
                  <a:srgbClr val="FF0000"/>
                </a:solidFill>
              </a:rPr>
              <a:t>So, 25, 64 and 16 are square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425CF-81D6-4FEB-8C63-0B0ECAC2F05E}"/>
              </a:ext>
            </a:extLst>
          </p:cNvPr>
          <p:cNvSpPr txBox="1"/>
          <p:nvPr/>
        </p:nvSpPr>
        <p:spPr>
          <a:xfrm>
            <a:off x="6096000" y="4291541"/>
            <a:ext cx="493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to hear the answers.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5C1C9-BFDE-4C2A-AA65-CD4F12CD0B81}"/>
              </a:ext>
            </a:extLst>
          </p:cNvPr>
          <p:cNvSpPr txBox="1"/>
          <p:nvPr/>
        </p:nvSpPr>
        <p:spPr>
          <a:xfrm>
            <a:off x="764077" y="3816303"/>
            <a:ext cx="5075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Your Turn:</a:t>
            </a:r>
          </a:p>
          <a:p>
            <a:endParaRPr lang="en-GB" sz="2800" b="1" dirty="0"/>
          </a:p>
          <a:p>
            <a:r>
              <a:rPr lang="en-GB" sz="2800" dirty="0"/>
              <a:t>2² =   2   x   2   = 4 </a:t>
            </a:r>
          </a:p>
          <a:p>
            <a:endParaRPr lang="en-GB" sz="2800" dirty="0"/>
          </a:p>
          <a:p>
            <a:r>
              <a:rPr lang="en-GB" sz="2800" dirty="0"/>
              <a:t>6² =   6   x   6   = 36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Maths Slide 5">
            <a:hlinkClick r:id="" action="ppaction://media"/>
            <a:extLst>
              <a:ext uri="{FF2B5EF4-FFF2-40B4-BE49-F238E27FC236}">
                <a16:creationId xmlns:a16="http://schemas.microsoft.com/office/drawing/2014/main" id="{BB223115-D708-4529-A276-D3710045F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6507" y="5307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7875B6B-4668-4F53-A57D-44F50025D9EA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36E97-600A-4593-8643-016F253EBB22}"/>
              </a:ext>
            </a:extLst>
          </p:cNvPr>
          <p:cNvSpPr txBox="1"/>
          <p:nvPr/>
        </p:nvSpPr>
        <p:spPr>
          <a:xfrm>
            <a:off x="9828176" y="780342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Your Turn…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103F1-1C2C-41E8-8445-05435257F4D3}"/>
              </a:ext>
            </a:extLst>
          </p:cNvPr>
          <p:cNvSpPr txBox="1"/>
          <p:nvPr/>
        </p:nvSpPr>
        <p:spPr>
          <a:xfrm>
            <a:off x="7421217" y="4810167"/>
            <a:ext cx="421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below to hear the answers.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3C9D7-1C01-4926-A25E-39D6D11EF68A}"/>
              </a:ext>
            </a:extLst>
          </p:cNvPr>
          <p:cNvSpPr txBox="1"/>
          <p:nvPr/>
        </p:nvSpPr>
        <p:spPr>
          <a:xfrm>
            <a:off x="7421217" y="2651443"/>
            <a:ext cx="4212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a go at these questions independently. Click on the button below if you would like the questions read to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233A0-B7BB-46E8-A39B-45BD74083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087" t="19817" r="7156" b="25500"/>
          <a:stretch/>
        </p:blipFill>
        <p:spPr>
          <a:xfrm>
            <a:off x="622109" y="583953"/>
            <a:ext cx="6200379" cy="5690094"/>
          </a:xfrm>
          <a:prstGeom prst="rect">
            <a:avLst/>
          </a:prstGeom>
        </p:spPr>
      </p:pic>
      <p:pic>
        <p:nvPicPr>
          <p:cNvPr id="5" name="Maths slide 6A">
            <a:hlinkClick r:id="" action="ppaction://media"/>
            <a:extLst>
              <a:ext uri="{FF2B5EF4-FFF2-40B4-BE49-F238E27FC236}">
                <a16:creationId xmlns:a16="http://schemas.microsoft.com/office/drawing/2014/main" id="{803FEC6D-A733-41EA-A294-94901E450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2693" y="3957243"/>
            <a:ext cx="609600" cy="609600"/>
          </a:xfrm>
          <a:prstGeom prst="rect">
            <a:avLst/>
          </a:prstGeom>
        </p:spPr>
      </p:pic>
      <p:pic>
        <p:nvPicPr>
          <p:cNvPr id="6" name="Maths slide 6B">
            <a:hlinkClick r:id="" action="ppaction://media"/>
            <a:extLst>
              <a:ext uri="{FF2B5EF4-FFF2-40B4-BE49-F238E27FC236}">
                <a16:creationId xmlns:a16="http://schemas.microsoft.com/office/drawing/2014/main" id="{F2FDFE33-2DAB-4168-ACB6-3252FC77BE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2693" y="5802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7875B6B-4668-4F53-A57D-44F50025D9EA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36E97-600A-4593-8643-016F253EBB22}"/>
              </a:ext>
            </a:extLst>
          </p:cNvPr>
          <p:cNvSpPr txBox="1"/>
          <p:nvPr/>
        </p:nvSpPr>
        <p:spPr>
          <a:xfrm>
            <a:off x="9828176" y="780342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Your Turn…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0C957-5B3B-46C3-9BDB-1CE6F6653D6F}"/>
              </a:ext>
            </a:extLst>
          </p:cNvPr>
          <p:cNvSpPr txBox="1"/>
          <p:nvPr/>
        </p:nvSpPr>
        <p:spPr>
          <a:xfrm>
            <a:off x="1434600" y="5845227"/>
            <a:ext cx="665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to hear the answers.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60891-6B81-4C33-B04B-B7F959CEE329}"/>
              </a:ext>
            </a:extLst>
          </p:cNvPr>
          <p:cNvSpPr txBox="1"/>
          <p:nvPr/>
        </p:nvSpPr>
        <p:spPr>
          <a:xfrm>
            <a:off x="1434600" y="520235"/>
            <a:ext cx="665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a go at these questions independently. Click on the sound button if you would like the questions read to you.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24DE72-C9D6-4539-9DD9-8B791E640BCC}"/>
              </a:ext>
            </a:extLst>
          </p:cNvPr>
          <p:cNvGrpSpPr/>
          <p:nvPr/>
        </p:nvGrpSpPr>
        <p:grpSpPr>
          <a:xfrm>
            <a:off x="1090434" y="1790929"/>
            <a:ext cx="7510283" cy="3429935"/>
            <a:chOff x="1090434" y="1790929"/>
            <a:chExt cx="7510283" cy="34299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B075FC-93D3-4ED8-ADDA-19F11F539F38}"/>
                </a:ext>
              </a:extLst>
            </p:cNvPr>
            <p:cNvGrpSpPr/>
            <p:nvPr/>
          </p:nvGrpSpPr>
          <p:grpSpPr>
            <a:xfrm>
              <a:off x="1090434" y="1790929"/>
              <a:ext cx="7510283" cy="3429935"/>
              <a:chOff x="1090434" y="1619143"/>
              <a:chExt cx="7510283" cy="342993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6721DFE-7658-4E8B-863D-EFD23D8B6C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2158" t="57473" r="6848" b="32271"/>
              <a:stretch/>
            </p:blipFill>
            <p:spPr>
              <a:xfrm>
                <a:off x="1090434" y="3724508"/>
                <a:ext cx="7510283" cy="13245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723AC1C-F2CA-45EA-A284-131A486DC0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1087" t="74296" r="7156" b="8776"/>
              <a:stretch/>
            </p:blipFill>
            <p:spPr>
              <a:xfrm>
                <a:off x="1090434" y="1619143"/>
                <a:ext cx="7510283" cy="213359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2923233-C413-44ED-8E51-DE24AF9DFA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62294" t="30505" r="35000" b="64776"/>
              <a:stretch/>
            </p:blipFill>
            <p:spPr>
              <a:xfrm>
                <a:off x="1169047" y="3752742"/>
                <a:ext cx="531106" cy="493581"/>
              </a:xfrm>
              <a:prstGeom prst="ellipse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4BA7A1-2A2E-455D-9EF7-F87F6FCF2918}"/>
                </a:ext>
              </a:extLst>
            </p:cNvPr>
            <p:cNvSpPr/>
            <p:nvPr/>
          </p:nvSpPr>
          <p:spPr>
            <a:xfrm>
              <a:off x="3770141" y="1927274"/>
              <a:ext cx="4277007" cy="337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Maths slide 7A">
            <a:hlinkClick r:id="" action="ppaction://media"/>
            <a:extLst>
              <a:ext uri="{FF2B5EF4-FFF2-40B4-BE49-F238E27FC236}">
                <a16:creationId xmlns:a16="http://schemas.microsoft.com/office/drawing/2014/main" id="{A98ED48A-1100-463F-B2FB-CB04EC822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59631" y="626942"/>
            <a:ext cx="609600" cy="609600"/>
          </a:xfrm>
          <a:prstGeom prst="rect">
            <a:avLst/>
          </a:prstGeom>
        </p:spPr>
      </p:pic>
      <p:pic>
        <p:nvPicPr>
          <p:cNvPr id="5" name="Maths slide 7B">
            <a:hlinkClick r:id="" action="ppaction://media"/>
            <a:extLst>
              <a:ext uri="{FF2B5EF4-FFF2-40B4-BE49-F238E27FC236}">
                <a16:creationId xmlns:a16="http://schemas.microsoft.com/office/drawing/2014/main" id="{54F8E553-11B5-4CBA-90DC-CCD4BB7FFE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77000" y="572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6856261-6B50-4D27-9BB1-936DCC086D51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29DDC-2C3C-4802-935D-4E095A4F8A9B}"/>
              </a:ext>
            </a:extLst>
          </p:cNvPr>
          <p:cNvSpPr txBox="1"/>
          <p:nvPr/>
        </p:nvSpPr>
        <p:spPr>
          <a:xfrm>
            <a:off x="9828176" y="780342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Your Turn…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A112B-224A-4333-B7C0-8113932CF4F3}"/>
              </a:ext>
            </a:extLst>
          </p:cNvPr>
          <p:cNvSpPr txBox="1"/>
          <p:nvPr/>
        </p:nvSpPr>
        <p:spPr>
          <a:xfrm>
            <a:off x="558819" y="632184"/>
            <a:ext cx="6701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Challenge Time!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Only try this question if you are feeling confident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3DF72-0DEE-48DD-B32D-2A8C4BE6E8E3}"/>
              </a:ext>
            </a:extLst>
          </p:cNvPr>
          <p:cNvSpPr txBox="1"/>
          <p:nvPr/>
        </p:nvSpPr>
        <p:spPr>
          <a:xfrm>
            <a:off x="8440178" y="4735577"/>
            <a:ext cx="303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button below to hear the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B3EA6-CC56-4C07-B4FB-35AA05740394}"/>
              </a:ext>
            </a:extLst>
          </p:cNvPr>
          <p:cNvSpPr txBox="1"/>
          <p:nvPr/>
        </p:nvSpPr>
        <p:spPr>
          <a:xfrm>
            <a:off x="8301659" y="2883998"/>
            <a:ext cx="359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button below if you would like the question read to you.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8A15A-28DC-45D2-B5DB-7BE0B12028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82" t="50789" r="26887" b="19155"/>
          <a:stretch/>
        </p:blipFill>
        <p:spPr>
          <a:xfrm>
            <a:off x="558819" y="2996540"/>
            <a:ext cx="7311059" cy="2506001"/>
          </a:xfrm>
          <a:prstGeom prst="rect">
            <a:avLst/>
          </a:prstGeom>
        </p:spPr>
      </p:pic>
      <p:pic>
        <p:nvPicPr>
          <p:cNvPr id="2" name="Maths slide 8A">
            <a:hlinkClick r:id="" action="ppaction://media"/>
            <a:extLst>
              <a:ext uri="{FF2B5EF4-FFF2-40B4-BE49-F238E27FC236}">
                <a16:creationId xmlns:a16="http://schemas.microsoft.com/office/drawing/2014/main" id="{6CCFD58E-B3D7-4832-80D1-B24B450F8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2583" y="3828153"/>
            <a:ext cx="609600" cy="609600"/>
          </a:xfrm>
          <a:prstGeom prst="rect">
            <a:avLst/>
          </a:prstGeom>
        </p:spPr>
      </p:pic>
      <p:pic>
        <p:nvPicPr>
          <p:cNvPr id="9" name="Maths slide 8B">
            <a:hlinkClick r:id="" action="ppaction://media"/>
            <a:extLst>
              <a:ext uri="{FF2B5EF4-FFF2-40B4-BE49-F238E27FC236}">
                <a16:creationId xmlns:a16="http://schemas.microsoft.com/office/drawing/2014/main" id="{3EAA3FA1-9633-4B0C-AF68-4629AF0DA8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2583" y="5772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7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EECED04BC75409DC03DECC28706AE" ma:contentTypeVersion="12" ma:contentTypeDescription="Create a new document." ma:contentTypeScope="" ma:versionID="635a5766bea9f194e4871a18584a0951">
  <xsd:schema xmlns:xsd="http://www.w3.org/2001/XMLSchema" xmlns:xs="http://www.w3.org/2001/XMLSchema" xmlns:p="http://schemas.microsoft.com/office/2006/metadata/properties" xmlns:ns2="6e6ca74e-b4f7-4601-85ac-67e42a279e9b" xmlns:ns3="a460e403-a353-4628-9222-e96d0f2ecf11" targetNamespace="http://schemas.microsoft.com/office/2006/metadata/properties" ma:root="true" ma:fieldsID="e3df8108d93b955aa1e765aa6b29a95f" ns2:_="" ns3:_="">
    <xsd:import namespace="6e6ca74e-b4f7-4601-85ac-67e42a279e9b"/>
    <xsd:import namespace="a460e403-a353-4628-9222-e96d0f2ec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ca74e-b4f7-4601-85ac-67e42a27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0e403-a353-4628-9222-e96d0f2ecf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795A44-E53A-4F45-88A2-DA0FFB03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ca74e-b4f7-4601-85ac-67e42a279e9b"/>
    <ds:schemaRef ds:uri="a460e403-a353-4628-9222-e96d0f2ec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92139E-2F65-4B50-9786-919ECB39F0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2B30C8-F525-444F-B354-F03C7F0A2CA0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6e6ca74e-b4f7-4601-85ac-67e42a279e9b"/>
    <ds:schemaRef ds:uri="http://purl.org/dc/elements/1.1/"/>
    <ds:schemaRef ds:uri="http://schemas.openxmlformats.org/package/2006/metadata/core-properties"/>
    <ds:schemaRef ds:uri="a460e403-a353-4628-9222-e96d0f2ecf1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375</Words>
  <Application>Microsoft Office PowerPoint</Application>
  <PresentationFormat>Widescreen</PresentationFormat>
  <Paragraphs>55</Paragraphs>
  <Slides>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Rachel Beattie</cp:lastModifiedBy>
  <cp:revision>55</cp:revision>
  <dcterms:created xsi:type="dcterms:W3CDTF">2020-07-13T10:58:18Z</dcterms:created>
  <dcterms:modified xsi:type="dcterms:W3CDTF">2021-01-08T17:11:55Z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0x010100430EECED04BC75409DC03DECC28706AE</vt:lpwstr>
  </property>
</Properties>
</file>