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4"/>
  </p:handoutMasterIdLst>
  <p:sldIdLst>
    <p:sldId id="256" r:id="rId2"/>
    <p:sldId id="257" r:id="rId3"/>
    <p:sldId id="266" r:id="rId4"/>
    <p:sldId id="259" r:id="rId5"/>
    <p:sldId id="267" r:id="rId6"/>
    <p:sldId id="268" r:id="rId7"/>
    <p:sldId id="262" r:id="rId8"/>
    <p:sldId id="269" r:id="rId9"/>
    <p:sldId id="265" r:id="rId10"/>
    <p:sldId id="263" r:id="rId11"/>
    <p:sldId id="258" r:id="rId12"/>
    <p:sldId id="264" r:id="rId1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4660"/>
  </p:normalViewPr>
  <p:slideViewPr>
    <p:cSldViewPr snapToGrid="0">
      <p:cViewPr varScale="1">
        <p:scale>
          <a:sx n="73" d="100"/>
          <a:sy n="73" d="100"/>
        </p:scale>
        <p:origin x="63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7BD320F-4425-41F0-ABB2-61515EF3F26A}" type="datetimeFigureOut">
              <a:rPr lang="en-GB" smtClean="0"/>
              <a:t>07/01/2021</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EAD4825-69CF-41E8-9B20-62FF74C69CF2}" type="slidenum">
              <a:rPr lang="en-GB" smtClean="0"/>
              <a:t>‹#›</a:t>
            </a:fld>
            <a:endParaRPr lang="en-GB"/>
          </a:p>
        </p:txBody>
      </p:sp>
    </p:spTree>
    <p:extLst>
      <p:ext uri="{BB962C8B-B14F-4D97-AF65-F5344CB8AC3E}">
        <p14:creationId xmlns:p14="http://schemas.microsoft.com/office/powerpoint/2010/main" val="60877007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DF09-5E87-41CB-A9BF-ECD393625F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8FD15B-D257-4453-A0C1-35B5AD6797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679519-5160-4BD2-A648-321ECC535463}"/>
              </a:ext>
            </a:extLst>
          </p:cNvPr>
          <p:cNvSpPr>
            <a:spLocks noGrp="1"/>
          </p:cNvSpPr>
          <p:nvPr>
            <p:ph type="dt" sz="half" idx="10"/>
          </p:nvPr>
        </p:nvSpPr>
        <p:spPr/>
        <p:txBody>
          <a:bodyPr/>
          <a:lstStyle/>
          <a:p>
            <a:fld id="{55B16009-FA30-4045-A31E-082A85061385}" type="datetimeFigureOut">
              <a:rPr lang="en-GB" smtClean="0"/>
              <a:t>07/01/2021</a:t>
            </a:fld>
            <a:endParaRPr lang="en-GB"/>
          </a:p>
        </p:txBody>
      </p:sp>
      <p:sp>
        <p:nvSpPr>
          <p:cNvPr id="5" name="Footer Placeholder 4">
            <a:extLst>
              <a:ext uri="{FF2B5EF4-FFF2-40B4-BE49-F238E27FC236}">
                <a16:creationId xmlns:a16="http://schemas.microsoft.com/office/drawing/2014/main" id="{D86124FC-4A6D-4829-AD9B-DC14C051E3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87BC61-81F5-4C69-A64B-F9740D9DABE5}"/>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12397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861E2-553F-4B92-A144-2148629426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1789E2-FFF4-4219-8ADF-16F28424686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EC5BF-CBA2-4A62-BCAB-B91E38E456BA}"/>
              </a:ext>
            </a:extLst>
          </p:cNvPr>
          <p:cNvSpPr>
            <a:spLocks noGrp="1"/>
          </p:cNvSpPr>
          <p:nvPr>
            <p:ph type="dt" sz="half" idx="10"/>
          </p:nvPr>
        </p:nvSpPr>
        <p:spPr/>
        <p:txBody>
          <a:bodyPr/>
          <a:lstStyle/>
          <a:p>
            <a:fld id="{55B16009-FA30-4045-A31E-082A85061385}" type="datetimeFigureOut">
              <a:rPr lang="en-GB" smtClean="0"/>
              <a:t>07/01/2021</a:t>
            </a:fld>
            <a:endParaRPr lang="en-GB"/>
          </a:p>
        </p:txBody>
      </p:sp>
      <p:sp>
        <p:nvSpPr>
          <p:cNvPr id="5" name="Footer Placeholder 4">
            <a:extLst>
              <a:ext uri="{FF2B5EF4-FFF2-40B4-BE49-F238E27FC236}">
                <a16:creationId xmlns:a16="http://schemas.microsoft.com/office/drawing/2014/main" id="{8F231249-8039-471A-AE8C-9EB9F9AB22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661031-1971-423F-BA03-6A4448E16FD2}"/>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361588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07AF8-A2C9-4594-B923-A192DDCD78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0936C5-3D02-42E7-B6D2-5FDB190EA9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09068B-E293-48C1-84A7-1F17F53F8D9D}"/>
              </a:ext>
            </a:extLst>
          </p:cNvPr>
          <p:cNvSpPr>
            <a:spLocks noGrp="1"/>
          </p:cNvSpPr>
          <p:nvPr>
            <p:ph type="dt" sz="half" idx="10"/>
          </p:nvPr>
        </p:nvSpPr>
        <p:spPr/>
        <p:txBody>
          <a:bodyPr/>
          <a:lstStyle/>
          <a:p>
            <a:fld id="{55B16009-FA30-4045-A31E-082A85061385}" type="datetimeFigureOut">
              <a:rPr lang="en-GB" smtClean="0"/>
              <a:t>07/01/2021</a:t>
            </a:fld>
            <a:endParaRPr lang="en-GB"/>
          </a:p>
        </p:txBody>
      </p:sp>
      <p:sp>
        <p:nvSpPr>
          <p:cNvPr id="5" name="Footer Placeholder 4">
            <a:extLst>
              <a:ext uri="{FF2B5EF4-FFF2-40B4-BE49-F238E27FC236}">
                <a16:creationId xmlns:a16="http://schemas.microsoft.com/office/drawing/2014/main" id="{A084C308-6A51-4C54-BDAD-8D33F75A9B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70660F-4D90-455A-9C8D-E8217C2C55DD}"/>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28526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6A46-2E4B-4FE1-BB73-030B91D8B4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45291C-C9F3-401A-8EA4-10EE8D7D0B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FD727F-4585-4533-9E1D-5BA645B26065}"/>
              </a:ext>
            </a:extLst>
          </p:cNvPr>
          <p:cNvSpPr>
            <a:spLocks noGrp="1"/>
          </p:cNvSpPr>
          <p:nvPr>
            <p:ph type="dt" sz="half" idx="10"/>
          </p:nvPr>
        </p:nvSpPr>
        <p:spPr/>
        <p:txBody>
          <a:bodyPr/>
          <a:lstStyle/>
          <a:p>
            <a:fld id="{55B16009-FA30-4045-A31E-082A85061385}" type="datetimeFigureOut">
              <a:rPr lang="en-GB" smtClean="0"/>
              <a:t>07/01/2021</a:t>
            </a:fld>
            <a:endParaRPr lang="en-GB"/>
          </a:p>
        </p:txBody>
      </p:sp>
      <p:sp>
        <p:nvSpPr>
          <p:cNvPr id="5" name="Footer Placeholder 4">
            <a:extLst>
              <a:ext uri="{FF2B5EF4-FFF2-40B4-BE49-F238E27FC236}">
                <a16:creationId xmlns:a16="http://schemas.microsoft.com/office/drawing/2014/main" id="{A9CEED79-D0B6-454C-93A4-5F4A3CFF7A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B19D7B-A625-4B02-A826-47B46D1B4CE4}"/>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810565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CDEC-8EAF-4D47-95A4-2E5A3D5203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8867E6A-832D-4C99-A16A-EC91B1130A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6D7ECD-40F7-426C-A2ED-A7AF5485636B}"/>
              </a:ext>
            </a:extLst>
          </p:cNvPr>
          <p:cNvSpPr>
            <a:spLocks noGrp="1"/>
          </p:cNvSpPr>
          <p:nvPr>
            <p:ph type="dt" sz="half" idx="10"/>
          </p:nvPr>
        </p:nvSpPr>
        <p:spPr/>
        <p:txBody>
          <a:bodyPr/>
          <a:lstStyle/>
          <a:p>
            <a:fld id="{55B16009-FA30-4045-A31E-082A85061385}" type="datetimeFigureOut">
              <a:rPr lang="en-GB" smtClean="0"/>
              <a:t>07/01/2021</a:t>
            </a:fld>
            <a:endParaRPr lang="en-GB"/>
          </a:p>
        </p:txBody>
      </p:sp>
      <p:sp>
        <p:nvSpPr>
          <p:cNvPr id="5" name="Footer Placeholder 4">
            <a:extLst>
              <a:ext uri="{FF2B5EF4-FFF2-40B4-BE49-F238E27FC236}">
                <a16:creationId xmlns:a16="http://schemas.microsoft.com/office/drawing/2014/main" id="{63068109-6590-4788-963E-1D39B8DB49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8F3F0A-C3BC-4AC2-9CF5-B240A00EDF8B}"/>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2827591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5D26C-F336-4045-81A0-C3AEECA923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D5673C-C616-4C84-B8A7-D7D2275A28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D4D329-FFEB-40B7-A8E4-6F10CBF465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A98E42-691E-4461-A67B-22C5166945D7}"/>
              </a:ext>
            </a:extLst>
          </p:cNvPr>
          <p:cNvSpPr>
            <a:spLocks noGrp="1"/>
          </p:cNvSpPr>
          <p:nvPr>
            <p:ph type="dt" sz="half" idx="10"/>
          </p:nvPr>
        </p:nvSpPr>
        <p:spPr/>
        <p:txBody>
          <a:bodyPr/>
          <a:lstStyle/>
          <a:p>
            <a:fld id="{55B16009-FA30-4045-A31E-082A85061385}" type="datetimeFigureOut">
              <a:rPr lang="en-GB" smtClean="0"/>
              <a:t>07/01/2021</a:t>
            </a:fld>
            <a:endParaRPr lang="en-GB"/>
          </a:p>
        </p:txBody>
      </p:sp>
      <p:sp>
        <p:nvSpPr>
          <p:cNvPr id="6" name="Footer Placeholder 5">
            <a:extLst>
              <a:ext uri="{FF2B5EF4-FFF2-40B4-BE49-F238E27FC236}">
                <a16:creationId xmlns:a16="http://schemas.microsoft.com/office/drawing/2014/main" id="{DA3D645C-D6EF-43A1-B623-C27F1E7761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E4C0F3-94C9-4DE1-B038-C29C5012DC65}"/>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4746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E0A7A-9690-4095-820C-FBE43BD6951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4BA0B2-34F5-4732-9B79-61C54165E1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29F902-5165-493B-BAE9-ED2AC086C8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0E1336-C951-4430-B78E-CCD6DE6ED8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7DAB16-9C83-4ECC-B729-FE6D7D17397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32B4F7-45D1-4841-9496-59379A878B29}"/>
              </a:ext>
            </a:extLst>
          </p:cNvPr>
          <p:cNvSpPr>
            <a:spLocks noGrp="1"/>
          </p:cNvSpPr>
          <p:nvPr>
            <p:ph type="dt" sz="half" idx="10"/>
          </p:nvPr>
        </p:nvSpPr>
        <p:spPr/>
        <p:txBody>
          <a:bodyPr/>
          <a:lstStyle/>
          <a:p>
            <a:fld id="{55B16009-FA30-4045-A31E-082A85061385}" type="datetimeFigureOut">
              <a:rPr lang="en-GB" smtClean="0"/>
              <a:t>07/01/2021</a:t>
            </a:fld>
            <a:endParaRPr lang="en-GB"/>
          </a:p>
        </p:txBody>
      </p:sp>
      <p:sp>
        <p:nvSpPr>
          <p:cNvPr id="8" name="Footer Placeholder 7">
            <a:extLst>
              <a:ext uri="{FF2B5EF4-FFF2-40B4-BE49-F238E27FC236}">
                <a16:creationId xmlns:a16="http://schemas.microsoft.com/office/drawing/2014/main" id="{D7BE4F59-B456-4B35-83AB-4C9123FA0E2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02CD80B-46DD-4177-BFCD-4246B25FBFA0}"/>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1568817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A77E-F440-4704-9C3B-13B55ED967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A77D85-4B1E-4F0A-A199-7CCE8FA0BF0C}"/>
              </a:ext>
            </a:extLst>
          </p:cNvPr>
          <p:cNvSpPr>
            <a:spLocks noGrp="1"/>
          </p:cNvSpPr>
          <p:nvPr>
            <p:ph type="dt" sz="half" idx="10"/>
          </p:nvPr>
        </p:nvSpPr>
        <p:spPr/>
        <p:txBody>
          <a:bodyPr/>
          <a:lstStyle/>
          <a:p>
            <a:fld id="{55B16009-FA30-4045-A31E-082A85061385}" type="datetimeFigureOut">
              <a:rPr lang="en-GB" smtClean="0"/>
              <a:t>07/01/2021</a:t>
            </a:fld>
            <a:endParaRPr lang="en-GB"/>
          </a:p>
        </p:txBody>
      </p:sp>
      <p:sp>
        <p:nvSpPr>
          <p:cNvPr id="4" name="Footer Placeholder 3">
            <a:extLst>
              <a:ext uri="{FF2B5EF4-FFF2-40B4-BE49-F238E27FC236}">
                <a16:creationId xmlns:a16="http://schemas.microsoft.com/office/drawing/2014/main" id="{E3C4AC26-3BEC-4DB4-9CEC-A5717E5010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3C617B1-7224-4AEA-8EFF-DC83DFD4B51E}"/>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233673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8768CD-1183-4FBF-A5A2-2329F868EF09}"/>
              </a:ext>
            </a:extLst>
          </p:cNvPr>
          <p:cNvSpPr>
            <a:spLocks noGrp="1"/>
          </p:cNvSpPr>
          <p:nvPr>
            <p:ph type="dt" sz="half" idx="10"/>
          </p:nvPr>
        </p:nvSpPr>
        <p:spPr/>
        <p:txBody>
          <a:bodyPr/>
          <a:lstStyle/>
          <a:p>
            <a:fld id="{55B16009-FA30-4045-A31E-082A85061385}" type="datetimeFigureOut">
              <a:rPr lang="en-GB" smtClean="0"/>
              <a:t>07/01/2021</a:t>
            </a:fld>
            <a:endParaRPr lang="en-GB"/>
          </a:p>
        </p:txBody>
      </p:sp>
      <p:sp>
        <p:nvSpPr>
          <p:cNvPr id="3" name="Footer Placeholder 2">
            <a:extLst>
              <a:ext uri="{FF2B5EF4-FFF2-40B4-BE49-F238E27FC236}">
                <a16:creationId xmlns:a16="http://schemas.microsoft.com/office/drawing/2014/main" id="{B7DD333C-7DD1-435E-81DC-F70781032B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F88581-1C11-42A6-9FF4-7CC3E38D22E4}"/>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516296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AEB1-2C73-49A0-B00A-F6CC86DEF7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9637AA-D6F8-4083-B437-007E5146F6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D55193-666D-4CEA-9D3A-A54AA1BFA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83324D-1466-45BE-A80B-DE252ADD0B47}"/>
              </a:ext>
            </a:extLst>
          </p:cNvPr>
          <p:cNvSpPr>
            <a:spLocks noGrp="1"/>
          </p:cNvSpPr>
          <p:nvPr>
            <p:ph type="dt" sz="half" idx="10"/>
          </p:nvPr>
        </p:nvSpPr>
        <p:spPr/>
        <p:txBody>
          <a:bodyPr/>
          <a:lstStyle/>
          <a:p>
            <a:fld id="{55B16009-FA30-4045-A31E-082A85061385}" type="datetimeFigureOut">
              <a:rPr lang="en-GB" smtClean="0"/>
              <a:t>07/01/2021</a:t>
            </a:fld>
            <a:endParaRPr lang="en-GB"/>
          </a:p>
        </p:txBody>
      </p:sp>
      <p:sp>
        <p:nvSpPr>
          <p:cNvPr id="6" name="Footer Placeholder 5">
            <a:extLst>
              <a:ext uri="{FF2B5EF4-FFF2-40B4-BE49-F238E27FC236}">
                <a16:creationId xmlns:a16="http://schemas.microsoft.com/office/drawing/2014/main" id="{C7DFBBDC-3300-44FF-ADEF-64552E45B3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D8EB19-35CB-4EED-8AA0-CD28619D57B2}"/>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382649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3BF3-4C55-458C-82DA-533213A74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E3823E-52BC-4B4A-B32B-34372F5CB4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873F214-CD89-4F29-9A92-8FEBFB4F32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DBDC5D-A0A9-41E1-973A-C39721375A47}"/>
              </a:ext>
            </a:extLst>
          </p:cNvPr>
          <p:cNvSpPr>
            <a:spLocks noGrp="1"/>
          </p:cNvSpPr>
          <p:nvPr>
            <p:ph type="dt" sz="half" idx="10"/>
          </p:nvPr>
        </p:nvSpPr>
        <p:spPr/>
        <p:txBody>
          <a:bodyPr/>
          <a:lstStyle/>
          <a:p>
            <a:fld id="{55B16009-FA30-4045-A31E-082A85061385}" type="datetimeFigureOut">
              <a:rPr lang="en-GB" smtClean="0"/>
              <a:t>07/01/2021</a:t>
            </a:fld>
            <a:endParaRPr lang="en-GB"/>
          </a:p>
        </p:txBody>
      </p:sp>
      <p:sp>
        <p:nvSpPr>
          <p:cNvPr id="6" name="Footer Placeholder 5">
            <a:extLst>
              <a:ext uri="{FF2B5EF4-FFF2-40B4-BE49-F238E27FC236}">
                <a16:creationId xmlns:a16="http://schemas.microsoft.com/office/drawing/2014/main" id="{490A850F-CAA3-4B32-B2A9-C97F0F844C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6C96E5-A7E1-443A-BB5B-8C756021438D}"/>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1468781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792D59-3647-44AC-A25E-848E9ED61B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728E61-9C34-4095-84E8-D0059CA34C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88B49A-14F0-4FCE-A1FA-21DA8849B1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16009-FA30-4045-A31E-082A85061385}" type="datetimeFigureOut">
              <a:rPr lang="en-GB" smtClean="0"/>
              <a:t>07/01/2021</a:t>
            </a:fld>
            <a:endParaRPr lang="en-GB"/>
          </a:p>
        </p:txBody>
      </p:sp>
      <p:sp>
        <p:nvSpPr>
          <p:cNvPr id="5" name="Footer Placeholder 4">
            <a:extLst>
              <a:ext uri="{FF2B5EF4-FFF2-40B4-BE49-F238E27FC236}">
                <a16:creationId xmlns:a16="http://schemas.microsoft.com/office/drawing/2014/main" id="{A9DB2E63-FE25-4B30-8E03-4D245F491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296FCD-BA3D-48FB-97B6-F5C31DC12E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DC793C-2BBE-40DC-9167-6367C6946910}" type="slidenum">
              <a:rPr lang="en-GB" smtClean="0"/>
              <a:t>‹#›</a:t>
            </a:fld>
            <a:endParaRPr lang="en-GB"/>
          </a:p>
        </p:txBody>
      </p:sp>
    </p:spTree>
    <p:extLst>
      <p:ext uri="{BB962C8B-B14F-4D97-AF65-F5344CB8AC3E}">
        <p14:creationId xmlns:p14="http://schemas.microsoft.com/office/powerpoint/2010/main" val="1537394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png"/><Relationship Id="rId4" Type="http://schemas.openxmlformats.org/officeDocument/2006/relationships/image" Target="../media/image2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11.m4a"/><Relationship Id="rId7" Type="http://schemas.openxmlformats.org/officeDocument/2006/relationships/image" Target="../media/image3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1.png"/><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11.m4a"/><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hyperlink" Target="https://www.youtube.com/channel/UCo7fbLgY2oA_cFCIg9GdxtQ" TargetMode="Externa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hyperlink" Target="https://www.youtube.com/channel/UCo7fbLgY2oA_cFCIg9GdxtQ"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11"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hyperlink" Target="https://animalfactguide.com/animal-facts/" TargetMode="External"/><Relationship Id="rId4" Type="http://schemas.openxmlformats.org/officeDocument/2006/relationships/hyperlink" Target="https://www.sciencekids.co.nz/sciencefacts/animals.html"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6BE77-6D40-4F0C-A1AC-044299EBDE97}"/>
              </a:ext>
            </a:extLst>
          </p:cNvPr>
          <p:cNvSpPr>
            <a:spLocks noGrp="1"/>
          </p:cNvSpPr>
          <p:nvPr>
            <p:ph type="ctrTitle"/>
          </p:nvPr>
        </p:nvSpPr>
        <p:spPr>
          <a:xfrm>
            <a:off x="1417982" y="247720"/>
            <a:ext cx="9144000" cy="2387600"/>
          </a:xfrm>
        </p:spPr>
        <p:txBody>
          <a:bodyPr>
            <a:normAutofit/>
          </a:bodyPr>
          <a:lstStyle/>
          <a:p>
            <a:r>
              <a:rPr lang="en-GB" sz="8000" dirty="0"/>
              <a:t>English</a:t>
            </a:r>
          </a:p>
        </p:txBody>
      </p:sp>
      <p:sp>
        <p:nvSpPr>
          <p:cNvPr id="3" name="Subtitle 2">
            <a:extLst>
              <a:ext uri="{FF2B5EF4-FFF2-40B4-BE49-F238E27FC236}">
                <a16:creationId xmlns:a16="http://schemas.microsoft.com/office/drawing/2014/main" id="{4F67E701-3AD7-4545-92A9-B5702ED10FFA}"/>
              </a:ext>
            </a:extLst>
          </p:cNvPr>
          <p:cNvSpPr>
            <a:spLocks noGrp="1"/>
          </p:cNvSpPr>
          <p:nvPr>
            <p:ph type="subTitle" idx="1"/>
          </p:nvPr>
        </p:nvSpPr>
        <p:spPr>
          <a:xfrm>
            <a:off x="1524000" y="2870200"/>
            <a:ext cx="9144000" cy="2387600"/>
          </a:xfrm>
        </p:spPr>
        <p:txBody>
          <a:bodyPr>
            <a:normAutofit fontScale="92500" lnSpcReduction="20000"/>
          </a:bodyPr>
          <a:lstStyle/>
          <a:p>
            <a:endParaRPr lang="en-GB" sz="4000" dirty="0"/>
          </a:p>
          <a:p>
            <a:r>
              <a:rPr lang="en-GB" sz="4000" dirty="0"/>
              <a:t>Year 2 Swallows Class </a:t>
            </a:r>
          </a:p>
          <a:p>
            <a:endParaRPr lang="en-GB" sz="3200" dirty="0"/>
          </a:p>
          <a:p>
            <a:endParaRPr lang="en-GB" sz="3200" dirty="0"/>
          </a:p>
          <a:p>
            <a:r>
              <a:rPr lang="en-GB" sz="3200" dirty="0" smtClean="0"/>
              <a:t>Friday 8</a:t>
            </a:r>
            <a:r>
              <a:rPr lang="en-GB" sz="3200" baseline="30000" dirty="0" smtClean="0"/>
              <a:t>th</a:t>
            </a:r>
            <a:r>
              <a:rPr lang="en-GB" sz="3200" dirty="0" smtClean="0"/>
              <a:t> January </a:t>
            </a:r>
            <a:r>
              <a:rPr lang="en-GB" sz="3200" dirty="0"/>
              <a:t>2021</a:t>
            </a:r>
          </a:p>
        </p:txBody>
      </p:sp>
      <p:pic>
        <p:nvPicPr>
          <p:cNvPr id="4" name="Picture 3">
            <a:extLst>
              <a:ext uri="{FF2B5EF4-FFF2-40B4-BE49-F238E27FC236}">
                <a16:creationId xmlns:a16="http://schemas.microsoft.com/office/drawing/2014/main" id="{CFA3B5D7-43BA-4CC5-9E10-606B894805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59" y="362326"/>
            <a:ext cx="1968107" cy="1994041"/>
          </a:xfrm>
          <a:prstGeom prst="rect">
            <a:avLst/>
          </a:prstGeom>
        </p:spPr>
      </p:pic>
      <p:pic>
        <p:nvPicPr>
          <p:cNvPr id="6" name="Picture 5"/>
          <p:cNvPicPr>
            <a:picLocks noChangeAspect="1"/>
          </p:cNvPicPr>
          <p:nvPr/>
        </p:nvPicPr>
        <p:blipFill>
          <a:blip r:embed="rId5"/>
          <a:stretch>
            <a:fillRect/>
          </a:stretch>
        </p:blipFill>
        <p:spPr>
          <a:xfrm>
            <a:off x="9502810" y="2777534"/>
            <a:ext cx="830989" cy="1012897"/>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3200" y="2979182"/>
            <a:ext cx="609600" cy="609600"/>
          </a:xfrm>
          <a:prstGeom prst="rect">
            <a:avLst/>
          </a:prstGeom>
        </p:spPr>
      </p:pic>
    </p:spTree>
    <p:extLst>
      <p:ext uri="{BB962C8B-B14F-4D97-AF65-F5344CB8AC3E}">
        <p14:creationId xmlns:p14="http://schemas.microsoft.com/office/powerpoint/2010/main" val="4285930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0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5EE7A-F61E-4698-915A-B1751E3ECB2E}"/>
              </a:ext>
            </a:extLst>
          </p:cNvPr>
          <p:cNvSpPr>
            <a:spLocks noGrp="1"/>
          </p:cNvSpPr>
          <p:nvPr>
            <p:ph type="title"/>
          </p:nvPr>
        </p:nvSpPr>
        <p:spPr/>
        <p:txBody>
          <a:bodyPr/>
          <a:lstStyle/>
          <a:p>
            <a:pPr algn="ctr"/>
            <a:r>
              <a:rPr lang="en-GB" u="sng" dirty="0"/>
              <a:t>Can you re-read what you have written to check that it makes sense? </a:t>
            </a:r>
          </a:p>
        </p:txBody>
      </p:sp>
      <p:pic>
        <p:nvPicPr>
          <p:cNvPr id="4" name="Content Placeholder 3">
            <a:extLst>
              <a:ext uri="{FF2B5EF4-FFF2-40B4-BE49-F238E27FC236}">
                <a16:creationId xmlns:a16="http://schemas.microsoft.com/office/drawing/2014/main" id="{CF9F8B0B-D46C-4010-ACB9-48BD17957569}"/>
              </a:ext>
            </a:extLst>
          </p:cNvPr>
          <p:cNvPicPr>
            <a:picLocks noGrp="1" noChangeAspect="1"/>
          </p:cNvPicPr>
          <p:nvPr>
            <p:ph idx="1"/>
          </p:nvPr>
        </p:nvPicPr>
        <p:blipFill>
          <a:blip r:embed="rId4"/>
          <a:stretch>
            <a:fillRect/>
          </a:stretch>
        </p:blipFill>
        <p:spPr>
          <a:xfrm>
            <a:off x="838200" y="1952625"/>
            <a:ext cx="1590675" cy="1476375"/>
          </a:xfrm>
          <a:prstGeom prst="rect">
            <a:avLst/>
          </a:prstGeom>
        </p:spPr>
      </p:pic>
      <p:pic>
        <p:nvPicPr>
          <p:cNvPr id="5" name="Picture 4">
            <a:extLst>
              <a:ext uri="{FF2B5EF4-FFF2-40B4-BE49-F238E27FC236}">
                <a16:creationId xmlns:a16="http://schemas.microsoft.com/office/drawing/2014/main" id="{67B94DB6-8C6A-4DBD-8C92-C93D13F98AA4}"/>
              </a:ext>
            </a:extLst>
          </p:cNvPr>
          <p:cNvPicPr>
            <a:picLocks noChangeAspect="1"/>
          </p:cNvPicPr>
          <p:nvPr/>
        </p:nvPicPr>
        <p:blipFill>
          <a:blip r:embed="rId5"/>
          <a:stretch>
            <a:fillRect/>
          </a:stretch>
        </p:blipFill>
        <p:spPr>
          <a:xfrm>
            <a:off x="4090780" y="1871870"/>
            <a:ext cx="1333500" cy="1162050"/>
          </a:xfrm>
          <a:prstGeom prst="rect">
            <a:avLst/>
          </a:prstGeom>
        </p:spPr>
      </p:pic>
      <p:pic>
        <p:nvPicPr>
          <p:cNvPr id="6" name="Picture 5">
            <a:extLst>
              <a:ext uri="{FF2B5EF4-FFF2-40B4-BE49-F238E27FC236}">
                <a16:creationId xmlns:a16="http://schemas.microsoft.com/office/drawing/2014/main" id="{C0017D1C-8369-4053-8586-74CA6433E6C9}"/>
              </a:ext>
            </a:extLst>
          </p:cNvPr>
          <p:cNvPicPr>
            <a:picLocks noChangeAspect="1"/>
          </p:cNvPicPr>
          <p:nvPr/>
        </p:nvPicPr>
        <p:blipFill rotWithShape="1">
          <a:blip r:embed="rId6"/>
          <a:srcRect t="3839"/>
          <a:stretch/>
        </p:blipFill>
        <p:spPr>
          <a:xfrm>
            <a:off x="9478513" y="1328861"/>
            <a:ext cx="1804160" cy="2100139"/>
          </a:xfrm>
          <a:prstGeom prst="rect">
            <a:avLst/>
          </a:prstGeom>
        </p:spPr>
      </p:pic>
      <p:pic>
        <p:nvPicPr>
          <p:cNvPr id="7" name="Picture 6">
            <a:extLst>
              <a:ext uri="{FF2B5EF4-FFF2-40B4-BE49-F238E27FC236}">
                <a16:creationId xmlns:a16="http://schemas.microsoft.com/office/drawing/2014/main" id="{3ECC52DD-D7D8-44D7-8664-559B7924B652}"/>
              </a:ext>
            </a:extLst>
          </p:cNvPr>
          <p:cNvPicPr>
            <a:picLocks noChangeAspect="1"/>
          </p:cNvPicPr>
          <p:nvPr/>
        </p:nvPicPr>
        <p:blipFill>
          <a:blip r:embed="rId7"/>
          <a:stretch>
            <a:fillRect/>
          </a:stretch>
        </p:blipFill>
        <p:spPr>
          <a:xfrm>
            <a:off x="6082540" y="2135669"/>
            <a:ext cx="2679631" cy="1796502"/>
          </a:xfrm>
          <a:prstGeom prst="rect">
            <a:avLst/>
          </a:prstGeom>
        </p:spPr>
      </p:pic>
      <p:sp>
        <p:nvSpPr>
          <p:cNvPr id="8" name="TextBox 7">
            <a:extLst>
              <a:ext uri="{FF2B5EF4-FFF2-40B4-BE49-F238E27FC236}">
                <a16:creationId xmlns:a16="http://schemas.microsoft.com/office/drawing/2014/main" id="{115C69E7-F55F-4019-9F7A-36932F857DB0}"/>
              </a:ext>
            </a:extLst>
          </p:cNvPr>
          <p:cNvSpPr txBox="1"/>
          <p:nvPr/>
        </p:nvSpPr>
        <p:spPr>
          <a:xfrm>
            <a:off x="1637471" y="4179714"/>
            <a:ext cx="3786809" cy="1200329"/>
          </a:xfrm>
          <a:prstGeom prst="rect">
            <a:avLst/>
          </a:prstGeom>
          <a:noFill/>
        </p:spPr>
        <p:txBody>
          <a:bodyPr wrap="square" rtlCol="0">
            <a:spAutoFit/>
          </a:bodyPr>
          <a:lstStyle/>
          <a:p>
            <a:r>
              <a:rPr lang="en-GB" sz="3600" u="sng" dirty="0" smtClean="0">
                <a:solidFill>
                  <a:srgbClr val="7030A0"/>
                </a:solidFill>
              </a:rPr>
              <a:t>Headings </a:t>
            </a:r>
            <a:r>
              <a:rPr lang="en-GB" sz="3600" u="sng" dirty="0">
                <a:solidFill>
                  <a:srgbClr val="7030A0"/>
                </a:solidFill>
              </a:rPr>
              <a:t>S</a:t>
            </a:r>
            <a:r>
              <a:rPr lang="en-GB" sz="3600" u="sng" dirty="0" smtClean="0">
                <a:solidFill>
                  <a:srgbClr val="7030A0"/>
                </a:solidFill>
              </a:rPr>
              <a:t>ubheadings</a:t>
            </a:r>
            <a:endParaRPr lang="en-GB" sz="3600" u="sng" dirty="0">
              <a:solidFill>
                <a:srgbClr val="7030A0"/>
              </a:solidFill>
            </a:endParaRPr>
          </a:p>
        </p:txBody>
      </p:sp>
      <p:pic>
        <p:nvPicPr>
          <p:cNvPr id="9" name="Picture 8"/>
          <p:cNvPicPr>
            <a:picLocks noChangeAspect="1"/>
          </p:cNvPicPr>
          <p:nvPr/>
        </p:nvPicPr>
        <p:blipFill>
          <a:blip r:embed="rId8"/>
          <a:stretch>
            <a:fillRect/>
          </a:stretch>
        </p:blipFill>
        <p:spPr>
          <a:xfrm>
            <a:off x="5542732" y="5269030"/>
            <a:ext cx="830989" cy="1012897"/>
          </a:xfrm>
          <a:prstGeom prst="rect">
            <a:avLst/>
          </a:prstGeom>
        </p:spPr>
      </p:pic>
      <p:pic>
        <p:nvPicPr>
          <p:cNvPr id="10" name="Picture 9"/>
          <p:cNvPicPr>
            <a:picLocks noChangeAspect="1"/>
          </p:cNvPicPr>
          <p:nvPr/>
        </p:nvPicPr>
        <p:blipFill>
          <a:blip r:embed="rId9"/>
          <a:stretch>
            <a:fillRect/>
          </a:stretch>
        </p:blipFill>
        <p:spPr>
          <a:xfrm>
            <a:off x="8192638" y="4302202"/>
            <a:ext cx="2571750" cy="1209675"/>
          </a:xfrm>
          <a:prstGeom prst="rect">
            <a:avLst/>
          </a:prstGeom>
        </p:spPr>
      </p:pic>
      <p:sp>
        <p:nvSpPr>
          <p:cNvPr id="11" name="TextBox 10"/>
          <p:cNvSpPr txBox="1"/>
          <p:nvPr/>
        </p:nvSpPr>
        <p:spPr>
          <a:xfrm>
            <a:off x="8397980" y="4595213"/>
            <a:ext cx="1982613" cy="369332"/>
          </a:xfrm>
          <a:prstGeom prst="rect">
            <a:avLst/>
          </a:prstGeom>
          <a:noFill/>
        </p:spPr>
        <p:txBody>
          <a:bodyPr wrap="square" rtlCol="0">
            <a:spAutoFit/>
          </a:bodyPr>
          <a:lstStyle/>
          <a:p>
            <a:r>
              <a:rPr lang="en-GB" dirty="0" smtClean="0"/>
              <a:t>Joined handwriting</a:t>
            </a:r>
            <a:endParaRPr lang="en-GB" dirty="0"/>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68779" y="5470678"/>
            <a:ext cx="609600" cy="609600"/>
          </a:xfrm>
          <a:prstGeom prst="rect">
            <a:avLst/>
          </a:prstGeom>
        </p:spPr>
      </p:pic>
    </p:spTree>
    <p:extLst>
      <p:ext uri="{BB962C8B-B14F-4D97-AF65-F5344CB8AC3E}">
        <p14:creationId xmlns:p14="http://schemas.microsoft.com/office/powerpoint/2010/main" val="3282419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9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11F70E-7A74-4208-8162-B8B3E22F02D1}"/>
              </a:ext>
            </a:extLst>
          </p:cNvPr>
          <p:cNvSpPr>
            <a:spLocks noGrp="1"/>
          </p:cNvSpPr>
          <p:nvPr>
            <p:ph idx="1"/>
          </p:nvPr>
        </p:nvSpPr>
        <p:spPr>
          <a:xfrm>
            <a:off x="694509" y="2293557"/>
            <a:ext cx="10515600" cy="3804824"/>
          </a:xfrm>
        </p:spPr>
        <p:txBody>
          <a:bodyPr>
            <a:normAutofit/>
          </a:bodyPr>
          <a:lstStyle/>
          <a:p>
            <a:pPr marL="0" indent="0">
              <a:buNone/>
            </a:pPr>
            <a:r>
              <a:rPr lang="en-GB" dirty="0"/>
              <a:t>I wonder what will happen in our story today</a:t>
            </a:r>
            <a:r>
              <a:rPr lang="en-GB" dirty="0" smtClean="0"/>
              <a:t>?</a:t>
            </a:r>
          </a:p>
          <a:p>
            <a:pPr marL="0" indent="0">
              <a:buNone/>
            </a:pPr>
            <a:endParaRPr lang="en-GB" dirty="0"/>
          </a:p>
          <a:p>
            <a:pPr marL="0" indent="0">
              <a:buNone/>
            </a:pPr>
            <a:r>
              <a:rPr lang="en-GB" dirty="0" smtClean="0"/>
              <a:t>Where did Alice and </a:t>
            </a:r>
            <a:r>
              <a:rPr lang="en-GB" dirty="0" err="1" smtClean="0"/>
              <a:t>Jago</a:t>
            </a:r>
            <a:r>
              <a:rPr lang="en-GB" dirty="0" smtClean="0"/>
              <a:t> keep the toads?</a:t>
            </a:r>
          </a:p>
          <a:p>
            <a:pPr marL="0" indent="0">
              <a:buNone/>
            </a:pPr>
            <a:endParaRPr lang="en-GB" dirty="0"/>
          </a:p>
          <a:p>
            <a:pPr marL="0" indent="0">
              <a:buNone/>
            </a:pPr>
            <a:r>
              <a:rPr lang="en-GB" dirty="0" smtClean="0"/>
              <a:t>How many toads did they catch?</a:t>
            </a:r>
          </a:p>
          <a:p>
            <a:pPr marL="0" indent="0">
              <a:buNone/>
            </a:pPr>
            <a:endParaRPr lang="en-GB" dirty="0"/>
          </a:p>
          <a:p>
            <a:pPr marL="0" indent="0">
              <a:buNone/>
            </a:pPr>
            <a:r>
              <a:rPr lang="en-GB" dirty="0" smtClean="0"/>
              <a:t>What did the chief toad ask Alice and </a:t>
            </a:r>
            <a:r>
              <a:rPr lang="en-GB" dirty="0" err="1" smtClean="0"/>
              <a:t>Jago</a:t>
            </a:r>
            <a:r>
              <a:rPr lang="en-GB" dirty="0" smtClean="0"/>
              <a:t> to stop doing?  </a:t>
            </a:r>
            <a:endParaRPr lang="en-GB" dirty="0"/>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45F6B8B3-175C-4BDD-B7C8-6ADAA81E2EE2}"/>
              </a:ext>
            </a:extLst>
          </p:cNvPr>
          <p:cNvPicPr>
            <a:picLocks noChangeAspect="1"/>
          </p:cNvPicPr>
          <p:nvPr/>
        </p:nvPicPr>
        <p:blipFill rotWithShape="1">
          <a:blip r:embed="rId4"/>
          <a:srcRect t="12696" b="4078"/>
          <a:stretch/>
        </p:blipFill>
        <p:spPr>
          <a:xfrm>
            <a:off x="2663895" y="0"/>
            <a:ext cx="5857254" cy="2034736"/>
          </a:xfrm>
          <a:prstGeom prst="rect">
            <a:avLst/>
          </a:prstGeom>
        </p:spPr>
      </p:pic>
      <p:pic>
        <p:nvPicPr>
          <p:cNvPr id="5" name="Picture 4">
            <a:extLst>
              <a:ext uri="{FF2B5EF4-FFF2-40B4-BE49-F238E27FC236}">
                <a16:creationId xmlns:a16="http://schemas.microsoft.com/office/drawing/2014/main" id="{4BC7FED8-62EC-4956-96AB-3F47E6E8B42F}"/>
              </a:ext>
            </a:extLst>
          </p:cNvPr>
          <p:cNvPicPr>
            <a:picLocks noChangeAspect="1"/>
          </p:cNvPicPr>
          <p:nvPr/>
        </p:nvPicPr>
        <p:blipFill>
          <a:blip r:embed="rId5"/>
          <a:stretch>
            <a:fillRect/>
          </a:stretch>
        </p:blipFill>
        <p:spPr>
          <a:xfrm>
            <a:off x="8299245" y="2190870"/>
            <a:ext cx="3543300" cy="3200400"/>
          </a:xfrm>
          <a:prstGeom prst="rect">
            <a:avLst/>
          </a:prstGeom>
        </p:spPr>
      </p:pic>
      <p:pic>
        <p:nvPicPr>
          <p:cNvPr id="7" name="Picture 6"/>
          <p:cNvPicPr>
            <a:picLocks noChangeAspect="1"/>
          </p:cNvPicPr>
          <p:nvPr/>
        </p:nvPicPr>
        <p:blipFill>
          <a:blip r:embed="rId6"/>
          <a:stretch>
            <a:fillRect/>
          </a:stretch>
        </p:blipFill>
        <p:spPr>
          <a:xfrm>
            <a:off x="5816553" y="5948966"/>
            <a:ext cx="680816" cy="82985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57781" y="6133798"/>
            <a:ext cx="609600" cy="609600"/>
          </a:xfrm>
          <a:prstGeom prst="rect">
            <a:avLst/>
          </a:prstGeom>
        </p:spPr>
      </p:pic>
    </p:spTree>
    <p:extLst>
      <p:ext uri="{BB962C8B-B14F-4D97-AF65-F5344CB8AC3E}">
        <p14:creationId xmlns:p14="http://schemas.microsoft.com/office/powerpoint/2010/main" val="2730446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259F-38CF-4B76-9131-18D15885CB0F}"/>
              </a:ext>
            </a:extLst>
          </p:cNvPr>
          <p:cNvSpPr>
            <a:spLocks noGrp="1"/>
          </p:cNvSpPr>
          <p:nvPr>
            <p:ph type="title"/>
          </p:nvPr>
        </p:nvSpPr>
        <p:spPr/>
        <p:txBody>
          <a:bodyPr/>
          <a:lstStyle/>
          <a:p>
            <a:pPr algn="ctr"/>
            <a:r>
              <a:rPr lang="en-GB" u="sng" dirty="0"/>
              <a:t>Spellings</a:t>
            </a:r>
          </a:p>
        </p:txBody>
      </p:sp>
      <p:pic>
        <p:nvPicPr>
          <p:cNvPr id="4" name="Content Placeholder 3">
            <a:extLst>
              <a:ext uri="{FF2B5EF4-FFF2-40B4-BE49-F238E27FC236}">
                <a16:creationId xmlns:a16="http://schemas.microsoft.com/office/drawing/2014/main" id="{863A9A2E-1159-40FE-B0EF-088A6824358E}"/>
              </a:ext>
            </a:extLst>
          </p:cNvPr>
          <p:cNvPicPr>
            <a:picLocks noGrp="1"/>
          </p:cNvPicPr>
          <p:nvPr>
            <p:ph idx="1"/>
          </p:nvPr>
        </p:nvPicPr>
        <p:blipFill>
          <a:blip r:embed="rId6"/>
          <a:stretch>
            <a:fillRect/>
          </a:stretch>
        </p:blipFill>
        <p:spPr>
          <a:xfrm>
            <a:off x="9307995" y="365125"/>
            <a:ext cx="2514600" cy="2019300"/>
          </a:xfrm>
          <a:prstGeom prst="rect">
            <a:avLst/>
          </a:prstGeom>
        </p:spPr>
      </p:pic>
      <p:sp>
        <p:nvSpPr>
          <p:cNvPr id="5" name="TextBox 4">
            <a:extLst>
              <a:ext uri="{FF2B5EF4-FFF2-40B4-BE49-F238E27FC236}">
                <a16:creationId xmlns:a16="http://schemas.microsoft.com/office/drawing/2014/main" id="{72CDB435-BB34-4E71-8523-115AD74814B6}"/>
              </a:ext>
            </a:extLst>
          </p:cNvPr>
          <p:cNvSpPr txBox="1"/>
          <p:nvPr/>
        </p:nvSpPr>
        <p:spPr>
          <a:xfrm>
            <a:off x="609600" y="1484243"/>
            <a:ext cx="10984395" cy="2308324"/>
          </a:xfrm>
          <a:prstGeom prst="rect">
            <a:avLst/>
          </a:prstGeom>
          <a:noFill/>
        </p:spPr>
        <p:txBody>
          <a:bodyPr wrap="square" rtlCol="0">
            <a:spAutoFit/>
          </a:bodyPr>
          <a:lstStyle/>
          <a:p>
            <a:pPr algn="ctr"/>
            <a:r>
              <a:rPr lang="en-GB" sz="2800" dirty="0"/>
              <a:t>Can you read and spell the words below?</a:t>
            </a:r>
          </a:p>
          <a:p>
            <a:pPr algn="ctr"/>
            <a:endParaRPr lang="en-GB" sz="2800" dirty="0"/>
          </a:p>
          <a:p>
            <a:pPr algn="ctr"/>
            <a:r>
              <a:rPr lang="en-GB" sz="6000" dirty="0"/>
              <a:t>fast  last  past  father</a:t>
            </a:r>
          </a:p>
          <a:p>
            <a:pPr algn="ctr"/>
            <a:r>
              <a:rPr lang="en-GB" sz="2800" dirty="0"/>
              <a:t> </a:t>
            </a:r>
          </a:p>
        </p:txBody>
      </p:sp>
      <p:pic>
        <p:nvPicPr>
          <p:cNvPr id="6" name="Picture 5">
            <a:extLst>
              <a:ext uri="{FF2B5EF4-FFF2-40B4-BE49-F238E27FC236}">
                <a16:creationId xmlns:a16="http://schemas.microsoft.com/office/drawing/2014/main" id="{B02A8641-A3C9-4048-8BA2-A6D929BC3921}"/>
              </a:ext>
            </a:extLst>
          </p:cNvPr>
          <p:cNvPicPr>
            <a:picLocks noChangeAspect="1"/>
          </p:cNvPicPr>
          <p:nvPr/>
        </p:nvPicPr>
        <p:blipFill>
          <a:blip r:embed="rId7"/>
          <a:stretch>
            <a:fillRect/>
          </a:stretch>
        </p:blipFill>
        <p:spPr>
          <a:xfrm>
            <a:off x="381000" y="4816812"/>
            <a:ext cx="1988652" cy="1405546"/>
          </a:xfrm>
          <a:prstGeom prst="rect">
            <a:avLst/>
          </a:prstGeom>
        </p:spPr>
      </p:pic>
      <p:pic>
        <p:nvPicPr>
          <p:cNvPr id="7" name="Picture 6">
            <a:extLst>
              <a:ext uri="{FF2B5EF4-FFF2-40B4-BE49-F238E27FC236}">
                <a16:creationId xmlns:a16="http://schemas.microsoft.com/office/drawing/2014/main" id="{97370660-D60D-4DAD-81EA-43C3DB114211}"/>
              </a:ext>
            </a:extLst>
          </p:cNvPr>
          <p:cNvPicPr>
            <a:picLocks noChangeAspect="1"/>
          </p:cNvPicPr>
          <p:nvPr/>
        </p:nvPicPr>
        <p:blipFill>
          <a:blip r:embed="rId8"/>
          <a:stretch>
            <a:fillRect/>
          </a:stretch>
        </p:blipFill>
        <p:spPr>
          <a:xfrm>
            <a:off x="7968343" y="4169530"/>
            <a:ext cx="3854378" cy="2135289"/>
          </a:xfrm>
          <a:prstGeom prst="rect">
            <a:avLst/>
          </a:prstGeom>
        </p:spPr>
      </p:pic>
      <p:pic>
        <p:nvPicPr>
          <p:cNvPr id="8" name="Picture 7"/>
          <p:cNvPicPr>
            <a:picLocks noChangeAspect="1"/>
          </p:cNvPicPr>
          <p:nvPr/>
        </p:nvPicPr>
        <p:blipFill>
          <a:blip r:embed="rId9"/>
          <a:stretch>
            <a:fillRect/>
          </a:stretch>
        </p:blipFill>
        <p:spPr>
          <a:xfrm>
            <a:off x="4622875" y="5519585"/>
            <a:ext cx="830989" cy="1012897"/>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53864" y="5820361"/>
            <a:ext cx="609600" cy="609600"/>
          </a:xfrm>
          <a:prstGeom prst="rect">
            <a:avLst/>
          </a:prstGeom>
        </p:spPr>
      </p:pic>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5325" y="1639287"/>
            <a:ext cx="609600" cy="609600"/>
          </a:xfrm>
          <a:prstGeom prst="rect">
            <a:avLst/>
          </a:prstGeom>
        </p:spPr>
      </p:pic>
      <p:pic>
        <p:nvPicPr>
          <p:cNvPr id="11" name="Picture 10"/>
          <p:cNvPicPr>
            <a:picLocks noChangeAspect="1"/>
          </p:cNvPicPr>
          <p:nvPr/>
        </p:nvPicPr>
        <p:blipFill>
          <a:blip r:embed="rId9"/>
          <a:stretch>
            <a:fillRect/>
          </a:stretch>
        </p:blipFill>
        <p:spPr>
          <a:xfrm>
            <a:off x="422705" y="1386238"/>
            <a:ext cx="830989" cy="1012897"/>
          </a:xfrm>
          <a:prstGeom prst="rect">
            <a:avLst/>
          </a:prstGeom>
        </p:spPr>
      </p:pic>
      <p:sp>
        <p:nvSpPr>
          <p:cNvPr id="12" name="TextBox 11"/>
          <p:cNvSpPr txBox="1"/>
          <p:nvPr/>
        </p:nvSpPr>
        <p:spPr>
          <a:xfrm>
            <a:off x="3135086" y="3579223"/>
            <a:ext cx="4167051" cy="1569660"/>
          </a:xfrm>
          <a:prstGeom prst="rect">
            <a:avLst/>
          </a:prstGeom>
          <a:noFill/>
        </p:spPr>
        <p:txBody>
          <a:bodyPr wrap="square" rtlCol="0">
            <a:spAutoFit/>
          </a:bodyPr>
          <a:lstStyle/>
          <a:p>
            <a:pPr algn="ctr"/>
            <a:r>
              <a:rPr lang="en-GB" sz="9600" dirty="0" smtClean="0">
                <a:solidFill>
                  <a:srgbClr val="FF0000"/>
                </a:solidFill>
              </a:rPr>
              <a:t>quiz</a:t>
            </a:r>
            <a:endParaRPr lang="en-GB" sz="9600" dirty="0">
              <a:solidFill>
                <a:srgbClr val="FF0000"/>
              </a:solidFill>
            </a:endParaRPr>
          </a:p>
        </p:txBody>
      </p:sp>
    </p:spTree>
    <p:extLst>
      <p:ext uri="{BB962C8B-B14F-4D97-AF65-F5344CB8AC3E}">
        <p14:creationId xmlns:p14="http://schemas.microsoft.com/office/powerpoint/2010/main" val="2223353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77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26"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146E-8D93-475D-A540-6C440A783735}"/>
              </a:ext>
            </a:extLst>
          </p:cNvPr>
          <p:cNvSpPr>
            <a:spLocks noGrp="1"/>
          </p:cNvSpPr>
          <p:nvPr>
            <p:ph type="title"/>
          </p:nvPr>
        </p:nvSpPr>
        <p:spPr>
          <a:xfrm>
            <a:off x="838199" y="10861"/>
            <a:ext cx="10515600" cy="1325563"/>
          </a:xfrm>
        </p:spPr>
        <p:txBody>
          <a:bodyPr/>
          <a:lstStyle/>
          <a:p>
            <a:pPr algn="ctr"/>
            <a:r>
              <a:rPr lang="en-GB" u="sng" dirty="0"/>
              <a:t>Read Write Inc</a:t>
            </a:r>
          </a:p>
        </p:txBody>
      </p:sp>
      <p:sp>
        <p:nvSpPr>
          <p:cNvPr id="3" name="Content Placeholder 2">
            <a:extLst>
              <a:ext uri="{FF2B5EF4-FFF2-40B4-BE49-F238E27FC236}">
                <a16:creationId xmlns:a16="http://schemas.microsoft.com/office/drawing/2014/main" id="{2B937478-8C00-426D-AEB0-A157AC980286}"/>
              </a:ext>
            </a:extLst>
          </p:cNvPr>
          <p:cNvSpPr>
            <a:spLocks noGrp="1"/>
          </p:cNvSpPr>
          <p:nvPr>
            <p:ph idx="1"/>
          </p:nvPr>
        </p:nvSpPr>
        <p:spPr>
          <a:xfrm>
            <a:off x="192155" y="986575"/>
            <a:ext cx="11807687" cy="5577371"/>
          </a:xfrm>
        </p:spPr>
        <p:txBody>
          <a:bodyPr>
            <a:normAutofit/>
          </a:bodyPr>
          <a:lstStyle/>
          <a:p>
            <a:pPr marL="0" indent="0">
              <a:buNone/>
            </a:pPr>
            <a:r>
              <a:rPr lang="en-GB" sz="2400" u="sng" dirty="0" smtClean="0"/>
              <a:t>Set </a:t>
            </a:r>
            <a:r>
              <a:rPr lang="en-GB" sz="2400" u="sng" dirty="0"/>
              <a:t>2</a:t>
            </a:r>
          </a:p>
          <a:p>
            <a:pPr marL="0" indent="0">
              <a:buNone/>
            </a:pPr>
            <a:r>
              <a:rPr lang="en-GB" sz="2400" dirty="0"/>
              <a:t>If you are currently reading </a:t>
            </a:r>
            <a:r>
              <a:rPr lang="en-GB" sz="2400" dirty="0">
                <a:solidFill>
                  <a:srgbClr val="00B050"/>
                </a:solidFill>
              </a:rPr>
              <a:t>green</a:t>
            </a:r>
            <a:r>
              <a:rPr lang="en-GB" sz="2400" dirty="0"/>
              <a:t> books, please follow the </a:t>
            </a:r>
            <a:r>
              <a:rPr lang="en-GB" sz="2400" dirty="0" smtClean="0"/>
              <a:t>link </a:t>
            </a:r>
            <a:r>
              <a:rPr lang="en-GB" sz="2400" dirty="0"/>
              <a:t>below to your Read Write Inc lesson today. </a:t>
            </a:r>
            <a:r>
              <a:rPr lang="en-GB" sz="2400" dirty="0" smtClean="0"/>
              <a:t> Each day you will need to click on the video’s shown in the screen shots below. Please remember that although the screen shot says /</a:t>
            </a:r>
            <a:r>
              <a:rPr lang="en-GB" sz="2400" dirty="0" err="1" smtClean="0"/>
              <a:t>ee</a:t>
            </a:r>
            <a:r>
              <a:rPr lang="en-GB" sz="2400" dirty="0" smtClean="0"/>
              <a:t>/, the sound will change each day but will be found in the same place</a:t>
            </a:r>
            <a:r>
              <a:rPr lang="en-GB" sz="2400" dirty="0"/>
              <a:t>. </a:t>
            </a:r>
            <a:r>
              <a:rPr lang="en-GB" sz="2000" dirty="0">
                <a:hlinkClick r:id="rId4"/>
              </a:rPr>
              <a:t>https://</a:t>
            </a:r>
            <a:r>
              <a:rPr lang="en-GB" sz="2000" dirty="0" smtClean="0">
                <a:hlinkClick r:id="rId4"/>
              </a:rPr>
              <a:t>www.youtube.com/channel/UCo7fbLgY2oA_cFCIg9GdxtQ</a:t>
            </a:r>
            <a:r>
              <a:rPr lang="en-GB" sz="2000" dirty="0" smtClean="0"/>
              <a:t> </a:t>
            </a:r>
          </a:p>
          <a:p>
            <a:pPr marL="0" indent="0">
              <a:buNone/>
            </a:pPr>
            <a:endParaRPr lang="en-GB" sz="2400" dirty="0" smtClean="0"/>
          </a:p>
          <a:p>
            <a:pPr marL="0" indent="0">
              <a:buNone/>
            </a:pPr>
            <a:endParaRPr lang="en-GB" sz="2400" dirty="0"/>
          </a:p>
          <a:p>
            <a:pPr marL="0" indent="0">
              <a:buNone/>
            </a:pPr>
            <a:endParaRPr lang="en-GB" sz="2400" dirty="0" smtClean="0"/>
          </a:p>
          <a:p>
            <a:pPr marL="0" indent="0">
              <a:buNone/>
            </a:pPr>
            <a:endParaRPr lang="en-GB" sz="2400" dirty="0" smtClean="0"/>
          </a:p>
        </p:txBody>
      </p:sp>
      <p:pic>
        <p:nvPicPr>
          <p:cNvPr id="4" name="Picture 3">
            <a:extLst>
              <a:ext uri="{FF2B5EF4-FFF2-40B4-BE49-F238E27FC236}">
                <a16:creationId xmlns:a16="http://schemas.microsoft.com/office/drawing/2014/main" id="{CB80B1C1-3F52-4BB4-AB2C-4D66A8AAE1FF}"/>
              </a:ext>
            </a:extLst>
          </p:cNvPr>
          <p:cNvPicPr>
            <a:picLocks noChangeAspect="1"/>
          </p:cNvPicPr>
          <p:nvPr/>
        </p:nvPicPr>
        <p:blipFill>
          <a:blip r:embed="rId5"/>
          <a:stretch>
            <a:fillRect/>
          </a:stretch>
        </p:blipFill>
        <p:spPr>
          <a:xfrm>
            <a:off x="5454970" y="6022476"/>
            <a:ext cx="1046714" cy="708850"/>
          </a:xfrm>
          <a:prstGeom prst="rect">
            <a:avLst/>
          </a:prstGeom>
        </p:spPr>
      </p:pic>
      <p:pic>
        <p:nvPicPr>
          <p:cNvPr id="5" name="Picture 4">
            <a:extLst>
              <a:ext uri="{FF2B5EF4-FFF2-40B4-BE49-F238E27FC236}">
                <a16:creationId xmlns:a16="http://schemas.microsoft.com/office/drawing/2014/main" id="{4E5ACC59-1A55-4D78-94A2-EBDD2806D01E}"/>
              </a:ext>
            </a:extLst>
          </p:cNvPr>
          <p:cNvPicPr>
            <a:picLocks noChangeAspect="1"/>
          </p:cNvPicPr>
          <p:nvPr/>
        </p:nvPicPr>
        <p:blipFill>
          <a:blip r:embed="rId6"/>
          <a:stretch>
            <a:fillRect/>
          </a:stretch>
        </p:blipFill>
        <p:spPr>
          <a:xfrm>
            <a:off x="1225102" y="236756"/>
            <a:ext cx="2435449" cy="1089991"/>
          </a:xfrm>
          <a:prstGeom prst="rect">
            <a:avLst/>
          </a:prstGeom>
        </p:spPr>
      </p:pic>
      <p:pic>
        <p:nvPicPr>
          <p:cNvPr id="6" name="Picture 5">
            <a:extLst>
              <a:ext uri="{FF2B5EF4-FFF2-40B4-BE49-F238E27FC236}">
                <a16:creationId xmlns:a16="http://schemas.microsoft.com/office/drawing/2014/main" id="{4F73321D-DC4C-4209-A3CC-361DE4DA44DA}"/>
              </a:ext>
            </a:extLst>
          </p:cNvPr>
          <p:cNvPicPr>
            <a:picLocks noChangeAspect="1"/>
          </p:cNvPicPr>
          <p:nvPr/>
        </p:nvPicPr>
        <p:blipFill>
          <a:blip r:embed="rId7"/>
          <a:stretch>
            <a:fillRect/>
          </a:stretch>
        </p:blipFill>
        <p:spPr>
          <a:xfrm>
            <a:off x="9320981" y="690"/>
            <a:ext cx="2032818" cy="1410606"/>
          </a:xfrm>
          <a:prstGeom prst="rect">
            <a:avLst/>
          </a:prstGeom>
        </p:spPr>
      </p:pic>
      <p:pic>
        <p:nvPicPr>
          <p:cNvPr id="8" name="Picture 7"/>
          <p:cNvPicPr>
            <a:picLocks noChangeAspect="1"/>
          </p:cNvPicPr>
          <p:nvPr/>
        </p:nvPicPr>
        <p:blipFill>
          <a:blip r:embed="rId8"/>
          <a:stretch>
            <a:fillRect/>
          </a:stretch>
        </p:blipFill>
        <p:spPr>
          <a:xfrm>
            <a:off x="9120391" y="2889487"/>
            <a:ext cx="830989" cy="1012897"/>
          </a:xfrm>
          <a:prstGeom prst="rect">
            <a:avLst/>
          </a:prstGeom>
        </p:spPr>
      </p:pic>
      <p:pic>
        <p:nvPicPr>
          <p:cNvPr id="7" name="Picture 6"/>
          <p:cNvPicPr>
            <a:picLocks noChangeAspect="1"/>
          </p:cNvPicPr>
          <p:nvPr/>
        </p:nvPicPr>
        <p:blipFill>
          <a:blip r:embed="rId9"/>
          <a:stretch>
            <a:fillRect/>
          </a:stretch>
        </p:blipFill>
        <p:spPr>
          <a:xfrm>
            <a:off x="362630" y="2970375"/>
            <a:ext cx="3451724" cy="1609773"/>
          </a:xfrm>
          <a:prstGeom prst="rect">
            <a:avLst/>
          </a:prstGeom>
        </p:spPr>
      </p:pic>
      <p:sp>
        <p:nvSpPr>
          <p:cNvPr id="11" name="TextBox 10"/>
          <p:cNvSpPr txBox="1"/>
          <p:nvPr/>
        </p:nvSpPr>
        <p:spPr>
          <a:xfrm>
            <a:off x="3814354" y="2991142"/>
            <a:ext cx="5721531" cy="923330"/>
          </a:xfrm>
          <a:prstGeom prst="rect">
            <a:avLst/>
          </a:prstGeom>
          <a:noFill/>
        </p:spPr>
        <p:txBody>
          <a:bodyPr wrap="square" rtlCol="0">
            <a:spAutoFit/>
          </a:bodyPr>
          <a:lstStyle/>
          <a:p>
            <a:r>
              <a:rPr lang="en-GB" b="1" dirty="0" smtClean="0"/>
              <a:t>Video 1</a:t>
            </a:r>
            <a:r>
              <a:rPr lang="en-GB" dirty="0" smtClean="0"/>
              <a:t>: Please watch ‘Set </a:t>
            </a:r>
            <a:r>
              <a:rPr lang="en-GB" b="1" dirty="0" smtClean="0"/>
              <a:t>2</a:t>
            </a:r>
            <a:r>
              <a:rPr lang="en-GB" dirty="0" smtClean="0"/>
              <a:t> Speed sound’ lesson.</a:t>
            </a:r>
          </a:p>
          <a:p>
            <a:endParaRPr lang="en-GB" dirty="0"/>
          </a:p>
          <a:p>
            <a:r>
              <a:rPr lang="en-GB" b="1" dirty="0" smtClean="0"/>
              <a:t>Video 2</a:t>
            </a:r>
            <a:r>
              <a:rPr lang="en-GB" dirty="0" smtClean="0"/>
              <a:t>: Please watch ‘Set </a:t>
            </a:r>
            <a:r>
              <a:rPr lang="en-GB" b="1" dirty="0" smtClean="0"/>
              <a:t>2</a:t>
            </a:r>
            <a:r>
              <a:rPr lang="en-GB" dirty="0" smtClean="0"/>
              <a:t> Spelling’ lesson. </a:t>
            </a:r>
            <a:endParaRPr lang="en-GB" dirty="0"/>
          </a:p>
        </p:txBody>
      </p:sp>
      <p:cxnSp>
        <p:nvCxnSpPr>
          <p:cNvPr id="13" name="Straight Arrow Connector 12"/>
          <p:cNvCxnSpPr/>
          <p:nvPr/>
        </p:nvCxnSpPr>
        <p:spPr>
          <a:xfrm flipH="1">
            <a:off x="1005840" y="3176848"/>
            <a:ext cx="2828179" cy="93493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312126" y="3709851"/>
            <a:ext cx="1502229" cy="60840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10"/>
          <a:stretch>
            <a:fillRect/>
          </a:stretch>
        </p:blipFill>
        <p:spPr>
          <a:xfrm>
            <a:off x="192155" y="4587176"/>
            <a:ext cx="4249216" cy="2197188"/>
          </a:xfrm>
          <a:prstGeom prst="rect">
            <a:avLst/>
          </a:prstGeom>
        </p:spPr>
      </p:pic>
      <p:sp>
        <p:nvSpPr>
          <p:cNvPr id="20" name="TextBox 19"/>
          <p:cNvSpPr txBox="1"/>
          <p:nvPr/>
        </p:nvSpPr>
        <p:spPr>
          <a:xfrm>
            <a:off x="4214948" y="4256982"/>
            <a:ext cx="5721531" cy="646331"/>
          </a:xfrm>
          <a:prstGeom prst="rect">
            <a:avLst/>
          </a:prstGeom>
          <a:noFill/>
        </p:spPr>
        <p:txBody>
          <a:bodyPr wrap="square" rtlCol="0">
            <a:spAutoFit/>
          </a:bodyPr>
          <a:lstStyle/>
          <a:p>
            <a:r>
              <a:rPr lang="en-GB" b="1" dirty="0" smtClean="0"/>
              <a:t>Video 3: </a:t>
            </a:r>
            <a:r>
              <a:rPr lang="en-GB" dirty="0" smtClean="0"/>
              <a:t>Please watch ‘Red words </a:t>
            </a:r>
            <a:r>
              <a:rPr lang="en-GB" b="1" dirty="0" smtClean="0"/>
              <a:t>1</a:t>
            </a:r>
            <a:r>
              <a:rPr lang="en-GB" dirty="0" smtClean="0"/>
              <a:t>’  lesson only. </a:t>
            </a:r>
          </a:p>
          <a:p>
            <a:endParaRPr lang="en-GB" dirty="0"/>
          </a:p>
        </p:txBody>
      </p:sp>
      <p:cxnSp>
        <p:nvCxnSpPr>
          <p:cNvPr id="22" name="Straight Arrow Connector 21"/>
          <p:cNvCxnSpPr/>
          <p:nvPr/>
        </p:nvCxnSpPr>
        <p:spPr>
          <a:xfrm flipH="1">
            <a:off x="1225102" y="4683406"/>
            <a:ext cx="3216269" cy="133907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11"/>
          <a:stretch>
            <a:fillRect/>
          </a:stretch>
        </p:blipFill>
        <p:spPr>
          <a:xfrm>
            <a:off x="7515283" y="4594895"/>
            <a:ext cx="4405395" cy="2188622"/>
          </a:xfrm>
          <a:prstGeom prst="rect">
            <a:avLst/>
          </a:prstGeom>
        </p:spPr>
      </p:pic>
      <p:sp>
        <p:nvSpPr>
          <p:cNvPr id="25" name="TextBox 24"/>
          <p:cNvSpPr txBox="1"/>
          <p:nvPr/>
        </p:nvSpPr>
        <p:spPr>
          <a:xfrm>
            <a:off x="4425462" y="5353051"/>
            <a:ext cx="2770590" cy="923330"/>
          </a:xfrm>
          <a:prstGeom prst="rect">
            <a:avLst/>
          </a:prstGeom>
          <a:noFill/>
        </p:spPr>
        <p:txBody>
          <a:bodyPr wrap="square" rtlCol="0">
            <a:spAutoFit/>
          </a:bodyPr>
          <a:lstStyle/>
          <a:p>
            <a:r>
              <a:rPr lang="en-GB" b="1" dirty="0" smtClean="0"/>
              <a:t>Video 4: </a:t>
            </a:r>
            <a:r>
              <a:rPr lang="en-GB" dirty="0" smtClean="0"/>
              <a:t>Please watch ‘Read and Hold a sentence </a:t>
            </a:r>
            <a:r>
              <a:rPr lang="en-GB" b="1" dirty="0" smtClean="0"/>
              <a:t>1</a:t>
            </a:r>
            <a:r>
              <a:rPr lang="en-GB" dirty="0" smtClean="0"/>
              <a:t>’ </a:t>
            </a:r>
            <a:endParaRPr lang="en-GB" dirty="0"/>
          </a:p>
        </p:txBody>
      </p:sp>
      <p:cxnSp>
        <p:nvCxnSpPr>
          <p:cNvPr id="26" name="Straight Arrow Connector 25"/>
          <p:cNvCxnSpPr/>
          <p:nvPr/>
        </p:nvCxnSpPr>
        <p:spPr>
          <a:xfrm>
            <a:off x="6876820" y="5811231"/>
            <a:ext cx="1013567" cy="29278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682687" y="4052159"/>
            <a:ext cx="2277573" cy="584775"/>
          </a:xfrm>
          <a:prstGeom prst="rect">
            <a:avLst/>
          </a:prstGeom>
          <a:solidFill>
            <a:schemeClr val="accent2">
              <a:lumMod val="40000"/>
              <a:lumOff val="60000"/>
            </a:schemeClr>
          </a:solidFill>
        </p:spPr>
        <p:txBody>
          <a:bodyPr wrap="square" rtlCol="0">
            <a:spAutoFit/>
          </a:bodyPr>
          <a:lstStyle/>
          <a:p>
            <a:r>
              <a:rPr lang="en-GB" sz="1600" dirty="0" smtClean="0">
                <a:solidFill>
                  <a:srgbClr val="FF0000"/>
                </a:solidFill>
              </a:rPr>
              <a:t>Please complete all 4 video’s each day </a:t>
            </a:r>
            <a:r>
              <a:rPr lang="en-GB" sz="1600" dirty="0" smtClean="0">
                <a:solidFill>
                  <a:srgbClr val="FF0000"/>
                </a:solidFill>
                <a:sym typeface="Wingdings" panose="05000000000000000000" pitchFamily="2" charset="2"/>
              </a:rPr>
              <a:t></a:t>
            </a:r>
            <a:endParaRPr lang="en-GB" sz="1600" dirty="0">
              <a:solidFill>
                <a:srgbClr val="FF0000"/>
              </a:solidFill>
            </a:endParaRPr>
          </a:p>
        </p:txBody>
      </p:sp>
      <p:pic>
        <p:nvPicPr>
          <p:cNvPr id="3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936479" y="3062872"/>
            <a:ext cx="609600" cy="609600"/>
          </a:xfrm>
          <a:prstGeom prst="rect">
            <a:avLst/>
          </a:prstGeom>
        </p:spPr>
      </p:pic>
    </p:spTree>
    <p:extLst>
      <p:ext uri="{BB962C8B-B14F-4D97-AF65-F5344CB8AC3E}">
        <p14:creationId xmlns:p14="http://schemas.microsoft.com/office/powerpoint/2010/main" val="3154551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17" fill="hold"/>
                                        <p:tgtEl>
                                          <p:spTgt spid="30"/>
                                        </p:tgtEl>
                                      </p:cBhvr>
                                    </p:cmd>
                                  </p:childTnLst>
                                </p:cTn>
                              </p:par>
                            </p:childTnLst>
                          </p:cTn>
                        </p:par>
                      </p:childTnLst>
                    </p:cTn>
                  </p:par>
                </p:childTnLst>
              </p:cTn>
              <p:nextCondLst>
                <p:cond evt="onClick" delay="0">
                  <p:tgtEl>
                    <p:spTgt spid="30"/>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7732" y="1685342"/>
            <a:ext cx="4838229" cy="2311019"/>
          </a:xfrm>
          <a:prstGeom prst="rect">
            <a:avLst/>
          </a:prstGeom>
        </p:spPr>
      </p:pic>
      <p:pic>
        <p:nvPicPr>
          <p:cNvPr id="5" name="Picture 4"/>
          <p:cNvPicPr>
            <a:picLocks noChangeAspect="1"/>
          </p:cNvPicPr>
          <p:nvPr/>
        </p:nvPicPr>
        <p:blipFill>
          <a:blip r:embed="rId3"/>
          <a:stretch>
            <a:fillRect/>
          </a:stretch>
        </p:blipFill>
        <p:spPr>
          <a:xfrm>
            <a:off x="87732" y="4146828"/>
            <a:ext cx="4675997" cy="2526547"/>
          </a:xfrm>
          <a:prstGeom prst="rect">
            <a:avLst/>
          </a:prstGeom>
        </p:spPr>
      </p:pic>
      <p:sp>
        <p:nvSpPr>
          <p:cNvPr id="9" name="Rectangle 8"/>
          <p:cNvSpPr/>
          <p:nvPr/>
        </p:nvSpPr>
        <p:spPr>
          <a:xfrm>
            <a:off x="232001" y="271601"/>
            <a:ext cx="11522463" cy="2062103"/>
          </a:xfrm>
          <a:prstGeom prst="rect">
            <a:avLst/>
          </a:prstGeom>
        </p:spPr>
        <p:txBody>
          <a:bodyPr wrap="square">
            <a:spAutoFit/>
          </a:bodyPr>
          <a:lstStyle/>
          <a:p>
            <a:r>
              <a:rPr lang="en-GB" u="sng" dirty="0"/>
              <a:t>Set 3</a:t>
            </a:r>
          </a:p>
          <a:p>
            <a:r>
              <a:rPr lang="en-GB" dirty="0"/>
              <a:t>If you are currently reading </a:t>
            </a:r>
            <a:r>
              <a:rPr lang="en-GB" dirty="0">
                <a:solidFill>
                  <a:srgbClr val="FF0066"/>
                </a:solidFill>
              </a:rPr>
              <a:t>pink</a:t>
            </a:r>
            <a:r>
              <a:rPr lang="en-GB" dirty="0"/>
              <a:t>, </a:t>
            </a:r>
            <a:r>
              <a:rPr lang="en-GB" dirty="0">
                <a:solidFill>
                  <a:schemeClr val="accent2"/>
                </a:solidFill>
              </a:rPr>
              <a:t>orange</a:t>
            </a:r>
            <a:r>
              <a:rPr lang="en-GB" dirty="0"/>
              <a:t>, </a:t>
            </a:r>
            <a:r>
              <a:rPr lang="en-GB" dirty="0">
                <a:solidFill>
                  <a:srgbClr val="FFC000"/>
                </a:solidFill>
              </a:rPr>
              <a:t>yellow</a:t>
            </a:r>
            <a:r>
              <a:rPr lang="en-GB" dirty="0"/>
              <a:t>, </a:t>
            </a:r>
            <a:r>
              <a:rPr lang="en-GB" dirty="0">
                <a:solidFill>
                  <a:srgbClr val="0070C0"/>
                </a:solidFill>
              </a:rPr>
              <a:t>blue</a:t>
            </a:r>
            <a:r>
              <a:rPr lang="en-GB" dirty="0"/>
              <a:t> or </a:t>
            </a:r>
            <a:r>
              <a:rPr lang="en-GB" dirty="0">
                <a:solidFill>
                  <a:schemeClr val="bg1">
                    <a:lumMod val="50000"/>
                  </a:schemeClr>
                </a:solidFill>
              </a:rPr>
              <a:t>grey</a:t>
            </a:r>
            <a:r>
              <a:rPr lang="en-GB" dirty="0"/>
              <a:t> books, please follow the links below to your Speed Sound lesson, red word focus lesson and hold a sentence activity for today. Each day you will need to click on the video’s shown in the screen shots below. Please remember that although the screen shot says /</a:t>
            </a:r>
            <a:r>
              <a:rPr lang="en-GB" dirty="0" err="1"/>
              <a:t>ee</a:t>
            </a:r>
            <a:r>
              <a:rPr lang="en-GB" dirty="0"/>
              <a:t>/, the sound will change each day but will be found in the same place. </a:t>
            </a:r>
            <a:r>
              <a:rPr lang="en-GB" dirty="0">
                <a:hlinkClick r:id="rId4"/>
              </a:rPr>
              <a:t>https://www.youtube.com/channel/UCo7fbLgY2oA_cFCIg9GdxtQ</a:t>
            </a:r>
            <a:r>
              <a:rPr lang="en-GB" dirty="0"/>
              <a:t> </a:t>
            </a:r>
          </a:p>
          <a:p>
            <a:endParaRPr lang="en-GB" dirty="0"/>
          </a:p>
          <a:p>
            <a:endParaRPr lang="en-GB" dirty="0"/>
          </a:p>
        </p:txBody>
      </p:sp>
      <p:pic>
        <p:nvPicPr>
          <p:cNvPr id="10" name="Picture 9"/>
          <p:cNvPicPr>
            <a:picLocks noChangeAspect="1"/>
          </p:cNvPicPr>
          <p:nvPr/>
        </p:nvPicPr>
        <p:blipFill>
          <a:blip r:embed="rId5"/>
          <a:stretch>
            <a:fillRect/>
          </a:stretch>
        </p:blipFill>
        <p:spPr>
          <a:xfrm>
            <a:off x="7589025" y="4484753"/>
            <a:ext cx="4405395" cy="2188622"/>
          </a:xfrm>
          <a:prstGeom prst="rect">
            <a:avLst/>
          </a:prstGeom>
        </p:spPr>
      </p:pic>
      <p:sp>
        <p:nvSpPr>
          <p:cNvPr id="11" name="TextBox 10"/>
          <p:cNvSpPr txBox="1"/>
          <p:nvPr/>
        </p:nvSpPr>
        <p:spPr>
          <a:xfrm>
            <a:off x="4925961" y="2332010"/>
            <a:ext cx="5721531" cy="923330"/>
          </a:xfrm>
          <a:prstGeom prst="rect">
            <a:avLst/>
          </a:prstGeom>
          <a:noFill/>
        </p:spPr>
        <p:txBody>
          <a:bodyPr wrap="square" rtlCol="0">
            <a:spAutoFit/>
          </a:bodyPr>
          <a:lstStyle/>
          <a:p>
            <a:r>
              <a:rPr lang="en-GB" b="1" dirty="0" smtClean="0"/>
              <a:t>Video 1: </a:t>
            </a:r>
            <a:r>
              <a:rPr lang="en-GB" dirty="0" smtClean="0"/>
              <a:t>Please watch ‘Set </a:t>
            </a:r>
            <a:r>
              <a:rPr lang="en-GB" b="1" dirty="0" smtClean="0"/>
              <a:t>3</a:t>
            </a:r>
            <a:r>
              <a:rPr lang="en-GB" dirty="0" smtClean="0"/>
              <a:t> Speed sound’ lesson.</a:t>
            </a:r>
          </a:p>
          <a:p>
            <a:endParaRPr lang="en-GB" dirty="0"/>
          </a:p>
          <a:p>
            <a:r>
              <a:rPr lang="en-GB" b="1" dirty="0" smtClean="0"/>
              <a:t>Video 2</a:t>
            </a:r>
            <a:r>
              <a:rPr lang="en-GB" dirty="0" smtClean="0"/>
              <a:t>: Please watch ‘Set </a:t>
            </a:r>
            <a:r>
              <a:rPr lang="en-GB" b="1" dirty="0" smtClean="0"/>
              <a:t>3</a:t>
            </a:r>
            <a:r>
              <a:rPr lang="en-GB" dirty="0" smtClean="0"/>
              <a:t> Spelling’ lesson. </a:t>
            </a:r>
            <a:endParaRPr lang="en-GB" dirty="0"/>
          </a:p>
        </p:txBody>
      </p:sp>
      <p:sp>
        <p:nvSpPr>
          <p:cNvPr id="12" name="TextBox 11"/>
          <p:cNvSpPr txBox="1"/>
          <p:nvPr/>
        </p:nvSpPr>
        <p:spPr>
          <a:xfrm>
            <a:off x="5158844" y="3838422"/>
            <a:ext cx="5721531" cy="646331"/>
          </a:xfrm>
          <a:prstGeom prst="rect">
            <a:avLst/>
          </a:prstGeom>
          <a:noFill/>
        </p:spPr>
        <p:txBody>
          <a:bodyPr wrap="square" rtlCol="0">
            <a:spAutoFit/>
          </a:bodyPr>
          <a:lstStyle/>
          <a:p>
            <a:r>
              <a:rPr lang="en-GB" b="1" dirty="0" smtClean="0"/>
              <a:t>Video 3: </a:t>
            </a:r>
            <a:r>
              <a:rPr lang="en-GB" dirty="0" smtClean="0"/>
              <a:t>Please watch ‘Red words </a:t>
            </a:r>
            <a:r>
              <a:rPr lang="en-GB" b="1" dirty="0" smtClean="0"/>
              <a:t>2</a:t>
            </a:r>
            <a:r>
              <a:rPr lang="en-GB" dirty="0" smtClean="0"/>
              <a:t>’  lesson only. </a:t>
            </a:r>
          </a:p>
          <a:p>
            <a:endParaRPr lang="en-GB" dirty="0"/>
          </a:p>
        </p:txBody>
      </p:sp>
      <p:sp>
        <p:nvSpPr>
          <p:cNvPr id="13" name="TextBox 12"/>
          <p:cNvSpPr txBox="1"/>
          <p:nvPr/>
        </p:nvSpPr>
        <p:spPr>
          <a:xfrm>
            <a:off x="4763729" y="5223829"/>
            <a:ext cx="2770590" cy="923330"/>
          </a:xfrm>
          <a:prstGeom prst="rect">
            <a:avLst/>
          </a:prstGeom>
          <a:noFill/>
        </p:spPr>
        <p:txBody>
          <a:bodyPr wrap="square" rtlCol="0">
            <a:spAutoFit/>
          </a:bodyPr>
          <a:lstStyle/>
          <a:p>
            <a:r>
              <a:rPr lang="en-GB" b="1" dirty="0" smtClean="0"/>
              <a:t>Video 4: </a:t>
            </a:r>
            <a:r>
              <a:rPr lang="en-GB" dirty="0" smtClean="0"/>
              <a:t>Please watch ‘Read and Hold a sentence </a:t>
            </a:r>
            <a:r>
              <a:rPr lang="en-GB" b="1" dirty="0" smtClean="0"/>
              <a:t>2</a:t>
            </a:r>
            <a:r>
              <a:rPr lang="en-GB" dirty="0" smtClean="0"/>
              <a:t>’ </a:t>
            </a:r>
            <a:endParaRPr lang="en-GB" dirty="0"/>
          </a:p>
        </p:txBody>
      </p:sp>
      <p:cxnSp>
        <p:nvCxnSpPr>
          <p:cNvPr id="14" name="Straight Arrow Connector 13"/>
          <p:cNvCxnSpPr/>
          <p:nvPr/>
        </p:nvCxnSpPr>
        <p:spPr>
          <a:xfrm flipH="1">
            <a:off x="1092757" y="2543674"/>
            <a:ext cx="3670973" cy="76614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802194" y="3022733"/>
            <a:ext cx="2123768" cy="59787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052916" y="4252146"/>
            <a:ext cx="2179672" cy="183582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403690" y="5685494"/>
            <a:ext cx="2831691" cy="36267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4E5ACC59-1A55-4D78-94A2-EBDD2806D01E}"/>
              </a:ext>
            </a:extLst>
          </p:cNvPr>
          <p:cNvPicPr>
            <a:picLocks noChangeAspect="1"/>
          </p:cNvPicPr>
          <p:nvPr/>
        </p:nvPicPr>
        <p:blipFill>
          <a:blip r:embed="rId6"/>
          <a:stretch>
            <a:fillRect/>
          </a:stretch>
        </p:blipFill>
        <p:spPr>
          <a:xfrm>
            <a:off x="9690450" y="1451076"/>
            <a:ext cx="2435449" cy="1089991"/>
          </a:xfrm>
          <a:prstGeom prst="rect">
            <a:avLst/>
          </a:prstGeom>
        </p:spPr>
      </p:pic>
      <p:pic>
        <p:nvPicPr>
          <p:cNvPr id="25" name="Picture 24">
            <a:extLst>
              <a:ext uri="{FF2B5EF4-FFF2-40B4-BE49-F238E27FC236}">
                <a16:creationId xmlns:a16="http://schemas.microsoft.com/office/drawing/2014/main" id="{CB80B1C1-3F52-4BB4-AB2C-4D66A8AAE1FF}"/>
              </a:ext>
            </a:extLst>
          </p:cNvPr>
          <p:cNvPicPr>
            <a:picLocks noChangeAspect="1"/>
          </p:cNvPicPr>
          <p:nvPr/>
        </p:nvPicPr>
        <p:blipFill>
          <a:blip r:embed="rId7"/>
          <a:stretch>
            <a:fillRect/>
          </a:stretch>
        </p:blipFill>
        <p:spPr>
          <a:xfrm>
            <a:off x="10384817" y="2629115"/>
            <a:ext cx="1046714" cy="708850"/>
          </a:xfrm>
          <a:prstGeom prst="rect">
            <a:avLst/>
          </a:prstGeom>
        </p:spPr>
      </p:pic>
    </p:spTree>
    <p:extLst>
      <p:ext uri="{BB962C8B-B14F-4D97-AF65-F5344CB8AC3E}">
        <p14:creationId xmlns:p14="http://schemas.microsoft.com/office/powerpoint/2010/main" val="788983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6394-236D-4096-8068-0762AFC3FBFC}"/>
              </a:ext>
            </a:extLst>
          </p:cNvPr>
          <p:cNvSpPr>
            <a:spLocks noGrp="1"/>
          </p:cNvSpPr>
          <p:nvPr>
            <p:ph type="title"/>
          </p:nvPr>
        </p:nvSpPr>
        <p:spPr>
          <a:xfrm>
            <a:off x="629194" y="-81476"/>
            <a:ext cx="10515600" cy="1325563"/>
          </a:xfrm>
        </p:spPr>
        <p:txBody>
          <a:bodyPr>
            <a:normAutofit fontScale="90000"/>
          </a:bodyPr>
          <a:lstStyle/>
          <a:p>
            <a:pPr algn="ctr"/>
            <a:r>
              <a:rPr lang="en-GB" sz="3200" u="sng" dirty="0"/>
              <a:t>Writing</a:t>
            </a:r>
            <a:r>
              <a:rPr lang="en-GB" u="sng" dirty="0"/>
              <a:t/>
            </a:r>
            <a:br>
              <a:rPr lang="en-GB" u="sng" dirty="0"/>
            </a:br>
            <a:r>
              <a:rPr lang="en-GB" u="sng" dirty="0" smtClean="0"/>
              <a:t>Can I describe </a:t>
            </a:r>
            <a:r>
              <a:rPr lang="en-GB" u="sng" dirty="0" smtClean="0"/>
              <a:t>my favourite animal?</a:t>
            </a:r>
            <a:br>
              <a:rPr lang="en-GB" u="sng" dirty="0" smtClean="0"/>
            </a:br>
            <a:r>
              <a:rPr lang="en-GB" u="sng" dirty="0" smtClean="0"/>
              <a:t>Can I create a fact file?</a:t>
            </a:r>
            <a:r>
              <a:rPr lang="en-GB" u="sng" dirty="0" smtClean="0"/>
              <a:t> </a:t>
            </a:r>
            <a:endParaRPr lang="en-GB" u="sng" dirty="0"/>
          </a:p>
        </p:txBody>
      </p:sp>
      <p:pic>
        <p:nvPicPr>
          <p:cNvPr id="7" name="Picture 6"/>
          <p:cNvPicPr>
            <a:picLocks noChangeAspect="1"/>
          </p:cNvPicPr>
          <p:nvPr/>
        </p:nvPicPr>
        <p:blipFill>
          <a:blip r:embed="rId4"/>
          <a:stretch>
            <a:fillRect/>
          </a:stretch>
        </p:blipFill>
        <p:spPr>
          <a:xfrm>
            <a:off x="8549230" y="2535660"/>
            <a:ext cx="830989" cy="1012897"/>
          </a:xfrm>
          <a:prstGeom prst="rect">
            <a:avLst/>
          </a:prstGeom>
        </p:spPr>
      </p:pic>
      <p:sp>
        <p:nvSpPr>
          <p:cNvPr id="3" name="TextBox 2"/>
          <p:cNvSpPr txBox="1"/>
          <p:nvPr/>
        </p:nvSpPr>
        <p:spPr>
          <a:xfrm>
            <a:off x="-342117" y="4958654"/>
            <a:ext cx="4043610" cy="830997"/>
          </a:xfrm>
          <a:prstGeom prst="rect">
            <a:avLst/>
          </a:prstGeom>
          <a:noFill/>
        </p:spPr>
        <p:txBody>
          <a:bodyPr wrap="square" rtlCol="0">
            <a:spAutoFit/>
          </a:bodyPr>
          <a:lstStyle/>
          <a:p>
            <a:pPr algn="ctr"/>
            <a:r>
              <a:rPr lang="en-GB" sz="2400" dirty="0" smtClean="0"/>
              <a:t>What is your</a:t>
            </a:r>
          </a:p>
          <a:p>
            <a:pPr algn="ctr"/>
            <a:r>
              <a:rPr lang="en-GB" sz="2400" dirty="0" smtClean="0"/>
              <a:t> favourite animal?</a:t>
            </a:r>
            <a:endParaRPr lang="en-GB" sz="2400" dirty="0"/>
          </a:p>
        </p:txBody>
      </p:sp>
      <p:pic>
        <p:nvPicPr>
          <p:cNvPr id="4" name="Picture 3"/>
          <p:cNvPicPr>
            <a:picLocks noChangeAspect="1"/>
          </p:cNvPicPr>
          <p:nvPr/>
        </p:nvPicPr>
        <p:blipFill>
          <a:blip r:embed="rId5"/>
          <a:stretch>
            <a:fillRect/>
          </a:stretch>
        </p:blipFill>
        <p:spPr>
          <a:xfrm>
            <a:off x="3543244" y="1356663"/>
            <a:ext cx="3941773" cy="5509261"/>
          </a:xfrm>
          <a:prstGeom prst="rect">
            <a:avLst/>
          </a:prstGeom>
        </p:spPr>
      </p:pic>
      <p:sp>
        <p:nvSpPr>
          <p:cNvPr id="14" name="TextBox 13"/>
          <p:cNvSpPr txBox="1"/>
          <p:nvPr/>
        </p:nvSpPr>
        <p:spPr>
          <a:xfrm>
            <a:off x="7689691" y="4958654"/>
            <a:ext cx="4043610" cy="830997"/>
          </a:xfrm>
          <a:prstGeom prst="rect">
            <a:avLst/>
          </a:prstGeom>
          <a:noFill/>
        </p:spPr>
        <p:txBody>
          <a:bodyPr wrap="square" rtlCol="0">
            <a:spAutoFit/>
          </a:bodyPr>
          <a:lstStyle/>
          <a:p>
            <a:pPr algn="ctr"/>
            <a:r>
              <a:rPr lang="en-GB" sz="2400" dirty="0" smtClean="0"/>
              <a:t>Can you remember what my favourite animal is? </a:t>
            </a:r>
            <a:endParaRPr lang="en-GB" sz="2400" dirty="0"/>
          </a:p>
        </p:txBody>
      </p:sp>
      <p:sp>
        <p:nvSpPr>
          <p:cNvPr id="6" name="TextBox 5"/>
          <p:cNvSpPr txBox="1"/>
          <p:nvPr/>
        </p:nvSpPr>
        <p:spPr>
          <a:xfrm>
            <a:off x="4550241" y="1356663"/>
            <a:ext cx="2024742" cy="646331"/>
          </a:xfrm>
          <a:prstGeom prst="rect">
            <a:avLst/>
          </a:prstGeom>
          <a:solidFill>
            <a:srgbClr val="92D050"/>
          </a:solidFill>
        </p:spPr>
        <p:txBody>
          <a:bodyPr wrap="square" rtlCol="0">
            <a:spAutoFit/>
          </a:bodyPr>
          <a:lstStyle/>
          <a:p>
            <a:pPr algn="ctr"/>
            <a:r>
              <a:rPr lang="en-GB" sz="3600" dirty="0" smtClean="0"/>
              <a:t>Animals</a:t>
            </a:r>
            <a:endParaRPr lang="en-GB" sz="3600" dirty="0"/>
          </a:p>
        </p:txBody>
      </p:sp>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6696" y="2737308"/>
            <a:ext cx="609600" cy="609600"/>
          </a:xfrm>
          <a:prstGeom prst="rect">
            <a:avLst/>
          </a:prstGeom>
        </p:spPr>
      </p:pic>
    </p:spTree>
    <p:extLst>
      <p:ext uri="{BB962C8B-B14F-4D97-AF65-F5344CB8AC3E}">
        <p14:creationId xmlns:p14="http://schemas.microsoft.com/office/powerpoint/2010/main" val="1932053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43"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dirty="0" smtClean="0"/>
              <a:t>Task</a:t>
            </a:r>
            <a:endParaRPr lang="en-GB" dirty="0"/>
          </a:p>
        </p:txBody>
      </p:sp>
      <p:sp>
        <p:nvSpPr>
          <p:cNvPr id="3" name="Content Placeholder 2"/>
          <p:cNvSpPr>
            <a:spLocks noGrp="1"/>
          </p:cNvSpPr>
          <p:nvPr>
            <p:ph idx="1"/>
          </p:nvPr>
        </p:nvSpPr>
        <p:spPr>
          <a:xfrm>
            <a:off x="838200" y="1120232"/>
            <a:ext cx="10515600" cy="4351338"/>
          </a:xfrm>
        </p:spPr>
        <p:txBody>
          <a:bodyPr>
            <a:normAutofit fontScale="85000" lnSpcReduction="20000"/>
          </a:bodyPr>
          <a:lstStyle/>
          <a:p>
            <a:pPr marL="0" indent="0">
              <a:buNone/>
            </a:pPr>
            <a:r>
              <a:rPr lang="en-GB" dirty="0"/>
              <a:t>Are you a big fan of pandas or pigs, dolphins or dogs</a:t>
            </a:r>
            <a:r>
              <a:rPr lang="en-GB" dirty="0" smtClean="0"/>
              <a:t>?</a:t>
            </a:r>
          </a:p>
          <a:p>
            <a:pPr marL="0" indent="0">
              <a:buNone/>
            </a:pPr>
            <a:r>
              <a:rPr lang="en-GB" dirty="0" smtClean="0"/>
              <a:t> </a:t>
            </a:r>
          </a:p>
          <a:p>
            <a:pPr marL="0" indent="0">
              <a:buNone/>
            </a:pPr>
            <a:r>
              <a:rPr lang="en-GB" dirty="0" smtClean="0"/>
              <a:t>Choose </a:t>
            </a:r>
            <a:r>
              <a:rPr lang="en-GB" dirty="0"/>
              <a:t>your favourite animal to create a fact file about. Do some research in any books you have at home or ask an adult to help you look online. </a:t>
            </a:r>
            <a:r>
              <a:rPr lang="en-GB" dirty="0" smtClean="0"/>
              <a:t>Make </a:t>
            </a:r>
            <a:r>
              <a:rPr lang="en-GB" dirty="0"/>
              <a:t>some notes about your chosen creature and then write them into sentences. </a:t>
            </a:r>
            <a:endParaRPr lang="en-GB" dirty="0" smtClean="0"/>
          </a:p>
          <a:p>
            <a:pPr marL="0" indent="0">
              <a:buNone/>
            </a:pPr>
            <a:endParaRPr lang="en-GB" dirty="0"/>
          </a:p>
          <a:p>
            <a:pPr marL="0" indent="0">
              <a:buNone/>
            </a:pPr>
            <a:r>
              <a:rPr lang="en-GB" dirty="0" smtClean="0"/>
              <a:t>Write </a:t>
            </a:r>
            <a:r>
              <a:rPr lang="en-GB" dirty="0"/>
              <a:t>a fact file (information text) about your animal. </a:t>
            </a:r>
            <a:endParaRPr lang="en-GB" dirty="0" smtClean="0"/>
          </a:p>
          <a:p>
            <a:pPr marL="0" indent="0">
              <a:buNone/>
            </a:pPr>
            <a:r>
              <a:rPr lang="en-GB" dirty="0" smtClean="0"/>
              <a:t>Think </a:t>
            </a:r>
            <a:r>
              <a:rPr lang="en-GB" dirty="0"/>
              <a:t>about: </a:t>
            </a:r>
            <a:endParaRPr lang="en-GB" dirty="0" smtClean="0"/>
          </a:p>
          <a:p>
            <a:pPr marL="0" indent="0">
              <a:buNone/>
            </a:pPr>
            <a:r>
              <a:rPr lang="en-GB" dirty="0" smtClean="0"/>
              <a:t>• </a:t>
            </a:r>
            <a:r>
              <a:rPr lang="en-GB" dirty="0"/>
              <a:t>What it looks like </a:t>
            </a:r>
            <a:endParaRPr lang="en-GB" dirty="0" smtClean="0"/>
          </a:p>
          <a:p>
            <a:pPr marL="0" indent="0">
              <a:buNone/>
            </a:pPr>
            <a:r>
              <a:rPr lang="en-GB" dirty="0" smtClean="0"/>
              <a:t>• </a:t>
            </a:r>
            <a:r>
              <a:rPr lang="en-GB" dirty="0"/>
              <a:t>What it eats </a:t>
            </a:r>
            <a:endParaRPr lang="en-GB" dirty="0" smtClean="0"/>
          </a:p>
          <a:p>
            <a:pPr marL="0" indent="0">
              <a:buNone/>
            </a:pPr>
            <a:r>
              <a:rPr lang="en-GB" dirty="0" smtClean="0"/>
              <a:t>• </a:t>
            </a:r>
            <a:r>
              <a:rPr lang="en-GB" dirty="0"/>
              <a:t>Where it lives – which country and what its habitat is like </a:t>
            </a:r>
            <a:endParaRPr lang="en-GB" dirty="0" smtClean="0"/>
          </a:p>
          <a:p>
            <a:pPr marL="0" indent="0">
              <a:buNone/>
            </a:pPr>
            <a:r>
              <a:rPr lang="en-GB" dirty="0" smtClean="0"/>
              <a:t>• </a:t>
            </a:r>
            <a:r>
              <a:rPr lang="en-GB" dirty="0"/>
              <a:t>What does it do, how does it move</a:t>
            </a:r>
          </a:p>
          <a:p>
            <a:endParaRPr lang="en-GB" dirty="0"/>
          </a:p>
        </p:txBody>
      </p:sp>
      <p:pic>
        <p:nvPicPr>
          <p:cNvPr id="4" name="Picture 3"/>
          <p:cNvPicPr>
            <a:picLocks noChangeAspect="1"/>
          </p:cNvPicPr>
          <p:nvPr/>
        </p:nvPicPr>
        <p:blipFill>
          <a:blip r:embed="rId4"/>
          <a:stretch>
            <a:fillRect/>
          </a:stretch>
        </p:blipFill>
        <p:spPr>
          <a:xfrm>
            <a:off x="10796587" y="2730158"/>
            <a:ext cx="1416503" cy="880157"/>
          </a:xfrm>
          <a:prstGeom prst="rect">
            <a:avLst/>
          </a:prstGeom>
        </p:spPr>
      </p:pic>
      <p:pic>
        <p:nvPicPr>
          <p:cNvPr id="5" name="Picture 4"/>
          <p:cNvPicPr>
            <a:picLocks noChangeAspect="1"/>
          </p:cNvPicPr>
          <p:nvPr/>
        </p:nvPicPr>
        <p:blipFill>
          <a:blip r:embed="rId5"/>
          <a:stretch>
            <a:fillRect/>
          </a:stretch>
        </p:blipFill>
        <p:spPr>
          <a:xfrm>
            <a:off x="10796587" y="3638007"/>
            <a:ext cx="1114425" cy="1181100"/>
          </a:xfrm>
          <a:prstGeom prst="rect">
            <a:avLst/>
          </a:prstGeom>
        </p:spPr>
      </p:pic>
      <p:pic>
        <p:nvPicPr>
          <p:cNvPr id="6" name="Picture 5"/>
          <p:cNvPicPr>
            <a:picLocks noChangeAspect="1"/>
          </p:cNvPicPr>
          <p:nvPr/>
        </p:nvPicPr>
        <p:blipFill>
          <a:blip r:embed="rId6"/>
          <a:stretch>
            <a:fillRect/>
          </a:stretch>
        </p:blipFill>
        <p:spPr>
          <a:xfrm>
            <a:off x="9782175" y="4819107"/>
            <a:ext cx="1571625" cy="1304925"/>
          </a:xfrm>
          <a:prstGeom prst="rect">
            <a:avLst/>
          </a:prstGeom>
        </p:spPr>
      </p:pic>
      <p:pic>
        <p:nvPicPr>
          <p:cNvPr id="7" name="Picture 6"/>
          <p:cNvPicPr>
            <a:picLocks noChangeAspect="1"/>
          </p:cNvPicPr>
          <p:nvPr/>
        </p:nvPicPr>
        <p:blipFill>
          <a:blip r:embed="rId7"/>
          <a:stretch>
            <a:fillRect/>
          </a:stretch>
        </p:blipFill>
        <p:spPr>
          <a:xfrm>
            <a:off x="8448675" y="5486902"/>
            <a:ext cx="1552575" cy="1104900"/>
          </a:xfrm>
          <a:prstGeom prst="rect">
            <a:avLst/>
          </a:prstGeom>
        </p:spPr>
      </p:pic>
      <p:pic>
        <p:nvPicPr>
          <p:cNvPr id="8" name="Picture 7"/>
          <p:cNvPicPr>
            <a:picLocks noChangeAspect="1"/>
          </p:cNvPicPr>
          <p:nvPr/>
        </p:nvPicPr>
        <p:blipFill>
          <a:blip r:embed="rId8"/>
          <a:stretch>
            <a:fillRect/>
          </a:stretch>
        </p:blipFill>
        <p:spPr>
          <a:xfrm>
            <a:off x="5614997" y="5750427"/>
            <a:ext cx="1343025" cy="1047750"/>
          </a:xfrm>
          <a:prstGeom prst="rect">
            <a:avLst/>
          </a:prstGeom>
        </p:spPr>
      </p:pic>
      <p:pic>
        <p:nvPicPr>
          <p:cNvPr id="9" name="Picture 8"/>
          <p:cNvPicPr>
            <a:picLocks noChangeAspect="1"/>
          </p:cNvPicPr>
          <p:nvPr/>
        </p:nvPicPr>
        <p:blipFill>
          <a:blip r:embed="rId9"/>
          <a:stretch>
            <a:fillRect/>
          </a:stretch>
        </p:blipFill>
        <p:spPr>
          <a:xfrm>
            <a:off x="6943725" y="5982676"/>
            <a:ext cx="1504950" cy="866775"/>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86237" y="482766"/>
            <a:ext cx="609600" cy="609600"/>
          </a:xfrm>
          <a:prstGeom prst="rect">
            <a:avLst/>
          </a:prstGeom>
        </p:spPr>
      </p:pic>
      <p:pic>
        <p:nvPicPr>
          <p:cNvPr id="11" name="Picture 10"/>
          <p:cNvPicPr>
            <a:picLocks noChangeAspect="1"/>
          </p:cNvPicPr>
          <p:nvPr/>
        </p:nvPicPr>
        <p:blipFill>
          <a:blip r:embed="rId11"/>
          <a:stretch>
            <a:fillRect/>
          </a:stretch>
        </p:blipFill>
        <p:spPr>
          <a:xfrm>
            <a:off x="8255248" y="358231"/>
            <a:ext cx="830989" cy="1012897"/>
          </a:xfrm>
          <a:prstGeom prst="rect">
            <a:avLst/>
          </a:prstGeom>
        </p:spPr>
      </p:pic>
    </p:spTree>
    <p:extLst>
      <p:ext uri="{BB962C8B-B14F-4D97-AF65-F5344CB8AC3E}">
        <p14:creationId xmlns:p14="http://schemas.microsoft.com/office/powerpoint/2010/main" val="2282435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5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u="sng" dirty="0" smtClean="0"/>
              <a:t>Research </a:t>
            </a:r>
            <a:endParaRPr lang="en-GB" u="sng" dirty="0"/>
          </a:p>
        </p:txBody>
      </p:sp>
      <p:sp>
        <p:nvSpPr>
          <p:cNvPr id="3" name="Content Placeholder 2"/>
          <p:cNvSpPr>
            <a:spLocks noGrp="1"/>
          </p:cNvSpPr>
          <p:nvPr>
            <p:ph idx="1"/>
          </p:nvPr>
        </p:nvSpPr>
        <p:spPr/>
        <p:txBody>
          <a:bodyPr/>
          <a:lstStyle/>
          <a:p>
            <a:r>
              <a:rPr lang="en-GB" dirty="0">
                <a:hlinkClick r:id="rId4"/>
              </a:rPr>
              <a:t>https://</a:t>
            </a:r>
            <a:r>
              <a:rPr lang="en-GB" dirty="0" smtClean="0">
                <a:hlinkClick r:id="rId4"/>
              </a:rPr>
              <a:t>www.sciencekids.co.nz/sciencefacts/animals.html</a:t>
            </a:r>
            <a:r>
              <a:rPr lang="en-GB" dirty="0" smtClean="0"/>
              <a:t> </a:t>
            </a:r>
          </a:p>
          <a:p>
            <a:pPr marL="0" indent="0">
              <a:buNone/>
            </a:pPr>
            <a:endParaRPr lang="en-GB" dirty="0"/>
          </a:p>
          <a:p>
            <a:r>
              <a:rPr lang="en-GB" dirty="0">
                <a:hlinkClick r:id="rId4"/>
              </a:rPr>
              <a:t>https://</a:t>
            </a:r>
            <a:r>
              <a:rPr lang="en-GB" dirty="0" smtClean="0">
                <a:hlinkClick r:id="rId4"/>
              </a:rPr>
              <a:t>www.sciencekids.co.nz/sciencefacts/animals.html</a:t>
            </a:r>
            <a:endParaRPr lang="en-GB" dirty="0" smtClean="0"/>
          </a:p>
          <a:p>
            <a:pPr marL="0" indent="0">
              <a:buNone/>
            </a:pPr>
            <a:endParaRPr lang="en-GB" dirty="0" smtClean="0"/>
          </a:p>
          <a:p>
            <a:r>
              <a:rPr lang="en-GB" dirty="0" smtClean="0">
                <a:hlinkClick r:id="rId5"/>
              </a:rPr>
              <a:t>https</a:t>
            </a:r>
            <a:r>
              <a:rPr lang="en-GB" dirty="0">
                <a:hlinkClick r:id="rId5"/>
              </a:rPr>
              <a:t>://animalfactguide.com/animal-facts</a:t>
            </a:r>
            <a:r>
              <a:rPr lang="en-GB" dirty="0" smtClean="0">
                <a:hlinkClick r:id="rId5"/>
              </a:rPr>
              <a:t>/</a:t>
            </a:r>
            <a:r>
              <a:rPr lang="en-GB" dirty="0" smtClean="0"/>
              <a:t> </a:t>
            </a:r>
            <a:endParaRPr lang="en-GB" dirty="0"/>
          </a:p>
        </p:txBody>
      </p:sp>
      <p:pic>
        <p:nvPicPr>
          <p:cNvPr id="4" name="Picture 3"/>
          <p:cNvPicPr>
            <a:picLocks noChangeAspect="1"/>
          </p:cNvPicPr>
          <p:nvPr/>
        </p:nvPicPr>
        <p:blipFill>
          <a:blip r:embed="rId6"/>
          <a:stretch>
            <a:fillRect/>
          </a:stretch>
        </p:blipFill>
        <p:spPr>
          <a:xfrm>
            <a:off x="6980737" y="5538788"/>
            <a:ext cx="895350" cy="1276350"/>
          </a:xfrm>
          <a:prstGeom prst="rect">
            <a:avLst/>
          </a:prstGeom>
        </p:spPr>
      </p:pic>
      <p:sp>
        <p:nvSpPr>
          <p:cNvPr id="5" name="Oval Callout 4"/>
          <p:cNvSpPr/>
          <p:nvPr/>
        </p:nvSpPr>
        <p:spPr>
          <a:xfrm>
            <a:off x="7746274" y="3775166"/>
            <a:ext cx="4232366" cy="2651760"/>
          </a:xfrm>
          <a:prstGeom prst="wedgeEllipse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8281851" y="4284617"/>
            <a:ext cx="3331029" cy="1631216"/>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solidFill>
                  <a:schemeClr val="bg1"/>
                </a:solidFill>
              </a:rPr>
              <a:t>What does your animal look like?</a:t>
            </a:r>
          </a:p>
          <a:p>
            <a:pPr marL="342900" indent="-342900">
              <a:buFont typeface="Arial" panose="020B0604020202020204" pitchFamily="34" charset="0"/>
              <a:buChar char="•"/>
            </a:pPr>
            <a:r>
              <a:rPr lang="en-GB" sz="2000" dirty="0" smtClean="0">
                <a:solidFill>
                  <a:schemeClr val="bg1"/>
                </a:solidFill>
              </a:rPr>
              <a:t>What does it eat?</a:t>
            </a:r>
          </a:p>
          <a:p>
            <a:pPr marL="342900" indent="-342900">
              <a:buFont typeface="Arial" panose="020B0604020202020204" pitchFamily="34" charset="0"/>
              <a:buChar char="•"/>
            </a:pPr>
            <a:r>
              <a:rPr lang="en-GB" sz="2000" dirty="0" smtClean="0">
                <a:solidFill>
                  <a:schemeClr val="bg1"/>
                </a:solidFill>
              </a:rPr>
              <a:t>Where does it live?</a:t>
            </a:r>
          </a:p>
          <a:p>
            <a:pPr marL="342900" indent="-342900">
              <a:buFont typeface="Arial" panose="020B0604020202020204" pitchFamily="34" charset="0"/>
              <a:buChar char="•"/>
            </a:pPr>
            <a:r>
              <a:rPr lang="en-GB" sz="2000" dirty="0" smtClean="0">
                <a:solidFill>
                  <a:schemeClr val="bg1"/>
                </a:solidFill>
              </a:rPr>
              <a:t>What does it do? </a:t>
            </a:r>
            <a:endParaRPr lang="en-GB" sz="2000" dirty="0">
              <a:solidFill>
                <a:schemeClr val="bg1"/>
              </a:solidFill>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77837" y="5233988"/>
            <a:ext cx="609600" cy="609600"/>
          </a:xfrm>
          <a:prstGeom prst="rect">
            <a:avLst/>
          </a:prstGeom>
        </p:spPr>
      </p:pic>
    </p:spTree>
    <p:extLst>
      <p:ext uri="{BB962C8B-B14F-4D97-AF65-F5344CB8AC3E}">
        <p14:creationId xmlns:p14="http://schemas.microsoft.com/office/powerpoint/2010/main" val="2004697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898CBAF-A1FD-4C73-A3C6-73D7878CF606}"/>
              </a:ext>
            </a:extLst>
          </p:cNvPr>
          <p:cNvPicPr>
            <a:picLocks noGrp="1" noChangeAspect="1"/>
          </p:cNvPicPr>
          <p:nvPr>
            <p:ph idx="1"/>
          </p:nvPr>
        </p:nvPicPr>
        <p:blipFill>
          <a:blip r:embed="rId4"/>
          <a:stretch>
            <a:fillRect/>
          </a:stretch>
        </p:blipFill>
        <p:spPr>
          <a:xfrm>
            <a:off x="3291509" y="0"/>
            <a:ext cx="5105400" cy="1724025"/>
          </a:xfrm>
          <a:prstGeom prst="rect">
            <a:avLst/>
          </a:prstGeom>
        </p:spPr>
      </p:pic>
      <p:pic>
        <p:nvPicPr>
          <p:cNvPr id="8" name="Picture 7"/>
          <p:cNvPicPr>
            <a:picLocks noChangeAspect="1"/>
          </p:cNvPicPr>
          <p:nvPr/>
        </p:nvPicPr>
        <p:blipFill>
          <a:blip r:embed="rId5"/>
          <a:stretch>
            <a:fillRect/>
          </a:stretch>
        </p:blipFill>
        <p:spPr>
          <a:xfrm>
            <a:off x="10174940" y="545270"/>
            <a:ext cx="830989" cy="1012897"/>
          </a:xfrm>
          <a:prstGeom prst="rect">
            <a:avLst/>
          </a:prstGeom>
        </p:spPr>
      </p:pic>
      <p:sp>
        <p:nvSpPr>
          <p:cNvPr id="5" name="TextBox 4"/>
          <p:cNvSpPr txBox="1"/>
          <p:nvPr/>
        </p:nvSpPr>
        <p:spPr>
          <a:xfrm>
            <a:off x="222069" y="1432719"/>
            <a:ext cx="11403874" cy="6124754"/>
          </a:xfrm>
          <a:prstGeom prst="rect">
            <a:avLst/>
          </a:prstGeom>
          <a:noFill/>
        </p:spPr>
        <p:txBody>
          <a:bodyPr wrap="square" rtlCol="0">
            <a:spAutoFit/>
          </a:bodyPr>
          <a:lstStyle/>
          <a:p>
            <a:pPr algn="ctr"/>
            <a:r>
              <a:rPr lang="en-GB" sz="3200" u="sng" dirty="0" smtClean="0"/>
              <a:t>Elephants</a:t>
            </a:r>
          </a:p>
          <a:p>
            <a:endParaRPr lang="en-GB" sz="2000" u="sng" dirty="0" smtClean="0"/>
          </a:p>
          <a:p>
            <a:r>
              <a:rPr lang="en-GB" sz="2000" u="sng" dirty="0" smtClean="0"/>
              <a:t>Appearance</a:t>
            </a:r>
          </a:p>
          <a:p>
            <a:r>
              <a:rPr lang="en-GB" sz="2000" dirty="0" smtClean="0"/>
              <a:t>Elephants are the largest land mammals in the world. There are three types of elephant: African savannah elephants, African forest elephants and Asian elephants. Elephants have trunks, which they use for smelling, breathing, making sounds, squirting water and picking things up. The ears of an African elephant are much larger than those of an Asian Elephant. Both male and female African elephants grow tusks, but only male Asian elephants can. </a:t>
            </a:r>
          </a:p>
          <a:p>
            <a:endParaRPr lang="en-GB" sz="2000" u="sng" dirty="0"/>
          </a:p>
          <a:p>
            <a:r>
              <a:rPr lang="en-GB" sz="2000" u="sng" dirty="0" smtClean="0"/>
              <a:t>Diet</a:t>
            </a:r>
          </a:p>
          <a:p>
            <a:r>
              <a:rPr lang="en-GB" sz="2000" dirty="0" smtClean="0"/>
              <a:t>Elephants are herbivores and eat grass, leaves, roots, flowers, fruits and bark, They need so much food that they can spend most of their day eating. </a:t>
            </a:r>
          </a:p>
          <a:p>
            <a:endParaRPr lang="en-GB" sz="2000" u="sng" dirty="0"/>
          </a:p>
          <a:p>
            <a:r>
              <a:rPr lang="en-GB" sz="2000" u="sng" dirty="0" smtClean="0"/>
              <a:t>Habitat</a:t>
            </a:r>
          </a:p>
          <a:p>
            <a:r>
              <a:rPr lang="en-GB" sz="2000" dirty="0" smtClean="0">
                <a:solidFill>
                  <a:srgbClr val="00B050"/>
                </a:solidFill>
              </a:rPr>
              <a:t>Write about where your animal lives.</a:t>
            </a:r>
            <a:endParaRPr lang="en-GB" sz="2000" dirty="0">
              <a:solidFill>
                <a:srgbClr val="00B050"/>
              </a:solidFill>
            </a:endParaRPr>
          </a:p>
          <a:p>
            <a:r>
              <a:rPr lang="en-GB" sz="2000" u="sng" dirty="0" smtClean="0"/>
              <a:t>Fun Facts</a:t>
            </a:r>
          </a:p>
          <a:p>
            <a:r>
              <a:rPr lang="en-GB" sz="2000" dirty="0" smtClean="0">
                <a:solidFill>
                  <a:srgbClr val="00B050"/>
                </a:solidFill>
              </a:rPr>
              <a:t>Write about what your animal does. </a:t>
            </a:r>
          </a:p>
          <a:p>
            <a:endParaRPr lang="en-GB" sz="2000" u="sng" dirty="0" smtClean="0"/>
          </a:p>
          <a:p>
            <a:endParaRPr lang="en-GB" sz="2000" u="sng" dirty="0"/>
          </a:p>
        </p:txBody>
      </p:sp>
      <p:pic>
        <p:nvPicPr>
          <p:cNvPr id="10" name="Picture 9"/>
          <p:cNvPicPr>
            <a:picLocks noChangeAspect="1"/>
          </p:cNvPicPr>
          <p:nvPr/>
        </p:nvPicPr>
        <p:blipFill rotWithShape="1">
          <a:blip r:embed="rId6"/>
          <a:srcRect l="55462" b="44992"/>
          <a:stretch/>
        </p:blipFill>
        <p:spPr>
          <a:xfrm>
            <a:off x="5695405" y="5087052"/>
            <a:ext cx="2592024" cy="1770948"/>
          </a:xfrm>
          <a:prstGeom prst="rect">
            <a:avLst/>
          </a:prstGeom>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5929" y="746918"/>
            <a:ext cx="609600" cy="609600"/>
          </a:xfrm>
          <a:prstGeom prst="rect">
            <a:avLst/>
          </a:prstGeom>
        </p:spPr>
      </p:pic>
    </p:spTree>
    <p:extLst>
      <p:ext uri="{BB962C8B-B14F-4D97-AF65-F5344CB8AC3E}">
        <p14:creationId xmlns:p14="http://schemas.microsoft.com/office/powerpoint/2010/main" val="2714236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675"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11721736"/>
              </p:ext>
            </p:extLst>
          </p:nvPr>
        </p:nvGraphicFramePr>
        <p:xfrm>
          <a:off x="248195" y="209006"/>
          <a:ext cx="11443062" cy="6178730"/>
        </p:xfrm>
        <a:graphic>
          <a:graphicData uri="http://schemas.openxmlformats.org/drawingml/2006/table">
            <a:tbl>
              <a:tblPr firstRow="1" bandRow="1">
                <a:tableStyleId>{616DA210-FB5B-4158-B5E0-FEB733F419BA}</a:tableStyleId>
              </a:tblPr>
              <a:tblGrid>
                <a:gridCol w="11443062">
                  <a:extLst>
                    <a:ext uri="{9D8B030D-6E8A-4147-A177-3AD203B41FA5}">
                      <a16:colId xmlns:a16="http://schemas.microsoft.com/office/drawing/2014/main" val="641443971"/>
                    </a:ext>
                  </a:extLst>
                </a:gridCol>
              </a:tblGrid>
              <a:tr h="1235746">
                <a:tc>
                  <a:txBody>
                    <a:bodyPr/>
                    <a:lstStyle/>
                    <a:p>
                      <a:pPr algn="ctr"/>
                      <a:r>
                        <a:rPr lang="en-GB" sz="6600" dirty="0" smtClean="0"/>
                        <a:t>Animal</a:t>
                      </a:r>
                      <a:r>
                        <a:rPr lang="en-GB" sz="6600" baseline="0" dirty="0" smtClean="0"/>
                        <a:t> </a:t>
                      </a:r>
                      <a:endParaRPr lang="en-GB" sz="6600" dirty="0"/>
                    </a:p>
                  </a:txBody>
                  <a:tcPr/>
                </a:tc>
                <a:extLst>
                  <a:ext uri="{0D108BD9-81ED-4DB2-BD59-A6C34878D82A}">
                    <a16:rowId xmlns:a16="http://schemas.microsoft.com/office/drawing/2014/main" val="1993688132"/>
                  </a:ext>
                </a:extLst>
              </a:tr>
              <a:tr h="1235746">
                <a:tc>
                  <a:txBody>
                    <a:bodyPr/>
                    <a:lstStyle/>
                    <a:p>
                      <a:r>
                        <a:rPr lang="en-GB" dirty="0" smtClean="0"/>
                        <a:t>Appearance (what it</a:t>
                      </a:r>
                      <a:r>
                        <a:rPr lang="en-GB" baseline="0" dirty="0" smtClean="0"/>
                        <a:t> looks like)</a:t>
                      </a:r>
                      <a:endParaRPr lang="en-GB" dirty="0"/>
                    </a:p>
                  </a:txBody>
                  <a:tcPr/>
                </a:tc>
                <a:extLst>
                  <a:ext uri="{0D108BD9-81ED-4DB2-BD59-A6C34878D82A}">
                    <a16:rowId xmlns:a16="http://schemas.microsoft.com/office/drawing/2014/main" val="4011182928"/>
                  </a:ext>
                </a:extLst>
              </a:tr>
              <a:tr h="1235746">
                <a:tc>
                  <a:txBody>
                    <a:bodyPr/>
                    <a:lstStyle/>
                    <a:p>
                      <a:r>
                        <a:rPr lang="en-GB" dirty="0" smtClean="0"/>
                        <a:t>Diet (What it eats)</a:t>
                      </a:r>
                      <a:endParaRPr lang="en-GB" dirty="0"/>
                    </a:p>
                  </a:txBody>
                  <a:tcPr/>
                </a:tc>
                <a:extLst>
                  <a:ext uri="{0D108BD9-81ED-4DB2-BD59-A6C34878D82A}">
                    <a16:rowId xmlns:a16="http://schemas.microsoft.com/office/drawing/2014/main" val="489133096"/>
                  </a:ext>
                </a:extLst>
              </a:tr>
              <a:tr h="1235746">
                <a:tc>
                  <a:txBody>
                    <a:bodyPr/>
                    <a:lstStyle/>
                    <a:p>
                      <a:r>
                        <a:rPr lang="en-GB" dirty="0" smtClean="0"/>
                        <a:t>Habitat (Where</a:t>
                      </a:r>
                      <a:r>
                        <a:rPr lang="en-GB" baseline="0" dirty="0" smtClean="0"/>
                        <a:t> it lives)</a:t>
                      </a:r>
                      <a:endParaRPr lang="en-GB" dirty="0"/>
                    </a:p>
                  </a:txBody>
                  <a:tcPr/>
                </a:tc>
                <a:extLst>
                  <a:ext uri="{0D108BD9-81ED-4DB2-BD59-A6C34878D82A}">
                    <a16:rowId xmlns:a16="http://schemas.microsoft.com/office/drawing/2014/main" val="2597095609"/>
                  </a:ext>
                </a:extLst>
              </a:tr>
              <a:tr h="1235746">
                <a:tc>
                  <a:txBody>
                    <a:bodyPr/>
                    <a:lstStyle/>
                    <a:p>
                      <a:r>
                        <a:rPr lang="en-GB" dirty="0" smtClean="0"/>
                        <a:t>Fun Facts</a:t>
                      </a:r>
                      <a:r>
                        <a:rPr lang="en-GB" baseline="0" dirty="0" smtClean="0"/>
                        <a:t> (What it does)</a:t>
                      </a:r>
                      <a:endParaRPr lang="en-GB" dirty="0"/>
                    </a:p>
                  </a:txBody>
                  <a:tcPr/>
                </a:tc>
                <a:extLst>
                  <a:ext uri="{0D108BD9-81ED-4DB2-BD59-A6C34878D82A}">
                    <a16:rowId xmlns:a16="http://schemas.microsoft.com/office/drawing/2014/main" val="4209706121"/>
                  </a:ext>
                </a:extLst>
              </a:tr>
            </a:tbl>
          </a:graphicData>
        </a:graphic>
      </p:graphicFrame>
      <p:pic>
        <p:nvPicPr>
          <p:cNvPr id="5" name="Picture 4"/>
          <p:cNvPicPr>
            <a:picLocks noChangeAspect="1"/>
          </p:cNvPicPr>
          <p:nvPr/>
        </p:nvPicPr>
        <p:blipFill>
          <a:blip r:embed="rId4"/>
          <a:stretch>
            <a:fillRect/>
          </a:stretch>
        </p:blipFill>
        <p:spPr>
          <a:xfrm>
            <a:off x="8808040" y="2618694"/>
            <a:ext cx="2987720" cy="4006043"/>
          </a:xfrm>
          <a:prstGeom prst="rect">
            <a:avLst/>
          </a:prstGeom>
        </p:spPr>
      </p:pic>
      <p:sp>
        <p:nvSpPr>
          <p:cNvPr id="6" name="TextBox 5"/>
          <p:cNvSpPr txBox="1"/>
          <p:nvPr/>
        </p:nvSpPr>
        <p:spPr>
          <a:xfrm>
            <a:off x="8277157" y="1972363"/>
            <a:ext cx="2024743" cy="646331"/>
          </a:xfrm>
          <a:prstGeom prst="rect">
            <a:avLst/>
          </a:prstGeom>
          <a:noFill/>
        </p:spPr>
        <p:txBody>
          <a:bodyPr wrap="square" rtlCol="0">
            <a:spAutoFit/>
          </a:bodyPr>
          <a:lstStyle/>
          <a:p>
            <a:r>
              <a:rPr lang="en-GB" sz="3600" dirty="0" smtClean="0">
                <a:solidFill>
                  <a:srgbClr val="FF0000"/>
                </a:solidFill>
              </a:rPr>
              <a:t>See Blog</a:t>
            </a:r>
            <a:endParaRPr lang="en-GB" sz="3600" dirty="0">
              <a:solidFill>
                <a:srgbClr val="FF0000"/>
              </a:solidFill>
            </a:endParaRPr>
          </a:p>
        </p:txBody>
      </p:sp>
      <p:cxnSp>
        <p:nvCxnSpPr>
          <p:cNvPr id="8" name="Straight Arrow Connector 7"/>
          <p:cNvCxnSpPr/>
          <p:nvPr/>
        </p:nvCxnSpPr>
        <p:spPr>
          <a:xfrm>
            <a:off x="8386354" y="2521131"/>
            <a:ext cx="421686" cy="45720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2978331"/>
            <a:ext cx="609600" cy="609600"/>
          </a:xfrm>
          <a:prstGeom prst="rect">
            <a:avLst/>
          </a:prstGeom>
        </p:spPr>
      </p:pic>
      <p:pic>
        <p:nvPicPr>
          <p:cNvPr id="11" name="Picture 10"/>
          <p:cNvPicPr>
            <a:picLocks noChangeAspect="1"/>
          </p:cNvPicPr>
          <p:nvPr/>
        </p:nvPicPr>
        <p:blipFill>
          <a:blip r:embed="rId6"/>
          <a:stretch>
            <a:fillRect/>
          </a:stretch>
        </p:blipFill>
        <p:spPr>
          <a:xfrm>
            <a:off x="4960211" y="2749731"/>
            <a:ext cx="830989" cy="1012897"/>
          </a:xfrm>
          <a:prstGeom prst="rect">
            <a:avLst/>
          </a:prstGeom>
        </p:spPr>
      </p:pic>
    </p:spTree>
    <p:extLst>
      <p:ext uri="{BB962C8B-B14F-4D97-AF65-F5344CB8AC3E}">
        <p14:creationId xmlns:p14="http://schemas.microsoft.com/office/powerpoint/2010/main" val="2764476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1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u="sng" dirty="0" smtClean="0"/>
              <a:t>Mastery Keys </a:t>
            </a:r>
            <a:endParaRPr lang="en-GB" u="sng" dirty="0"/>
          </a:p>
        </p:txBody>
      </p:sp>
      <p:sp>
        <p:nvSpPr>
          <p:cNvPr id="3" name="Content Placeholder 2"/>
          <p:cNvSpPr>
            <a:spLocks noGrp="1"/>
          </p:cNvSpPr>
          <p:nvPr>
            <p:ph idx="1"/>
          </p:nvPr>
        </p:nvSpPr>
        <p:spPr/>
        <p:txBody>
          <a:bodyPr/>
          <a:lstStyle/>
          <a:p>
            <a:r>
              <a:rPr lang="en-GB" dirty="0"/>
              <a:t>Plan or say out loud what is going to be written </a:t>
            </a:r>
            <a:r>
              <a:rPr lang="en-GB" dirty="0" smtClean="0"/>
              <a:t>about</a:t>
            </a:r>
          </a:p>
          <a:p>
            <a:pPr marL="0" indent="0">
              <a:buNone/>
            </a:pPr>
            <a:r>
              <a:rPr lang="en-GB" dirty="0" smtClean="0"/>
              <a:t> </a:t>
            </a:r>
            <a:r>
              <a:rPr lang="en-GB" dirty="0"/>
              <a:t>• Use punctuation correctly – full stops, capital letters </a:t>
            </a:r>
            <a:endParaRPr lang="en-GB" dirty="0" smtClean="0"/>
          </a:p>
          <a:p>
            <a:pPr marL="0" indent="0">
              <a:buNone/>
            </a:pPr>
            <a:r>
              <a:rPr lang="en-GB" dirty="0" smtClean="0"/>
              <a:t>• </a:t>
            </a:r>
            <a:r>
              <a:rPr lang="en-GB" dirty="0"/>
              <a:t>Write expanded noun phrases to describe and </a:t>
            </a:r>
            <a:r>
              <a:rPr lang="en-GB" dirty="0" smtClean="0"/>
              <a:t>specify</a:t>
            </a:r>
          </a:p>
          <a:p>
            <a:pPr marL="0" indent="0">
              <a:buNone/>
            </a:pPr>
            <a:r>
              <a:rPr lang="en-GB" dirty="0" smtClean="0"/>
              <a:t> </a:t>
            </a:r>
            <a:r>
              <a:rPr lang="en-GB" dirty="0"/>
              <a:t>• Use subordination (because) and coordination (and)</a:t>
            </a:r>
            <a:endParaRPr lang="en-GB" dirty="0" smtClean="0"/>
          </a:p>
        </p:txBody>
      </p:sp>
      <p:pic>
        <p:nvPicPr>
          <p:cNvPr id="5" name="Picture 4"/>
          <p:cNvPicPr>
            <a:picLocks noChangeAspect="1"/>
          </p:cNvPicPr>
          <p:nvPr/>
        </p:nvPicPr>
        <p:blipFill>
          <a:blip r:embed="rId2"/>
          <a:stretch>
            <a:fillRect/>
          </a:stretch>
        </p:blipFill>
        <p:spPr>
          <a:xfrm rot="5400000">
            <a:off x="4019414" y="3300957"/>
            <a:ext cx="2759528" cy="3910421"/>
          </a:xfrm>
          <a:prstGeom prst="rect">
            <a:avLst/>
          </a:prstGeom>
        </p:spPr>
      </p:pic>
    </p:spTree>
    <p:extLst>
      <p:ext uri="{BB962C8B-B14F-4D97-AF65-F5344CB8AC3E}">
        <p14:creationId xmlns:p14="http://schemas.microsoft.com/office/powerpoint/2010/main" val="33830263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TotalTime>
  <Words>719</Words>
  <Application>Microsoft Office PowerPoint</Application>
  <PresentationFormat>Widescreen</PresentationFormat>
  <Paragraphs>89</Paragraphs>
  <Slides>12</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Wingdings</vt:lpstr>
      <vt:lpstr>Office Theme</vt:lpstr>
      <vt:lpstr>English</vt:lpstr>
      <vt:lpstr>Read Write Inc</vt:lpstr>
      <vt:lpstr>PowerPoint Presentation</vt:lpstr>
      <vt:lpstr>Writing Can I describe my favourite animal? Can I create a fact file? </vt:lpstr>
      <vt:lpstr>Task</vt:lpstr>
      <vt:lpstr>Research </vt:lpstr>
      <vt:lpstr>PowerPoint Presentation</vt:lpstr>
      <vt:lpstr>PowerPoint Presentation</vt:lpstr>
      <vt:lpstr>Mastery Keys </vt:lpstr>
      <vt:lpstr>Can you re-read what you have written to check that it makes sense? </vt:lpstr>
      <vt:lpstr>PowerPoint Presentation</vt:lpstr>
      <vt:lpstr>Spellings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dc:title>
  <dc:creator>Miss Gillam</dc:creator>
  <cp:lastModifiedBy>Nicola Gillam</cp:lastModifiedBy>
  <cp:revision>49</cp:revision>
  <cp:lastPrinted>2021-01-07T10:27:10Z</cp:lastPrinted>
  <dcterms:created xsi:type="dcterms:W3CDTF">2021-01-05T11:14:17Z</dcterms:created>
  <dcterms:modified xsi:type="dcterms:W3CDTF">2021-01-07T10:58:14Z</dcterms:modified>
</cp:coreProperties>
</file>