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64" r:id="rId8"/>
    <p:sldId id="269" r:id="rId9"/>
    <p:sldId id="265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9.m4a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2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Date: </a:t>
            </a:r>
            <a:r>
              <a:rPr lang="en-GB" dirty="0"/>
              <a:t>07.01.21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Lesson 2</a:t>
            </a:r>
          </a:p>
          <a:p>
            <a:r>
              <a:rPr lang="en-GB" b="1" dirty="0"/>
              <a:t>Factors</a:t>
            </a:r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6554584" y="5200494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6632168" y="2358484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picture clue. What can you see?</a:t>
            </a:r>
          </a:p>
          <a:p>
            <a:r>
              <a:rPr lang="en-GB" dirty="0"/>
              <a:t>Have a look at the questions. </a:t>
            </a:r>
          </a:p>
          <a:p>
            <a:endParaRPr lang="en-GB" dirty="0"/>
          </a:p>
          <a:p>
            <a:r>
              <a:rPr lang="en-GB" dirty="0"/>
              <a:t>Click on the sound button below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C81D64-2B4B-4910-A7F9-887205054B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35" t="13339" r="50000" b="15685"/>
          <a:stretch/>
        </p:blipFill>
        <p:spPr>
          <a:xfrm>
            <a:off x="506453" y="370569"/>
            <a:ext cx="5589547" cy="611686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528D02-B755-4CFB-895D-D4AA0FAE1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7184" y="441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825185" y="1688091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42498E-6087-4F78-A25F-9DC32FB29D6E}"/>
              </a:ext>
            </a:extLst>
          </p:cNvPr>
          <p:cNvSpPr txBox="1"/>
          <p:nvPr/>
        </p:nvSpPr>
        <p:spPr>
          <a:xfrm>
            <a:off x="6825185" y="4010527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B.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FE0D8-C20B-4793-BC78-E66B512FAE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414" t="12728" r="14891" b="12421"/>
          <a:stretch/>
        </p:blipFill>
        <p:spPr>
          <a:xfrm>
            <a:off x="795130" y="291226"/>
            <a:ext cx="5300870" cy="627554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9A93E5-B901-46A7-B24C-381FBDC76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82585" y="2686879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DD1F94-1CC7-49D6-AE0A-5C048ABB51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82585" y="5169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6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8232039" y="2462379"/>
            <a:ext cx="3838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B9ABBB-5DA1-4641-BAF7-A6ECD26FBA3A}"/>
              </a:ext>
            </a:extLst>
          </p:cNvPr>
          <p:cNvSpPr txBox="1"/>
          <p:nvPr/>
        </p:nvSpPr>
        <p:spPr>
          <a:xfrm>
            <a:off x="543339" y="595676"/>
            <a:ext cx="680080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Factors of </a:t>
            </a:r>
            <a:r>
              <a:rPr lang="en-GB" sz="2800" b="1" dirty="0">
                <a:solidFill>
                  <a:srgbClr val="FF0000"/>
                </a:solidFill>
              </a:rPr>
              <a:t>12</a:t>
            </a:r>
            <a:r>
              <a:rPr lang="en-GB" sz="2800" b="1" dirty="0"/>
              <a:t>:</a:t>
            </a:r>
          </a:p>
          <a:p>
            <a:endParaRPr lang="en-GB" sz="1400" b="1" dirty="0"/>
          </a:p>
          <a:p>
            <a:r>
              <a:rPr lang="en-GB" sz="2800" dirty="0"/>
              <a:t>1 x 12 = </a:t>
            </a:r>
            <a:r>
              <a:rPr lang="en-GB" sz="2800" dirty="0">
                <a:solidFill>
                  <a:srgbClr val="FF0000"/>
                </a:solidFill>
              </a:rPr>
              <a:t>12</a:t>
            </a:r>
          </a:p>
          <a:p>
            <a:r>
              <a:rPr lang="en-GB" sz="2800" dirty="0"/>
              <a:t>2 x 6 = </a:t>
            </a:r>
            <a:r>
              <a:rPr lang="en-GB" sz="2800" dirty="0">
                <a:solidFill>
                  <a:srgbClr val="FF0000"/>
                </a:solidFill>
              </a:rPr>
              <a:t>12</a:t>
            </a:r>
          </a:p>
          <a:p>
            <a:r>
              <a:rPr lang="en-GB" sz="2800" dirty="0"/>
              <a:t>3 x 4 = </a:t>
            </a:r>
            <a:r>
              <a:rPr lang="en-GB" sz="2800" dirty="0">
                <a:solidFill>
                  <a:srgbClr val="FF0000"/>
                </a:solidFill>
              </a:rPr>
              <a:t>12</a:t>
            </a:r>
          </a:p>
          <a:p>
            <a:endParaRPr lang="en-GB" sz="1400" dirty="0"/>
          </a:p>
          <a:p>
            <a:r>
              <a:rPr lang="en-GB" sz="2800" b="1" dirty="0"/>
              <a:t>So, the factors of 12 are 1, 12, 2, 6, 3 and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2DE4F6-4D71-4242-A3D0-60E750EC5F5F}"/>
              </a:ext>
            </a:extLst>
          </p:cNvPr>
          <p:cNvSpPr txBox="1"/>
          <p:nvPr/>
        </p:nvSpPr>
        <p:spPr>
          <a:xfrm>
            <a:off x="543339" y="3643343"/>
            <a:ext cx="6800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What are the factors of </a:t>
            </a:r>
            <a:r>
              <a:rPr lang="en-GB" sz="2800" b="1" dirty="0">
                <a:solidFill>
                  <a:srgbClr val="FF0000"/>
                </a:solidFill>
              </a:rPr>
              <a:t>18</a:t>
            </a:r>
            <a:r>
              <a:rPr lang="en-GB" sz="2800" b="1" dirty="0"/>
              <a:t>?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5A2D8B-7150-4E9C-B6E4-C1737602E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6323" y="3861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7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8018082" y="4166563"/>
            <a:ext cx="3838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B9ABBB-5DA1-4641-BAF7-A6ECD26FBA3A}"/>
              </a:ext>
            </a:extLst>
          </p:cNvPr>
          <p:cNvSpPr txBox="1"/>
          <p:nvPr/>
        </p:nvSpPr>
        <p:spPr>
          <a:xfrm>
            <a:off x="543339" y="595676"/>
            <a:ext cx="680080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Factors of </a:t>
            </a:r>
            <a:r>
              <a:rPr lang="en-GB" sz="2800" b="1" dirty="0">
                <a:solidFill>
                  <a:srgbClr val="FF0000"/>
                </a:solidFill>
              </a:rPr>
              <a:t>12</a:t>
            </a:r>
            <a:r>
              <a:rPr lang="en-GB" sz="2800" b="1" dirty="0"/>
              <a:t>:</a:t>
            </a:r>
          </a:p>
          <a:p>
            <a:endParaRPr lang="en-GB" sz="1400" b="1" dirty="0"/>
          </a:p>
          <a:p>
            <a:r>
              <a:rPr lang="en-GB" sz="2800" dirty="0"/>
              <a:t>1 x 12 = </a:t>
            </a:r>
            <a:r>
              <a:rPr lang="en-GB" sz="2800" dirty="0">
                <a:solidFill>
                  <a:srgbClr val="FF0000"/>
                </a:solidFill>
              </a:rPr>
              <a:t>12</a:t>
            </a:r>
          </a:p>
          <a:p>
            <a:r>
              <a:rPr lang="en-GB" sz="2800" dirty="0"/>
              <a:t>2 x 6 = </a:t>
            </a:r>
            <a:r>
              <a:rPr lang="en-GB" sz="2800" dirty="0">
                <a:solidFill>
                  <a:srgbClr val="FF0000"/>
                </a:solidFill>
              </a:rPr>
              <a:t>12</a:t>
            </a:r>
          </a:p>
          <a:p>
            <a:r>
              <a:rPr lang="en-GB" sz="2800" dirty="0"/>
              <a:t>3 x 4 = </a:t>
            </a:r>
            <a:r>
              <a:rPr lang="en-GB" sz="2800" dirty="0">
                <a:solidFill>
                  <a:srgbClr val="FF0000"/>
                </a:solidFill>
              </a:rPr>
              <a:t>12</a:t>
            </a:r>
          </a:p>
          <a:p>
            <a:endParaRPr lang="en-GB" sz="1400" dirty="0"/>
          </a:p>
          <a:p>
            <a:r>
              <a:rPr lang="en-GB" sz="2800" b="1" dirty="0"/>
              <a:t>So, the factors of 12 are 1, 12, 2, 6, 3 and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2DE4F6-4D71-4242-A3D0-60E750EC5F5F}"/>
              </a:ext>
            </a:extLst>
          </p:cNvPr>
          <p:cNvSpPr txBox="1"/>
          <p:nvPr/>
        </p:nvSpPr>
        <p:spPr>
          <a:xfrm>
            <a:off x="543339" y="3643343"/>
            <a:ext cx="6800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What are the factors of </a:t>
            </a:r>
            <a:r>
              <a:rPr lang="en-GB" sz="2800" b="1" dirty="0">
                <a:solidFill>
                  <a:srgbClr val="FF0000"/>
                </a:solidFill>
              </a:rPr>
              <a:t>18</a:t>
            </a:r>
            <a:r>
              <a:rPr lang="en-GB" sz="2800" b="1" dirty="0"/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B30A27-221D-4D3F-BB80-3DC43900F5DB}"/>
              </a:ext>
            </a:extLst>
          </p:cNvPr>
          <p:cNvSpPr/>
          <p:nvPr/>
        </p:nvSpPr>
        <p:spPr>
          <a:xfrm>
            <a:off x="635589" y="4351229"/>
            <a:ext cx="70766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1 x 18 = </a:t>
            </a:r>
            <a:r>
              <a:rPr lang="en-GB" sz="2800" dirty="0">
                <a:solidFill>
                  <a:srgbClr val="FF0000"/>
                </a:solidFill>
              </a:rPr>
              <a:t>18</a:t>
            </a:r>
          </a:p>
          <a:p>
            <a:pPr lvl="0"/>
            <a:r>
              <a:rPr lang="en-GB" sz="2800" dirty="0">
                <a:solidFill>
                  <a:prstClr val="black"/>
                </a:solidFill>
              </a:rPr>
              <a:t>2 x 9 = </a:t>
            </a:r>
            <a:r>
              <a:rPr lang="en-GB" sz="2800" dirty="0">
                <a:solidFill>
                  <a:srgbClr val="FF0000"/>
                </a:solidFill>
              </a:rPr>
              <a:t>18</a:t>
            </a:r>
          </a:p>
          <a:p>
            <a:pPr lvl="0"/>
            <a:r>
              <a:rPr lang="en-GB" sz="2800" dirty="0">
                <a:solidFill>
                  <a:prstClr val="black"/>
                </a:solidFill>
              </a:rPr>
              <a:t>3 x 6 = </a:t>
            </a:r>
            <a:r>
              <a:rPr lang="en-GB" sz="2800" dirty="0">
                <a:solidFill>
                  <a:srgbClr val="FF0000"/>
                </a:solidFill>
              </a:rPr>
              <a:t>18</a:t>
            </a:r>
          </a:p>
          <a:p>
            <a:pPr lvl="0"/>
            <a:endParaRPr lang="en-GB" sz="1400" dirty="0">
              <a:solidFill>
                <a:prstClr val="black"/>
              </a:solidFill>
            </a:endParaRPr>
          </a:p>
          <a:p>
            <a:pPr lvl="0"/>
            <a:r>
              <a:rPr lang="en-GB" sz="2800" b="1" dirty="0">
                <a:solidFill>
                  <a:prstClr val="black"/>
                </a:solidFill>
              </a:rPr>
              <a:t>So, the factors of 18 are 1, 18, 2, 9, 3 and 6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1F5D39-5776-4C1D-B9C0-2CE746C26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8028" y="5062090"/>
            <a:ext cx="908722" cy="90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B103F1-1C2C-41E8-8445-05435257F4D3}"/>
              </a:ext>
            </a:extLst>
          </p:cNvPr>
          <p:cNvSpPr txBox="1"/>
          <p:nvPr/>
        </p:nvSpPr>
        <p:spPr>
          <a:xfrm>
            <a:off x="7014411" y="4822003"/>
            <a:ext cx="442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3C9D7-1C01-4926-A25E-39D6D11EF68A}"/>
              </a:ext>
            </a:extLst>
          </p:cNvPr>
          <p:cNvSpPr txBox="1"/>
          <p:nvPr/>
        </p:nvSpPr>
        <p:spPr>
          <a:xfrm>
            <a:off x="6864626" y="2505670"/>
            <a:ext cx="4613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51CBC6-4DDA-4734-B7F1-5A79E75920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652" t="16342" r="10870" b="4546"/>
          <a:stretch/>
        </p:blipFill>
        <p:spPr>
          <a:xfrm>
            <a:off x="1129287" y="248703"/>
            <a:ext cx="4890795" cy="615946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EB58C0-4006-4611-9FCD-25D2F59CC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19210" y="3641035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BAE0EC-47AD-4E55-9FB9-DD91B93AAA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19210" y="5478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0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00C957-5B3B-46C3-9BDB-1CE6F6653D6F}"/>
              </a:ext>
            </a:extLst>
          </p:cNvPr>
          <p:cNvSpPr txBox="1"/>
          <p:nvPr/>
        </p:nvSpPr>
        <p:spPr>
          <a:xfrm>
            <a:off x="1090434" y="6058867"/>
            <a:ext cx="665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60891-6B81-4C33-B04B-B7F959CEE329}"/>
              </a:ext>
            </a:extLst>
          </p:cNvPr>
          <p:cNvSpPr txBox="1"/>
          <p:nvPr/>
        </p:nvSpPr>
        <p:spPr>
          <a:xfrm>
            <a:off x="972244" y="310358"/>
            <a:ext cx="5900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sound button if you would like the questions read to you.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3566E6-DCE4-4F83-A078-5C36B34BD70D}"/>
              </a:ext>
            </a:extLst>
          </p:cNvPr>
          <p:cNvGrpSpPr/>
          <p:nvPr/>
        </p:nvGrpSpPr>
        <p:grpSpPr>
          <a:xfrm>
            <a:off x="1232894" y="1209624"/>
            <a:ext cx="5472706" cy="4454030"/>
            <a:chOff x="1232894" y="1209624"/>
            <a:chExt cx="5472706" cy="445403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EAA8CD-B817-4FDF-B4BC-B0C7624568E1}"/>
                </a:ext>
              </a:extLst>
            </p:cNvPr>
            <p:cNvGrpSpPr/>
            <p:nvPr/>
          </p:nvGrpSpPr>
          <p:grpSpPr>
            <a:xfrm>
              <a:off x="1232894" y="1209624"/>
              <a:ext cx="5472706" cy="4454030"/>
              <a:chOff x="1232894" y="1209624"/>
              <a:chExt cx="5472706" cy="445403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F0540E9-A8DB-4FDD-800F-4CFF249A4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6087" t="24790" r="10653" b="18337"/>
              <a:stretch/>
            </p:blipFill>
            <p:spPr>
              <a:xfrm>
                <a:off x="1237287" y="1209624"/>
                <a:ext cx="5468313" cy="3112004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2C168C9-7E73-4EAD-AE19-17A5ED5131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8351" t="27004" r="11609" b="50000"/>
              <a:stretch/>
            </p:blipFill>
            <p:spPr>
              <a:xfrm>
                <a:off x="1232894" y="4324415"/>
                <a:ext cx="5468313" cy="1339239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9D90E8-8619-4B34-A353-12AE97207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2000" t="36220" r="55440" b="58701"/>
            <a:stretch/>
          </p:blipFill>
          <p:spPr>
            <a:xfrm>
              <a:off x="1283740" y="4331898"/>
              <a:ext cx="312234" cy="330048"/>
            </a:xfrm>
            <a:prstGeom prst="ellipse">
              <a:avLst/>
            </a:prstGeom>
          </p:spPr>
        </p:pic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1A86AE-6783-4E9F-B84F-E83EFDE86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35586" y="231421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E6781B-5B49-42B9-82F3-70CF4663EB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1607" y="5987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0A112B-224A-4333-B7C0-8113932CF4F3}"/>
              </a:ext>
            </a:extLst>
          </p:cNvPr>
          <p:cNvSpPr txBox="1"/>
          <p:nvPr/>
        </p:nvSpPr>
        <p:spPr>
          <a:xfrm>
            <a:off x="558819" y="518732"/>
            <a:ext cx="67013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Only try this question if you are feeling confident </a:t>
            </a:r>
            <a:r>
              <a:rPr lang="en-GB" sz="2400" dirty="0">
                <a:sym typeface="Wingdings" panose="05000000000000000000" pitchFamily="2" charset="2"/>
              </a:rPr>
              <a:t>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8440178" y="4735577"/>
            <a:ext cx="3034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8301659" y="2883998"/>
            <a:ext cx="3592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if you would like the question read to you.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426677-B344-46F4-8E6F-9DAEB88F13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986" t="38149" r="13652" b="37850"/>
          <a:stretch/>
        </p:blipFill>
        <p:spPr>
          <a:xfrm>
            <a:off x="717411" y="2883998"/>
            <a:ext cx="6862248" cy="217474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38AB33-5DC8-4932-AE48-BED9F29F1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52583" y="3828153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8281E6-88AE-4D32-8552-E93F9D0FE7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12826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6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2B30C8-F525-444F-B354-F03C7F0A2CA0}">
  <ds:schemaRefs>
    <ds:schemaRef ds:uri="6e6ca74e-b4f7-4601-85ac-67e42a279e9b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a460e403-a353-4628-9222-e96d0f2ecf1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377</Words>
  <Application>Microsoft Office PowerPoint</Application>
  <PresentationFormat>Widescreen</PresentationFormat>
  <Paragraphs>50</Paragraphs>
  <Slides>8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52</cp:revision>
  <dcterms:created xsi:type="dcterms:W3CDTF">2020-07-13T10:58:18Z</dcterms:created>
  <dcterms:modified xsi:type="dcterms:W3CDTF">2021-01-06T22:51:45Z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