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61" r:id="rId4"/>
    <p:sldId id="259" r:id="rId5"/>
    <p:sldId id="260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5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1AD3D-878A-43F9-8F1F-B303C4F63903}" type="datetimeFigureOut">
              <a:rPr lang="en-GB" smtClean="0"/>
              <a:t>06/01/2021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4401E-E219-4C0D-9590-B8DD0690C8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39283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1AD3D-878A-43F9-8F1F-B303C4F63903}" type="datetimeFigureOut">
              <a:rPr lang="en-GB" smtClean="0"/>
              <a:t>06/01/2021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4401E-E219-4C0D-9590-B8DD0690C8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2327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1AD3D-878A-43F9-8F1F-B303C4F63903}" type="datetimeFigureOut">
              <a:rPr lang="en-GB" smtClean="0"/>
              <a:t>06/01/2021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4401E-E219-4C0D-9590-B8DD0690C8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30095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1AD3D-878A-43F9-8F1F-B303C4F63903}" type="datetimeFigureOut">
              <a:rPr lang="en-GB" smtClean="0"/>
              <a:t>06/01/2021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4401E-E219-4C0D-9590-B8DD0690C8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0275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1AD3D-878A-43F9-8F1F-B303C4F63903}" type="datetimeFigureOut">
              <a:rPr lang="en-GB" smtClean="0"/>
              <a:t>06/01/2021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4401E-E219-4C0D-9590-B8DD0690C8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83471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1AD3D-878A-43F9-8F1F-B303C4F63903}" type="datetimeFigureOut">
              <a:rPr lang="en-GB" smtClean="0"/>
              <a:t>06/01/2021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4401E-E219-4C0D-9590-B8DD0690C8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06847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1AD3D-878A-43F9-8F1F-B303C4F63903}" type="datetimeFigureOut">
              <a:rPr lang="en-GB" smtClean="0"/>
              <a:t>06/01/2021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4401E-E219-4C0D-9590-B8DD0690C8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1324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1AD3D-878A-43F9-8F1F-B303C4F63903}" type="datetimeFigureOut">
              <a:rPr lang="en-GB" smtClean="0"/>
              <a:t>06/01/2021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4401E-E219-4C0D-9590-B8DD0690C8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76545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1AD3D-878A-43F9-8F1F-B303C4F63903}" type="datetimeFigureOut">
              <a:rPr lang="en-GB" smtClean="0"/>
              <a:t>06/01/2021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4401E-E219-4C0D-9590-B8DD0690C8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85841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1AD3D-878A-43F9-8F1F-B303C4F63903}" type="datetimeFigureOut">
              <a:rPr lang="en-GB" smtClean="0"/>
              <a:t>06/01/2021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4401E-E219-4C0D-9590-B8DD0690C8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48687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1AD3D-878A-43F9-8F1F-B303C4F63903}" type="datetimeFigureOut">
              <a:rPr lang="en-GB" smtClean="0"/>
              <a:t>06/01/2021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4401E-E219-4C0D-9590-B8DD0690C8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66129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31AD3D-878A-43F9-8F1F-B303C4F63903}" type="datetimeFigureOut">
              <a:rPr lang="en-GB" smtClean="0"/>
              <a:t>06/01/2021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84401E-E219-4C0D-9590-B8DD0690C8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52099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png"/><Relationship Id="rId5" Type="http://schemas.openxmlformats.org/officeDocument/2006/relationships/hyperlink" Target="https://zoo.sandiegozoo.org/animals-plants" TargetMode="Externa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5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0070C0"/>
                </a:solidFill>
              </a:rPr>
              <a:t>Fri</a:t>
            </a:r>
            <a:r>
              <a:rPr lang="en-GB" b="1" dirty="0" smtClean="0">
                <a:solidFill>
                  <a:srgbClr val="0070C0"/>
                </a:solidFill>
              </a:rPr>
              <a:t>day </a:t>
            </a:r>
            <a:r>
              <a:rPr lang="en-GB" b="1" dirty="0">
                <a:solidFill>
                  <a:srgbClr val="0070C0"/>
                </a:solidFill>
              </a:rPr>
              <a:t>8</a:t>
            </a:r>
            <a:r>
              <a:rPr lang="en-GB" b="1" baseline="30000" dirty="0" smtClean="0">
                <a:solidFill>
                  <a:srgbClr val="0070C0"/>
                </a:solidFill>
              </a:rPr>
              <a:t>th</a:t>
            </a:r>
            <a:r>
              <a:rPr lang="en-GB" b="1" dirty="0" smtClean="0">
                <a:solidFill>
                  <a:srgbClr val="0070C0"/>
                </a:solidFill>
              </a:rPr>
              <a:t> </a:t>
            </a:r>
            <a:r>
              <a:rPr lang="en-GB" b="1" dirty="0" smtClean="0">
                <a:solidFill>
                  <a:srgbClr val="0070C0"/>
                </a:solidFill>
              </a:rPr>
              <a:t>January </a:t>
            </a:r>
            <a:r>
              <a:rPr lang="en-GB" b="1" dirty="0" smtClean="0">
                <a:solidFill>
                  <a:srgbClr val="0070C0"/>
                </a:solidFill>
              </a:rPr>
              <a:t>2021</a:t>
            </a:r>
            <a:endParaRPr lang="en-GB" b="1" dirty="0">
              <a:solidFill>
                <a:srgbClr val="0070C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2446" y="4302919"/>
            <a:ext cx="9144000" cy="1655762"/>
          </a:xfrm>
        </p:spPr>
        <p:txBody>
          <a:bodyPr>
            <a:normAutofit/>
          </a:bodyPr>
          <a:lstStyle/>
          <a:p>
            <a:r>
              <a:rPr lang="en-GB" sz="6000" b="1" u="sng" dirty="0" smtClean="0">
                <a:solidFill>
                  <a:srgbClr val="0070C0"/>
                </a:solidFill>
              </a:rPr>
              <a:t>Writing</a:t>
            </a:r>
            <a:r>
              <a:rPr lang="en-GB" sz="6000" u="sng" dirty="0" smtClean="0">
                <a:solidFill>
                  <a:srgbClr val="0070C0"/>
                </a:solidFill>
              </a:rPr>
              <a:t> </a:t>
            </a:r>
            <a:endParaRPr lang="en-GB" sz="6000" u="sng" dirty="0">
              <a:solidFill>
                <a:srgbClr val="0070C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47909" y="91274"/>
            <a:ext cx="3191963" cy="18684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7264" y="4023360"/>
            <a:ext cx="2852870" cy="20723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03" y="289105"/>
            <a:ext cx="2017393" cy="13869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/>
          <a:srcRect t="8149" b="-1"/>
          <a:stretch/>
        </p:blipFill>
        <p:spPr>
          <a:xfrm>
            <a:off x="9257076" y="5059544"/>
            <a:ext cx="2543174" cy="1068574"/>
          </a:xfrm>
          <a:prstGeom prst="rect">
            <a:avLst/>
          </a:prstGeom>
        </p:spPr>
      </p:pic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634446" y="98258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022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95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06450"/>
          </a:xfrm>
        </p:spPr>
        <p:txBody>
          <a:bodyPr>
            <a:normAutofit/>
          </a:bodyPr>
          <a:lstStyle/>
          <a:p>
            <a:r>
              <a:rPr lang="en-GB" sz="4000" b="1" dirty="0" smtClean="0">
                <a:solidFill>
                  <a:srgbClr val="0070C0"/>
                </a:solidFill>
              </a:rPr>
              <a:t>Non Chronological Report (Facts and information)</a:t>
            </a:r>
            <a:endParaRPr lang="en-GB" sz="4000" b="1" dirty="0">
              <a:solidFill>
                <a:srgbClr val="0070C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66750" y="1400176"/>
            <a:ext cx="10769155" cy="414783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0525" y="6000151"/>
            <a:ext cx="782002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hlinkClick r:id="rId5"/>
              </a:rPr>
              <a:t>https://zoo.sandiegozoo.org/animals-plants</a:t>
            </a:r>
            <a:endParaRPr lang="en-GB" sz="2000" dirty="0" smtClean="0"/>
          </a:p>
          <a:p>
            <a:endParaRPr lang="en-GB" dirty="0"/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673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86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20750"/>
          </a:xfrm>
        </p:spPr>
        <p:txBody>
          <a:bodyPr/>
          <a:lstStyle/>
          <a:p>
            <a:pPr algn="ctr"/>
            <a:r>
              <a:rPr lang="en-GB" b="1" u="sng" dirty="0" smtClean="0">
                <a:solidFill>
                  <a:srgbClr val="0070C0"/>
                </a:solidFill>
              </a:rPr>
              <a:t>Vocabulary Mat</a:t>
            </a:r>
            <a:endParaRPr lang="en-GB" b="1" u="sng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e</a:t>
            </a:r>
            <a:r>
              <a:rPr lang="en-GB" dirty="0" smtClean="0"/>
              <a:t>lephant						mammal</a:t>
            </a:r>
          </a:p>
          <a:p>
            <a:r>
              <a:rPr lang="en-GB" dirty="0"/>
              <a:t>t</a:t>
            </a:r>
            <a:r>
              <a:rPr lang="en-GB" dirty="0" smtClean="0"/>
              <a:t>runk						communicate</a:t>
            </a:r>
          </a:p>
          <a:p>
            <a:r>
              <a:rPr lang="en-GB" dirty="0"/>
              <a:t>t</a:t>
            </a:r>
            <a:r>
              <a:rPr lang="en-GB" dirty="0" smtClean="0"/>
              <a:t>usk							protect</a:t>
            </a:r>
          </a:p>
          <a:p>
            <a:r>
              <a:rPr lang="en-GB" dirty="0"/>
              <a:t>e</a:t>
            </a:r>
            <a:r>
              <a:rPr lang="en-GB" dirty="0" smtClean="0"/>
              <a:t>ars							strength</a:t>
            </a:r>
          </a:p>
          <a:p>
            <a:r>
              <a:rPr lang="en-GB" dirty="0"/>
              <a:t>e</a:t>
            </a:r>
            <a:r>
              <a:rPr lang="en-GB" dirty="0" smtClean="0"/>
              <a:t>yes							powerful</a:t>
            </a:r>
          </a:p>
          <a:p>
            <a:r>
              <a:rPr lang="en-GB" dirty="0"/>
              <a:t>d</a:t>
            </a:r>
            <a:r>
              <a:rPr lang="en-GB" dirty="0" smtClean="0"/>
              <a:t>iet							heavy</a:t>
            </a:r>
          </a:p>
          <a:p>
            <a:r>
              <a:rPr lang="en-GB" dirty="0"/>
              <a:t>h</a:t>
            </a:r>
            <a:r>
              <a:rPr lang="en-GB" dirty="0" smtClean="0"/>
              <a:t>abitat						elegant</a:t>
            </a:r>
          </a:p>
          <a:p>
            <a:r>
              <a:rPr lang="en-GB" dirty="0"/>
              <a:t>a</a:t>
            </a:r>
            <a:r>
              <a:rPr lang="en-GB" dirty="0" smtClean="0"/>
              <a:t>ppearance					beautiful</a:t>
            </a:r>
          </a:p>
          <a:p>
            <a:r>
              <a:rPr lang="en-GB" dirty="0"/>
              <a:t>s</a:t>
            </a:r>
            <a:r>
              <a:rPr lang="en-GB" dirty="0" smtClean="0"/>
              <a:t>pecial features					tail			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8062" y="2238375"/>
            <a:ext cx="2877185" cy="2190750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75900" y="82550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69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17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16000"/>
          </a:xfrm>
        </p:spPr>
        <p:txBody>
          <a:bodyPr/>
          <a:lstStyle/>
          <a:p>
            <a:pPr algn="ctr"/>
            <a:r>
              <a:rPr lang="en-GB" b="1" u="sng" dirty="0" smtClean="0">
                <a:solidFill>
                  <a:srgbClr val="0070C0"/>
                </a:solidFill>
              </a:rPr>
              <a:t>Elephants</a:t>
            </a:r>
            <a:endParaRPr lang="en-GB" b="1" u="sng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81126"/>
            <a:ext cx="10515600" cy="5095874"/>
          </a:xfrm>
        </p:spPr>
        <p:txBody>
          <a:bodyPr>
            <a:normAutofit fontScale="25000" lnSpcReduction="20000"/>
          </a:bodyPr>
          <a:lstStyle/>
          <a:p>
            <a:r>
              <a:rPr lang="en-GB" sz="11200" b="1" u="sng" dirty="0" smtClean="0">
                <a:solidFill>
                  <a:srgbClr val="0070C0"/>
                </a:solidFill>
                <a:latin typeface="+mj-lt"/>
              </a:rPr>
              <a:t>What is an elephant’s appearance?: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en-GB" sz="8600" dirty="0" smtClean="0">
                <a:latin typeface="+mj-lt"/>
              </a:rPr>
              <a:t>These </a:t>
            </a:r>
            <a:r>
              <a:rPr lang="en-GB" sz="8600" dirty="0" smtClean="0">
                <a:solidFill>
                  <a:srgbClr val="FF0000"/>
                </a:solidFill>
                <a:latin typeface="+mj-lt"/>
              </a:rPr>
              <a:t>beautiful, graceful </a:t>
            </a:r>
            <a:r>
              <a:rPr lang="en-GB" sz="8600" dirty="0" smtClean="0">
                <a:latin typeface="+mj-lt"/>
              </a:rPr>
              <a:t>mammals have </a:t>
            </a:r>
            <a:r>
              <a:rPr lang="en-GB" sz="8600" dirty="0" smtClean="0">
                <a:solidFill>
                  <a:srgbClr val="FF0000"/>
                </a:solidFill>
                <a:latin typeface="+mj-lt"/>
              </a:rPr>
              <a:t>grey, wrinkled </a:t>
            </a:r>
            <a:r>
              <a:rPr lang="en-GB" sz="8600" dirty="0" smtClean="0">
                <a:latin typeface="+mj-lt"/>
              </a:rPr>
              <a:t>skin, </a:t>
            </a:r>
            <a:r>
              <a:rPr lang="en-GB" sz="8600" dirty="0" smtClean="0">
                <a:solidFill>
                  <a:srgbClr val="FF0000"/>
                </a:solidFill>
                <a:latin typeface="+mj-lt"/>
              </a:rPr>
              <a:t>long powerful </a:t>
            </a:r>
            <a:r>
              <a:rPr lang="en-GB" sz="8600" dirty="0" smtClean="0">
                <a:latin typeface="+mj-lt"/>
              </a:rPr>
              <a:t>trunks, </a:t>
            </a:r>
            <a:r>
              <a:rPr lang="en-GB" sz="8600" dirty="0" smtClean="0">
                <a:solidFill>
                  <a:srgbClr val="FF0000"/>
                </a:solidFill>
                <a:latin typeface="+mj-lt"/>
              </a:rPr>
              <a:t>white </a:t>
            </a:r>
            <a:r>
              <a:rPr lang="en-GB" sz="8600" dirty="0" smtClean="0">
                <a:latin typeface="+mj-lt"/>
              </a:rPr>
              <a:t>tusks, </a:t>
            </a:r>
            <a:r>
              <a:rPr lang="en-GB" sz="8600" dirty="0" smtClean="0">
                <a:solidFill>
                  <a:srgbClr val="FF0000"/>
                </a:solidFill>
                <a:latin typeface="+mj-lt"/>
              </a:rPr>
              <a:t>large, flappy </a:t>
            </a:r>
            <a:r>
              <a:rPr lang="en-GB" sz="8600" dirty="0" smtClean="0">
                <a:latin typeface="+mj-lt"/>
              </a:rPr>
              <a:t>ears and </a:t>
            </a:r>
            <a:r>
              <a:rPr lang="en-GB" sz="8600" dirty="0" smtClean="0">
                <a:solidFill>
                  <a:srgbClr val="FF0000"/>
                </a:solidFill>
                <a:latin typeface="+mj-lt"/>
              </a:rPr>
              <a:t>tiny</a:t>
            </a:r>
            <a:r>
              <a:rPr lang="en-GB" sz="8600" dirty="0" smtClean="0">
                <a:latin typeface="+mj-lt"/>
              </a:rPr>
              <a:t> eyes. Their legs are </a:t>
            </a:r>
            <a:r>
              <a:rPr lang="en-GB" sz="8600" dirty="0" smtClean="0">
                <a:solidFill>
                  <a:srgbClr val="FF0000"/>
                </a:solidFill>
                <a:latin typeface="+mj-lt"/>
              </a:rPr>
              <a:t>long and wide</a:t>
            </a:r>
            <a:r>
              <a:rPr lang="en-GB" sz="8600" dirty="0" smtClean="0">
                <a:latin typeface="+mj-lt"/>
              </a:rPr>
              <a:t>. </a:t>
            </a:r>
            <a:r>
              <a:rPr lang="en-GB" sz="8600" dirty="0" smtClean="0">
                <a:solidFill>
                  <a:srgbClr val="0070C0"/>
                </a:solidFill>
                <a:latin typeface="+mj-lt"/>
              </a:rPr>
              <a:t>When</a:t>
            </a:r>
            <a:r>
              <a:rPr lang="en-GB" sz="8600" dirty="0" smtClean="0">
                <a:latin typeface="+mj-lt"/>
              </a:rPr>
              <a:t> they plod </a:t>
            </a:r>
            <a:r>
              <a:rPr lang="en-GB" sz="8600" dirty="0" smtClean="0">
                <a:solidFill>
                  <a:srgbClr val="0070C0"/>
                </a:solidFill>
                <a:latin typeface="+mj-lt"/>
              </a:rPr>
              <a:t>through</a:t>
            </a:r>
            <a:r>
              <a:rPr lang="en-GB" sz="8600" dirty="0" smtClean="0">
                <a:latin typeface="+mj-lt"/>
              </a:rPr>
              <a:t> the plains of Africa, their </a:t>
            </a:r>
            <a:r>
              <a:rPr lang="en-GB" sz="8600" dirty="0" smtClean="0">
                <a:solidFill>
                  <a:srgbClr val="FF0000"/>
                </a:solidFill>
                <a:latin typeface="+mj-lt"/>
              </a:rPr>
              <a:t>immense</a:t>
            </a:r>
            <a:r>
              <a:rPr lang="en-GB" sz="8600" dirty="0" smtClean="0">
                <a:latin typeface="+mj-lt"/>
              </a:rPr>
              <a:t> weight, makes the ground vibrate which warns other animals of their presence. </a:t>
            </a:r>
            <a:r>
              <a:rPr lang="en-GB" sz="8600" smtClean="0">
                <a:latin typeface="+mj-lt"/>
              </a:rPr>
              <a:t>An elephant’s </a:t>
            </a:r>
            <a:r>
              <a:rPr lang="en-GB" sz="8600" dirty="0" smtClean="0">
                <a:latin typeface="+mj-lt"/>
              </a:rPr>
              <a:t>skin is </a:t>
            </a:r>
            <a:r>
              <a:rPr lang="en-GB" sz="8600" dirty="0" smtClean="0">
                <a:solidFill>
                  <a:srgbClr val="FF0000"/>
                </a:solidFill>
                <a:latin typeface="+mj-lt"/>
              </a:rPr>
              <a:t>tough and wrinkled </a:t>
            </a:r>
            <a:r>
              <a:rPr lang="en-GB" sz="8600" dirty="0" smtClean="0">
                <a:latin typeface="+mj-lt"/>
              </a:rPr>
              <a:t>due to </a:t>
            </a:r>
            <a:r>
              <a:rPr lang="en-GB" sz="8600" dirty="0" smtClean="0">
                <a:solidFill>
                  <a:srgbClr val="FF0000"/>
                </a:solidFill>
                <a:latin typeface="+mj-lt"/>
              </a:rPr>
              <a:t>long </a:t>
            </a:r>
            <a:r>
              <a:rPr lang="en-GB" sz="8600" dirty="0" smtClean="0">
                <a:latin typeface="+mj-lt"/>
              </a:rPr>
              <a:t>hours of sun exposure. Did you know that they flick mud and soil </a:t>
            </a:r>
            <a:r>
              <a:rPr lang="en-GB" sz="8600" dirty="0" smtClean="0">
                <a:solidFill>
                  <a:srgbClr val="0070C0"/>
                </a:solidFill>
                <a:latin typeface="+mj-lt"/>
              </a:rPr>
              <a:t>onto</a:t>
            </a:r>
            <a:r>
              <a:rPr lang="en-GB" sz="8600" dirty="0" smtClean="0">
                <a:latin typeface="+mj-lt"/>
              </a:rPr>
              <a:t> their backs using their trunks to protect their skin from getting sun burnt? Their very own sun cream! Elephants’ ears are </a:t>
            </a:r>
            <a:r>
              <a:rPr lang="en-GB" sz="8600" dirty="0" smtClean="0">
                <a:solidFill>
                  <a:srgbClr val="0070C0"/>
                </a:solidFill>
                <a:latin typeface="+mj-lt"/>
              </a:rPr>
              <a:t>cleverly</a:t>
            </a:r>
            <a:r>
              <a:rPr lang="en-GB" sz="8600" dirty="0" smtClean="0">
                <a:latin typeface="+mj-lt"/>
              </a:rPr>
              <a:t> designed to cool them down when they flap. Sadly, these </a:t>
            </a:r>
            <a:r>
              <a:rPr lang="en-GB" sz="8600" dirty="0" smtClean="0">
                <a:solidFill>
                  <a:srgbClr val="FF0000"/>
                </a:solidFill>
                <a:latin typeface="+mj-lt"/>
              </a:rPr>
              <a:t>elegant</a:t>
            </a:r>
            <a:r>
              <a:rPr lang="en-GB" sz="8600" dirty="0" smtClean="0">
                <a:latin typeface="+mj-lt"/>
              </a:rPr>
              <a:t> animals are hunted in certain parts of the world for their trunks which are made out of ivory. Ivory can be sold for a lot of money. </a:t>
            </a:r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r>
              <a:rPr lang="en-GB" dirty="0" smtClean="0"/>
              <a:t>Habitat:</a:t>
            </a:r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80296" y="230188"/>
            <a:ext cx="2035479" cy="1485900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60725" y="48577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202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68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65126"/>
            <a:ext cx="8648700" cy="882650"/>
          </a:xfrm>
        </p:spPr>
        <p:txBody>
          <a:bodyPr>
            <a:normAutofit/>
          </a:bodyPr>
          <a:lstStyle/>
          <a:p>
            <a:pPr algn="ctr"/>
            <a:r>
              <a:rPr lang="en-GB" sz="4000" b="1" u="sng" dirty="0" smtClean="0">
                <a:solidFill>
                  <a:srgbClr val="0070C0"/>
                </a:solidFill>
              </a:rPr>
              <a:t>What Special Features do Elephants have?</a:t>
            </a:r>
            <a:endParaRPr lang="en-GB" sz="4000" b="1" u="sng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350" y="1496219"/>
            <a:ext cx="10515600" cy="4351338"/>
          </a:xfrm>
        </p:spPr>
        <p:txBody>
          <a:bodyPr/>
          <a:lstStyle/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An elephant’s trunk is extremely </a:t>
            </a:r>
            <a:r>
              <a:rPr lang="en-GB" dirty="0" smtClean="0">
                <a:solidFill>
                  <a:srgbClr val="FF0000"/>
                </a:solidFill>
              </a:rPr>
              <a:t>useful</a:t>
            </a:r>
            <a:r>
              <a:rPr lang="en-GB" dirty="0" smtClean="0"/>
              <a:t> for many reasons. This </a:t>
            </a:r>
            <a:r>
              <a:rPr lang="en-GB" dirty="0" smtClean="0">
                <a:solidFill>
                  <a:srgbClr val="FF0000"/>
                </a:solidFill>
              </a:rPr>
              <a:t>long, powerful </a:t>
            </a:r>
            <a:r>
              <a:rPr lang="en-GB" dirty="0" smtClean="0"/>
              <a:t>muscle can reach </a:t>
            </a:r>
            <a:r>
              <a:rPr lang="en-GB" dirty="0" smtClean="0">
                <a:solidFill>
                  <a:srgbClr val="0070C0"/>
                </a:solidFill>
              </a:rPr>
              <a:t>up</a:t>
            </a:r>
            <a:r>
              <a:rPr lang="en-GB" dirty="0" smtClean="0"/>
              <a:t> high to pull leaves </a:t>
            </a:r>
            <a:r>
              <a:rPr lang="en-GB" dirty="0" smtClean="0">
                <a:solidFill>
                  <a:srgbClr val="0070C0"/>
                </a:solidFill>
              </a:rPr>
              <a:t>off</a:t>
            </a:r>
            <a:r>
              <a:rPr lang="en-GB" dirty="0" smtClean="0"/>
              <a:t> the </a:t>
            </a:r>
            <a:r>
              <a:rPr lang="en-GB" dirty="0" smtClean="0">
                <a:solidFill>
                  <a:srgbClr val="FF0000"/>
                </a:solidFill>
              </a:rPr>
              <a:t>tallest</a:t>
            </a:r>
            <a:r>
              <a:rPr lang="en-GB" dirty="0" smtClean="0"/>
              <a:t> of trees, it can rummage low down for food </a:t>
            </a:r>
            <a:r>
              <a:rPr lang="en-GB" dirty="0" smtClean="0">
                <a:solidFill>
                  <a:srgbClr val="0070C0"/>
                </a:solidFill>
              </a:rPr>
              <a:t>in</a:t>
            </a:r>
            <a:r>
              <a:rPr lang="en-GB" dirty="0" smtClean="0"/>
              <a:t> the soil </a:t>
            </a:r>
            <a:r>
              <a:rPr lang="en-GB" dirty="0" smtClean="0">
                <a:solidFill>
                  <a:srgbClr val="0070C0"/>
                </a:solidFill>
              </a:rPr>
              <a:t>on</a:t>
            </a:r>
            <a:r>
              <a:rPr lang="en-GB" dirty="0" smtClean="0"/>
              <a:t> the ground </a:t>
            </a:r>
            <a:r>
              <a:rPr lang="en-GB" b="1" dirty="0" smtClean="0">
                <a:solidFill>
                  <a:srgbClr val="00B050"/>
                </a:solidFill>
              </a:rPr>
              <a:t>as well as </a:t>
            </a:r>
            <a:r>
              <a:rPr lang="en-GB" dirty="0" smtClean="0"/>
              <a:t>being able to suck water </a:t>
            </a:r>
            <a:r>
              <a:rPr lang="en-GB" dirty="0" smtClean="0">
                <a:solidFill>
                  <a:srgbClr val="0070C0"/>
                </a:solidFill>
              </a:rPr>
              <a:t>up</a:t>
            </a:r>
            <a:r>
              <a:rPr lang="en-GB" dirty="0" smtClean="0"/>
              <a:t> to drink. Pulling leaves </a:t>
            </a:r>
            <a:r>
              <a:rPr lang="en-GB" b="1" dirty="0" smtClean="0">
                <a:solidFill>
                  <a:srgbClr val="00B050"/>
                </a:solidFill>
              </a:rPr>
              <a:t>and</a:t>
            </a:r>
            <a:r>
              <a:rPr lang="en-GB" dirty="0" smtClean="0"/>
              <a:t> rummaging </a:t>
            </a:r>
            <a:r>
              <a:rPr lang="en-GB" dirty="0" smtClean="0">
                <a:solidFill>
                  <a:srgbClr val="0070C0"/>
                </a:solidFill>
              </a:rPr>
              <a:t>in</a:t>
            </a:r>
            <a:r>
              <a:rPr lang="en-GB" dirty="0" smtClean="0"/>
              <a:t> the soil, are </a:t>
            </a:r>
            <a:r>
              <a:rPr lang="en-GB" dirty="0" smtClean="0">
                <a:solidFill>
                  <a:srgbClr val="FF0000"/>
                </a:solidFill>
              </a:rPr>
              <a:t>delicate</a:t>
            </a:r>
            <a:r>
              <a:rPr lang="en-GB" dirty="0" smtClean="0"/>
              <a:t> movements </a:t>
            </a:r>
            <a:r>
              <a:rPr lang="en-GB" b="1" dirty="0" smtClean="0">
                <a:solidFill>
                  <a:srgbClr val="00B050"/>
                </a:solidFill>
              </a:rPr>
              <a:t>however</a:t>
            </a:r>
            <a:r>
              <a:rPr lang="en-GB" dirty="0" smtClean="0"/>
              <a:t> the trunk </a:t>
            </a:r>
            <a:r>
              <a:rPr lang="en-GB" b="1" dirty="0" smtClean="0">
                <a:solidFill>
                  <a:srgbClr val="00B050"/>
                </a:solidFill>
              </a:rPr>
              <a:t>also</a:t>
            </a:r>
            <a:r>
              <a:rPr lang="en-GB" dirty="0" smtClean="0"/>
              <a:t> has the ability to knock a tree down flat with it’s </a:t>
            </a:r>
            <a:r>
              <a:rPr lang="en-GB" dirty="0" smtClean="0">
                <a:solidFill>
                  <a:srgbClr val="FF0000"/>
                </a:solidFill>
              </a:rPr>
              <a:t>incredible</a:t>
            </a:r>
            <a:r>
              <a:rPr lang="en-GB" dirty="0" smtClean="0"/>
              <a:t> strength! The trunk is a multi functional body part </a:t>
            </a:r>
            <a:r>
              <a:rPr lang="en-GB" b="1" dirty="0" smtClean="0">
                <a:solidFill>
                  <a:srgbClr val="00B050"/>
                </a:solidFill>
              </a:rPr>
              <a:t>because</a:t>
            </a:r>
            <a:r>
              <a:rPr lang="en-GB" dirty="0" smtClean="0"/>
              <a:t> it helps the elephant to eat, drink, act as a weapon </a:t>
            </a:r>
            <a:r>
              <a:rPr lang="en-GB" b="1" dirty="0" smtClean="0">
                <a:solidFill>
                  <a:srgbClr val="00B050"/>
                </a:solidFill>
              </a:rPr>
              <a:t>and</a:t>
            </a:r>
            <a:r>
              <a:rPr lang="en-GB" dirty="0" smtClean="0"/>
              <a:t> to communicate with others. It is </a:t>
            </a:r>
            <a:r>
              <a:rPr lang="en-GB" b="1" dirty="0" smtClean="0">
                <a:solidFill>
                  <a:srgbClr val="00B050"/>
                </a:solidFill>
              </a:rPr>
              <a:t>also</a:t>
            </a:r>
            <a:r>
              <a:rPr lang="en-GB" dirty="0" smtClean="0"/>
              <a:t> used to show love </a:t>
            </a:r>
            <a:r>
              <a:rPr lang="en-GB" b="1" dirty="0" smtClean="0">
                <a:solidFill>
                  <a:srgbClr val="00B050"/>
                </a:solidFill>
              </a:rPr>
              <a:t>and</a:t>
            </a:r>
            <a:r>
              <a:rPr lang="en-GB" dirty="0" smtClean="0"/>
              <a:t> affection to other members of the herd. </a:t>
            </a:r>
            <a:endParaRPr lang="en-GB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34675" y="4807341"/>
            <a:ext cx="1221582" cy="19220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24950" y="166688"/>
            <a:ext cx="2762250" cy="1883352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45466" y="2744477"/>
            <a:ext cx="487363" cy="48736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1000" y="5911334"/>
            <a:ext cx="98679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rgbClr val="00B050"/>
                </a:solidFill>
              </a:rPr>
              <a:t>c</a:t>
            </a:r>
            <a:r>
              <a:rPr lang="en-GB" sz="2000" b="1" dirty="0" smtClean="0">
                <a:solidFill>
                  <a:srgbClr val="00B050"/>
                </a:solidFill>
              </a:rPr>
              <a:t>onjunctions in green         </a:t>
            </a:r>
            <a:r>
              <a:rPr lang="en-GB" sz="2000" b="1" dirty="0" smtClean="0">
                <a:solidFill>
                  <a:srgbClr val="FF0000"/>
                </a:solidFill>
              </a:rPr>
              <a:t>adjectives in red                    </a:t>
            </a:r>
            <a:r>
              <a:rPr lang="en-GB" sz="2000" b="1" dirty="0" smtClean="0">
                <a:solidFill>
                  <a:srgbClr val="0070C0"/>
                </a:solidFill>
              </a:rPr>
              <a:t>prepositions of place in blue</a:t>
            </a:r>
            <a:endParaRPr lang="en-GB" sz="20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8450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57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</TotalTime>
  <Words>322</Words>
  <Application>Microsoft Office PowerPoint</Application>
  <PresentationFormat>Widescreen</PresentationFormat>
  <Paragraphs>27</Paragraphs>
  <Slides>5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Office Theme</vt:lpstr>
      <vt:lpstr>Friday 8th January 2021</vt:lpstr>
      <vt:lpstr>Non Chronological Report (Facts and information)</vt:lpstr>
      <vt:lpstr>Vocabulary Mat</vt:lpstr>
      <vt:lpstr>Elephants</vt:lpstr>
      <vt:lpstr>What Special Features do Elephants have?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Friday 8th January 2021</dc:title>
  <dc:creator>home</dc:creator>
  <cp:lastModifiedBy>home</cp:lastModifiedBy>
  <cp:revision>10</cp:revision>
  <dcterms:created xsi:type="dcterms:W3CDTF">2021-01-06T19:56:09Z</dcterms:created>
  <dcterms:modified xsi:type="dcterms:W3CDTF">2021-01-06T22:20:09Z</dcterms:modified>
</cp:coreProperties>
</file>