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61" r:id="rId6"/>
    <p:sldId id="262" r:id="rId7"/>
    <p:sldId id="263" r:id="rId8"/>
    <p:sldId id="264" r:id="rId9"/>
    <p:sldId id="265" r:id="rId10"/>
    <p:sldId id="26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E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5AE2576-508A-4934-84EB-24C3FC599BDC}" type="datetimeFigureOut">
              <a:rPr lang="en-GB" smtClean="0"/>
              <a:t>06/01/2021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3343222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AE2576-508A-4934-84EB-24C3FC599BDC}" type="datetimeFigureOut">
              <a:rPr lang="en-GB" smtClean="0"/>
              <a:t>06/01/2021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3835538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AE2576-508A-4934-84EB-24C3FC599BDC}" type="datetimeFigureOut">
              <a:rPr lang="en-GB" smtClean="0"/>
              <a:t>06/01/2021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543129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AE2576-508A-4934-84EB-24C3FC599BDC}" type="datetimeFigureOut">
              <a:rPr lang="en-GB" smtClean="0"/>
              <a:t>06/01/2021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572634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5AE2576-508A-4934-84EB-24C3FC599BDC}" type="datetimeFigureOut">
              <a:rPr lang="en-GB" smtClean="0"/>
              <a:t>06/01/2021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2033582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5AE2576-508A-4934-84EB-24C3FC599BDC}" type="datetimeFigureOut">
              <a:rPr lang="en-GB" smtClean="0"/>
              <a:t>06/01/2021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348553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5AE2576-508A-4934-84EB-24C3FC599BDC}" type="datetimeFigureOut">
              <a:rPr lang="en-GB" smtClean="0"/>
              <a:t>06/01/2021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1589977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5AE2576-508A-4934-84EB-24C3FC599BDC}" type="datetimeFigureOut">
              <a:rPr lang="en-GB" smtClean="0"/>
              <a:t>06/01/2021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3054730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AE2576-508A-4934-84EB-24C3FC599BDC}" type="datetimeFigureOut">
              <a:rPr lang="en-GB" smtClean="0"/>
              <a:t>06/01/2021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1823224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5AE2576-508A-4934-84EB-24C3FC599BDC}" type="datetimeFigureOut">
              <a:rPr lang="en-GB" smtClean="0"/>
              <a:t>06/01/2021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2892783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5AE2576-508A-4934-84EB-24C3FC599BDC}" type="datetimeFigureOut">
              <a:rPr lang="en-GB" smtClean="0"/>
              <a:t>06/01/2021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638555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AE2576-508A-4934-84EB-24C3FC599BDC}" type="datetimeFigureOut">
              <a:rPr lang="en-GB" smtClean="0"/>
              <a:t>06/01/2021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0448F7-660D-41F8-BD8E-C5EE306EA07D}" type="slidenum">
              <a:rPr lang="en-GB" smtClean="0"/>
              <a:t>‹#›</a:t>
            </a:fld>
            <a:endParaRPr lang="en-GB"/>
          </a:p>
        </p:txBody>
      </p:sp>
    </p:spTree>
    <p:extLst>
      <p:ext uri="{BB962C8B-B14F-4D97-AF65-F5344CB8AC3E}">
        <p14:creationId xmlns:p14="http://schemas.microsoft.com/office/powerpoint/2010/main" val="26188457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4a"/><Relationship Id="rId1" Type="http://schemas.openxmlformats.org/officeDocument/2006/relationships/audio" Target="NULL" TargetMode="Externa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EB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55268"/>
            <a:ext cx="9144000" cy="2387600"/>
          </a:xfrm>
        </p:spPr>
        <p:txBody>
          <a:bodyPr/>
          <a:lstStyle/>
          <a:p>
            <a:r>
              <a:rPr lang="en-GB" b="1" dirty="0"/>
              <a:t>English</a:t>
            </a:r>
          </a:p>
        </p:txBody>
      </p:sp>
      <p:sp>
        <p:nvSpPr>
          <p:cNvPr id="3" name="Subtitle 2"/>
          <p:cNvSpPr>
            <a:spLocks noGrp="1"/>
          </p:cNvSpPr>
          <p:nvPr>
            <p:ph type="subTitle" idx="1"/>
          </p:nvPr>
        </p:nvSpPr>
        <p:spPr>
          <a:xfrm>
            <a:off x="1524000" y="3159332"/>
            <a:ext cx="9144000" cy="2439399"/>
          </a:xfrm>
        </p:spPr>
        <p:txBody>
          <a:bodyPr>
            <a:normAutofit/>
          </a:bodyPr>
          <a:lstStyle/>
          <a:p>
            <a:r>
              <a:rPr lang="en-GB" b="1" dirty="0"/>
              <a:t>Date: </a:t>
            </a:r>
            <a:r>
              <a:rPr lang="en-GB" dirty="0"/>
              <a:t>07.01.21</a:t>
            </a:r>
          </a:p>
          <a:p>
            <a:endParaRPr lang="en-GB" dirty="0">
              <a:highlight>
                <a:srgbClr val="FFFF00"/>
              </a:highlight>
            </a:endParaRPr>
          </a:p>
          <a:p>
            <a:r>
              <a:rPr lang="en-GB" b="1" dirty="0"/>
              <a:t>‘Pleasant Sounds’ by John Clare</a:t>
            </a:r>
          </a:p>
          <a:p>
            <a:r>
              <a:rPr lang="en-GB" b="1" dirty="0"/>
              <a:t>Lesson 2</a:t>
            </a:r>
          </a:p>
          <a:p>
            <a:r>
              <a:rPr lang="en-GB" b="1" dirty="0"/>
              <a:t>Comprehension</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369" y="205066"/>
            <a:ext cx="1968107" cy="1994041"/>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2681" y="156093"/>
            <a:ext cx="2017393" cy="1386958"/>
          </a:xfrm>
          <a:prstGeom prst="rect">
            <a:avLst/>
          </a:prstGeom>
        </p:spPr>
      </p:pic>
    </p:spTree>
    <p:extLst>
      <p:ext uri="{BB962C8B-B14F-4D97-AF65-F5344CB8AC3E}">
        <p14:creationId xmlns:p14="http://schemas.microsoft.com/office/powerpoint/2010/main" val="249716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EB9"/>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EFD5B4-AD5F-4B53-82C1-313EDD207B7C}"/>
              </a:ext>
            </a:extLst>
          </p:cNvPr>
          <p:cNvSpPr/>
          <p:nvPr/>
        </p:nvSpPr>
        <p:spPr>
          <a:xfrm>
            <a:off x="394914" y="1200644"/>
            <a:ext cx="11200737" cy="5370701"/>
          </a:xfrm>
          <a:prstGeom prst="rect">
            <a:avLst/>
          </a:prstGeom>
        </p:spPr>
        <p:txBody>
          <a:bodyPr wrap="square">
            <a:spAutoFit/>
          </a:bodyPr>
          <a:lstStyle/>
          <a:p>
            <a:r>
              <a:rPr lang="en-GB" sz="2800" b="1" dirty="0">
                <a:solidFill>
                  <a:srgbClr val="000000"/>
                </a:solidFill>
                <a:latin typeface="Calibri" panose="020F0502020204030204" pitchFamily="34" charset="0"/>
              </a:rPr>
              <a:t>Pleasant Sounds </a:t>
            </a:r>
          </a:p>
          <a:p>
            <a:endParaRPr lang="en-GB" sz="1100" dirty="0">
              <a:solidFill>
                <a:srgbClr val="000000"/>
              </a:solidFill>
              <a:latin typeface="Calibri" panose="020F0502020204030204" pitchFamily="34" charset="0"/>
            </a:endParaRPr>
          </a:p>
          <a:p>
            <a:r>
              <a:rPr lang="en-GB" sz="2000" dirty="0">
                <a:solidFill>
                  <a:srgbClr val="000000"/>
                </a:solidFill>
                <a:latin typeface="Calibri" panose="020F0502020204030204" pitchFamily="34" charset="0"/>
              </a:rPr>
              <a:t>The rustling of leaves under the feet in woods and under hedges; </a:t>
            </a:r>
          </a:p>
          <a:p>
            <a:endParaRPr lang="en-GB" sz="1100" dirty="0">
              <a:solidFill>
                <a:srgbClr val="000000"/>
              </a:solidFill>
              <a:latin typeface="Calibri" panose="020F0502020204030204" pitchFamily="34" charset="0"/>
            </a:endParaRPr>
          </a:p>
          <a:p>
            <a:r>
              <a:rPr lang="en-GB" sz="2000" dirty="0">
                <a:solidFill>
                  <a:srgbClr val="000000"/>
                </a:solidFill>
                <a:latin typeface="Calibri" panose="020F0502020204030204" pitchFamily="34" charset="0"/>
              </a:rPr>
              <a:t>The crumpling of cat-ice and snow down wood-rides, narrow lanes, and every street causeway; </a:t>
            </a:r>
          </a:p>
          <a:p>
            <a:endParaRPr lang="en-GB" sz="1100" dirty="0">
              <a:solidFill>
                <a:srgbClr val="000000"/>
              </a:solidFill>
              <a:latin typeface="Calibri" panose="020F0502020204030204" pitchFamily="34" charset="0"/>
            </a:endParaRPr>
          </a:p>
          <a:p>
            <a:r>
              <a:rPr lang="en-GB" sz="2000" dirty="0">
                <a:solidFill>
                  <a:srgbClr val="000000"/>
                </a:solidFill>
                <a:latin typeface="Calibri" panose="020F0502020204030204" pitchFamily="34" charset="0"/>
              </a:rPr>
              <a:t>Rustling through a wood or rather rushing, while the wind halloos in the oak-top like thunder; </a:t>
            </a:r>
          </a:p>
          <a:p>
            <a:endParaRPr lang="en-GB" sz="1100" dirty="0">
              <a:solidFill>
                <a:srgbClr val="000000"/>
              </a:solidFill>
              <a:latin typeface="Calibri" panose="020F0502020204030204" pitchFamily="34" charset="0"/>
            </a:endParaRPr>
          </a:p>
          <a:p>
            <a:r>
              <a:rPr lang="en-GB" sz="2000" dirty="0">
                <a:solidFill>
                  <a:srgbClr val="000000"/>
                </a:solidFill>
                <a:latin typeface="Calibri" panose="020F0502020204030204" pitchFamily="34" charset="0"/>
              </a:rPr>
              <a:t>The rustle of birds’ wings startled from their nests or flying unseen into the bushes; </a:t>
            </a:r>
          </a:p>
          <a:p>
            <a:endParaRPr lang="en-GB" sz="1100" dirty="0">
              <a:solidFill>
                <a:srgbClr val="000000"/>
              </a:solidFill>
              <a:latin typeface="Calibri" panose="020F0502020204030204" pitchFamily="34" charset="0"/>
            </a:endParaRPr>
          </a:p>
          <a:p>
            <a:r>
              <a:rPr lang="en-GB" sz="2000" dirty="0">
                <a:solidFill>
                  <a:srgbClr val="000000"/>
                </a:solidFill>
                <a:latin typeface="Calibri" panose="020F0502020204030204" pitchFamily="34" charset="0"/>
              </a:rPr>
              <a:t>The whizzing of larger birds overhead in a wood, such as crows, </a:t>
            </a:r>
            <a:r>
              <a:rPr lang="en-GB" sz="2000" dirty="0" err="1">
                <a:solidFill>
                  <a:srgbClr val="000000"/>
                </a:solidFill>
                <a:latin typeface="Calibri" panose="020F0502020204030204" pitchFamily="34" charset="0"/>
              </a:rPr>
              <a:t>puddocks</a:t>
            </a:r>
            <a:r>
              <a:rPr lang="en-GB" sz="2000" dirty="0">
                <a:solidFill>
                  <a:srgbClr val="000000"/>
                </a:solidFill>
                <a:latin typeface="Calibri" panose="020F0502020204030204" pitchFamily="34" charset="0"/>
              </a:rPr>
              <a:t>, buzzards; </a:t>
            </a:r>
          </a:p>
          <a:p>
            <a:endParaRPr lang="en-GB" sz="1100" dirty="0">
              <a:solidFill>
                <a:srgbClr val="000000"/>
              </a:solidFill>
              <a:latin typeface="Calibri" panose="020F0502020204030204" pitchFamily="34" charset="0"/>
            </a:endParaRPr>
          </a:p>
          <a:p>
            <a:r>
              <a:rPr lang="en-GB" sz="2000" dirty="0">
                <a:solidFill>
                  <a:srgbClr val="000000"/>
                </a:solidFill>
                <a:latin typeface="Calibri" panose="020F0502020204030204" pitchFamily="34" charset="0"/>
              </a:rPr>
              <a:t>The trample of robins and woodlarks on the brown leaves, and the patter of squirrels on the green moss; </a:t>
            </a:r>
          </a:p>
          <a:p>
            <a:endParaRPr lang="en-GB" sz="1100" dirty="0">
              <a:solidFill>
                <a:srgbClr val="000000"/>
              </a:solidFill>
              <a:latin typeface="Calibri" panose="020F0502020204030204" pitchFamily="34" charset="0"/>
            </a:endParaRPr>
          </a:p>
          <a:p>
            <a:r>
              <a:rPr lang="en-GB" sz="2000" dirty="0">
                <a:solidFill>
                  <a:srgbClr val="000000"/>
                </a:solidFill>
                <a:latin typeface="Calibri" panose="020F0502020204030204" pitchFamily="34" charset="0"/>
              </a:rPr>
              <a:t>The fall of an acorn on the ground, the pattering of nuts on the hazel branches as they fall from ripeness;</a:t>
            </a:r>
          </a:p>
          <a:p>
            <a:endParaRPr lang="en-GB" sz="1100" dirty="0">
              <a:solidFill>
                <a:srgbClr val="000000"/>
              </a:solidFill>
              <a:latin typeface="Calibri" panose="020F0502020204030204" pitchFamily="34" charset="0"/>
            </a:endParaRPr>
          </a:p>
          <a:p>
            <a:r>
              <a:rPr lang="en-GB" sz="2000" dirty="0">
                <a:solidFill>
                  <a:srgbClr val="000000"/>
                </a:solidFill>
                <a:latin typeface="Calibri" panose="020F0502020204030204" pitchFamily="34" charset="0"/>
              </a:rPr>
              <a:t>The flirt of the ground lark's wing from the stubbles - how sweet such pictures on dewy mornings, when the dew flashes from its brown feathers. </a:t>
            </a:r>
          </a:p>
          <a:p>
            <a:endParaRPr lang="en-GB" sz="2000" dirty="0">
              <a:solidFill>
                <a:srgbClr val="000000"/>
              </a:solidFill>
              <a:latin typeface="Calibri" panose="020F0502020204030204" pitchFamily="34" charset="0"/>
            </a:endParaRPr>
          </a:p>
          <a:p>
            <a:r>
              <a:rPr lang="en-GB" sz="2000" b="1" i="1" dirty="0">
                <a:solidFill>
                  <a:srgbClr val="000000"/>
                </a:solidFill>
                <a:latin typeface="Calibri" panose="020F0502020204030204" pitchFamily="34" charset="0"/>
              </a:rPr>
              <a:t>by John Clare </a:t>
            </a:r>
            <a:endParaRPr lang="en-GB" sz="2000" b="1" i="1" dirty="0"/>
          </a:p>
        </p:txBody>
      </p:sp>
      <p:sp>
        <p:nvSpPr>
          <p:cNvPr id="4" name="Rectangle 3">
            <a:extLst>
              <a:ext uri="{FF2B5EF4-FFF2-40B4-BE49-F238E27FC236}">
                <a16:creationId xmlns:a16="http://schemas.microsoft.com/office/drawing/2014/main" id="{1FAD97F1-C070-48DA-9E1E-612B4523E50A}"/>
              </a:ext>
            </a:extLst>
          </p:cNvPr>
          <p:cNvSpPr/>
          <p:nvPr/>
        </p:nvSpPr>
        <p:spPr>
          <a:xfrm>
            <a:off x="394914" y="432428"/>
            <a:ext cx="11200737" cy="400110"/>
          </a:xfrm>
          <a:prstGeom prst="rect">
            <a:avLst/>
          </a:prstGeom>
        </p:spPr>
        <p:txBody>
          <a:bodyPr wrap="square">
            <a:spAutoFit/>
          </a:bodyPr>
          <a:lstStyle/>
          <a:p>
            <a:r>
              <a:rPr lang="en-GB" sz="2000" b="1" dirty="0">
                <a:solidFill>
                  <a:srgbClr val="FF0000"/>
                </a:solidFill>
                <a:latin typeface="Calibri" panose="020F0502020204030204" pitchFamily="34" charset="0"/>
              </a:rPr>
              <a:t>Re-read the poem below from yesterday’s lesson or click the sound button to hear it being read to you:</a:t>
            </a:r>
            <a:endParaRPr lang="en-GB" sz="2000" dirty="0">
              <a:solidFill>
                <a:srgbClr val="FF0000"/>
              </a:solidFill>
              <a:latin typeface="Calibri" panose="020F0502020204030204" pitchFamily="34" charset="0"/>
            </a:endParaRPr>
          </a:p>
        </p:txBody>
      </p:sp>
      <p:pic>
        <p:nvPicPr>
          <p:cNvPr id="7" name="Recorded Sound">
            <a:hlinkClick r:id="" action="ppaction://media"/>
            <a:extLst>
              <a:ext uri="{FF2B5EF4-FFF2-40B4-BE49-F238E27FC236}">
                <a16:creationId xmlns:a16="http://schemas.microsoft.com/office/drawing/2014/main" id="{E763BCE6-A9BD-48D0-8D6B-844AD9030AAD}"/>
              </a:ext>
            </a:extLst>
          </p:cNvPr>
          <p:cNvPicPr>
            <a:picLocks noChangeAspect="1"/>
          </p:cNvPicPr>
          <p:nvPr>
            <a:audioFile r:link="rId1"/>
            <p:extLst>
              <p:ext uri="{DAA4B4D4-6D71-4841-9C94-3DE7FCFB9230}">
                <p14:media xmlns:p14="http://schemas.microsoft.com/office/powerpoint/2010/main" r:embed="rId2">
                  <p14:trim st="29420" end="7517.6145"/>
                </p14:media>
              </p:ext>
            </p:extLst>
          </p:nvPr>
        </p:nvPicPr>
        <p:blipFill>
          <a:blip r:embed="rId4"/>
          <a:stretch>
            <a:fillRect/>
          </a:stretch>
        </p:blipFill>
        <p:spPr>
          <a:xfrm>
            <a:off x="9687339" y="1200644"/>
            <a:ext cx="609600" cy="609600"/>
          </a:xfrm>
          <a:prstGeom prst="rect">
            <a:avLst/>
          </a:prstGeom>
        </p:spPr>
      </p:pic>
    </p:spTree>
    <p:extLst>
      <p:ext uri="{BB962C8B-B14F-4D97-AF65-F5344CB8AC3E}">
        <p14:creationId xmlns:p14="http://schemas.microsoft.com/office/powerpoint/2010/main" val="3656012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32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EB9"/>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09EA0D-DD49-4FC5-BA1E-19ABFD60D946}"/>
              </a:ext>
            </a:extLst>
          </p:cNvPr>
          <p:cNvSpPr/>
          <p:nvPr/>
        </p:nvSpPr>
        <p:spPr>
          <a:xfrm>
            <a:off x="443947" y="823209"/>
            <a:ext cx="11304106" cy="5570756"/>
          </a:xfrm>
          <a:prstGeom prst="rect">
            <a:avLst/>
          </a:prstGeom>
        </p:spPr>
        <p:txBody>
          <a:bodyPr wrap="square">
            <a:spAutoFit/>
          </a:bodyPr>
          <a:lstStyle/>
          <a:p>
            <a:r>
              <a:rPr lang="en-GB" sz="3200" b="1" u="sng" dirty="0">
                <a:solidFill>
                  <a:srgbClr val="000000"/>
                </a:solidFill>
                <a:latin typeface="Calibri" panose="020F0502020204030204" pitchFamily="34" charset="0"/>
              </a:rPr>
              <a:t>Activity 1</a:t>
            </a:r>
          </a:p>
          <a:p>
            <a:endParaRPr lang="en-GB" sz="2000" b="1" dirty="0">
              <a:solidFill>
                <a:srgbClr val="000000"/>
              </a:solidFill>
              <a:latin typeface="Calibri" panose="020F0502020204030204" pitchFamily="34" charset="0"/>
            </a:endParaRPr>
          </a:p>
          <a:p>
            <a:r>
              <a:rPr lang="en-GB" sz="2000" b="1" dirty="0">
                <a:solidFill>
                  <a:srgbClr val="000000"/>
                </a:solidFill>
                <a:latin typeface="Calibri" panose="020F0502020204030204" pitchFamily="34" charset="0"/>
              </a:rPr>
              <a:t>Answer the following comprehension questions about the poem. Click the sound button above to hear the questions being read to you.</a:t>
            </a:r>
          </a:p>
          <a:p>
            <a:endParaRPr lang="en-GB" sz="2000" b="1" i="1" dirty="0">
              <a:solidFill>
                <a:srgbClr val="000000"/>
              </a:solidFill>
              <a:latin typeface="Calibri" panose="020F0502020204030204" pitchFamily="34" charset="0"/>
            </a:endParaRPr>
          </a:p>
          <a:p>
            <a:r>
              <a:rPr lang="en-GB" sz="2000" i="1" dirty="0">
                <a:solidFill>
                  <a:srgbClr val="000000"/>
                </a:solidFill>
                <a:latin typeface="Calibri" panose="020F0502020204030204" pitchFamily="34" charset="0"/>
              </a:rPr>
              <a:t>You might have to flick back to the previous slide to find the answers in the text. Remember to write in full sentences when answering each question. </a:t>
            </a:r>
          </a:p>
          <a:p>
            <a:endParaRPr lang="en-GB" sz="2000" dirty="0"/>
          </a:p>
          <a:p>
            <a:r>
              <a:rPr lang="en-GB" sz="2000" b="1" dirty="0"/>
              <a:t>Questions:</a:t>
            </a:r>
          </a:p>
          <a:p>
            <a:endParaRPr lang="en-GB" sz="2000" b="1" dirty="0"/>
          </a:p>
          <a:p>
            <a:pPr marL="457200" indent="-457200">
              <a:lnSpc>
                <a:spcPct val="200000"/>
              </a:lnSpc>
              <a:buFont typeface="+mj-lt"/>
              <a:buAutoNum type="arabicPeriod"/>
            </a:pPr>
            <a:r>
              <a:rPr lang="en-GB" sz="2000" dirty="0"/>
              <a:t>List three ‘pleasant sounds’ from the poem. </a:t>
            </a:r>
          </a:p>
          <a:p>
            <a:pPr marL="457200" indent="-457200">
              <a:lnSpc>
                <a:spcPct val="200000"/>
              </a:lnSpc>
              <a:buFont typeface="+mj-lt"/>
              <a:buAutoNum type="arabicPeriod"/>
            </a:pPr>
            <a:r>
              <a:rPr lang="en-GB" sz="2000" dirty="0"/>
              <a:t>What time of year is the poem set? How do you know? </a:t>
            </a:r>
          </a:p>
          <a:p>
            <a:pPr marL="457200" indent="-457200">
              <a:lnSpc>
                <a:spcPct val="200000"/>
              </a:lnSpc>
              <a:buFont typeface="+mj-lt"/>
              <a:buAutoNum type="arabicPeriod"/>
            </a:pPr>
            <a:r>
              <a:rPr lang="en-GB" sz="2000" dirty="0"/>
              <a:t>Which are your favourite descriptions from the poem? Why do you like them? </a:t>
            </a:r>
          </a:p>
          <a:p>
            <a:endParaRPr lang="en-GB" sz="2400" dirty="0">
              <a:solidFill>
                <a:srgbClr val="000000"/>
              </a:solidFill>
              <a:latin typeface="Calibri" panose="020F0502020204030204" pitchFamily="34" charset="0"/>
            </a:endParaRPr>
          </a:p>
        </p:txBody>
      </p:sp>
      <p:sp>
        <p:nvSpPr>
          <p:cNvPr id="4" name="TextBox 3">
            <a:extLst>
              <a:ext uri="{FF2B5EF4-FFF2-40B4-BE49-F238E27FC236}">
                <a16:creationId xmlns:a16="http://schemas.microsoft.com/office/drawing/2014/main" id="{8CAA6A35-4DBA-4F0A-8B06-FA5B6A046619}"/>
              </a:ext>
            </a:extLst>
          </p:cNvPr>
          <p:cNvSpPr txBox="1"/>
          <p:nvPr/>
        </p:nvSpPr>
        <p:spPr>
          <a:xfrm>
            <a:off x="2733863" y="458956"/>
            <a:ext cx="791697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Click on the sound button to hear activity 1 explained to you.</a:t>
            </a:r>
          </a:p>
        </p:txBody>
      </p:sp>
      <p:pic>
        <p:nvPicPr>
          <p:cNvPr id="9" name="Recorded Sound">
            <a:hlinkClick r:id="" action="ppaction://media"/>
            <a:extLst>
              <a:ext uri="{FF2B5EF4-FFF2-40B4-BE49-F238E27FC236}">
                <a16:creationId xmlns:a16="http://schemas.microsoft.com/office/drawing/2014/main" id="{2853581C-A6DA-46CC-A395-DD0E4FF8D4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153337" y="336283"/>
            <a:ext cx="609600" cy="609600"/>
          </a:xfrm>
          <a:prstGeom prst="rect">
            <a:avLst/>
          </a:prstGeom>
        </p:spPr>
      </p:pic>
    </p:spTree>
    <p:extLst>
      <p:ext uri="{BB962C8B-B14F-4D97-AF65-F5344CB8AC3E}">
        <p14:creationId xmlns:p14="http://schemas.microsoft.com/office/powerpoint/2010/main" val="42244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2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EB9"/>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99C896-AE51-4DF2-B70A-72E2016C4C80}"/>
              </a:ext>
            </a:extLst>
          </p:cNvPr>
          <p:cNvSpPr/>
          <p:nvPr/>
        </p:nvSpPr>
        <p:spPr>
          <a:xfrm>
            <a:off x="523460" y="401030"/>
            <a:ext cx="11145080" cy="6063198"/>
          </a:xfrm>
          <a:prstGeom prst="rect">
            <a:avLst/>
          </a:prstGeom>
        </p:spPr>
        <p:txBody>
          <a:bodyPr wrap="square">
            <a:spAutoFit/>
          </a:bodyPr>
          <a:lstStyle/>
          <a:p>
            <a:r>
              <a:rPr lang="en-GB" sz="3200" b="1" u="sng" dirty="0">
                <a:solidFill>
                  <a:srgbClr val="000000"/>
                </a:solidFill>
                <a:latin typeface="Calibri" panose="020F0502020204030204" pitchFamily="34" charset="0"/>
              </a:rPr>
              <a:t>Answers </a:t>
            </a:r>
          </a:p>
          <a:p>
            <a:endParaRPr lang="en-GB" sz="2400" b="1" dirty="0">
              <a:solidFill>
                <a:srgbClr val="000000"/>
              </a:solidFill>
              <a:latin typeface="Calibri" panose="020F0502020204030204" pitchFamily="34" charset="0"/>
            </a:endParaRPr>
          </a:p>
          <a:p>
            <a:pPr marL="457200" indent="-457200">
              <a:buFont typeface="+mj-lt"/>
              <a:buAutoNum type="arabicPeriod"/>
            </a:pPr>
            <a:r>
              <a:rPr lang="en-GB" sz="2400" dirty="0">
                <a:solidFill>
                  <a:srgbClr val="000000"/>
                </a:solidFill>
                <a:latin typeface="Calibri" panose="020F0502020204030204" pitchFamily="34" charset="0"/>
              </a:rPr>
              <a:t>Three pleasant sounds in the poem are:</a:t>
            </a:r>
          </a:p>
          <a:p>
            <a:pPr marL="800100" lvl="1" indent="-342900">
              <a:buFont typeface="Arial" panose="020B0604020202020204" pitchFamily="34" charset="0"/>
              <a:buChar char="•"/>
            </a:pPr>
            <a:r>
              <a:rPr lang="en-GB" sz="2400" dirty="0">
                <a:solidFill>
                  <a:srgbClr val="000000"/>
                </a:solidFill>
                <a:latin typeface="Calibri" panose="020F0502020204030204" pitchFamily="34" charset="0"/>
              </a:rPr>
              <a:t>the rustling of leaves</a:t>
            </a:r>
          </a:p>
          <a:p>
            <a:pPr marL="800100" lvl="1" indent="-342900">
              <a:buFont typeface="Arial" panose="020B0604020202020204" pitchFamily="34" charset="0"/>
              <a:buChar char="•"/>
            </a:pPr>
            <a:r>
              <a:rPr lang="en-GB" sz="2400" dirty="0">
                <a:solidFill>
                  <a:srgbClr val="000000"/>
                </a:solidFill>
                <a:latin typeface="Calibri" panose="020F0502020204030204" pitchFamily="34" charset="0"/>
              </a:rPr>
              <a:t>the crumpling of cat-ice</a:t>
            </a:r>
          </a:p>
          <a:p>
            <a:pPr marL="800100" lvl="1" indent="-342900">
              <a:buFont typeface="Arial" panose="020B0604020202020204" pitchFamily="34" charset="0"/>
              <a:buChar char="•"/>
            </a:pPr>
            <a:r>
              <a:rPr lang="en-GB" sz="2400" dirty="0">
                <a:solidFill>
                  <a:srgbClr val="000000"/>
                </a:solidFill>
                <a:latin typeface="Calibri" panose="020F0502020204030204" pitchFamily="34" charset="0"/>
              </a:rPr>
              <a:t>rustling through a wood</a:t>
            </a:r>
          </a:p>
          <a:p>
            <a:pPr marL="800100" lvl="1" indent="-342900">
              <a:buFont typeface="Arial" panose="020B0604020202020204" pitchFamily="34" charset="0"/>
              <a:buChar char="•"/>
            </a:pPr>
            <a:r>
              <a:rPr lang="en-GB" sz="2400" dirty="0">
                <a:solidFill>
                  <a:srgbClr val="000000"/>
                </a:solidFill>
                <a:latin typeface="Calibri" panose="020F0502020204030204" pitchFamily="34" charset="0"/>
              </a:rPr>
              <a:t>the halloos from the wind</a:t>
            </a:r>
          </a:p>
          <a:p>
            <a:pPr marL="800100" lvl="1" indent="-342900">
              <a:buFont typeface="Arial" panose="020B0604020202020204" pitchFamily="34" charset="0"/>
              <a:buChar char="•"/>
            </a:pPr>
            <a:r>
              <a:rPr lang="en-GB" sz="2400" dirty="0">
                <a:solidFill>
                  <a:srgbClr val="000000"/>
                </a:solidFill>
                <a:latin typeface="Calibri" panose="020F0502020204030204" pitchFamily="34" charset="0"/>
              </a:rPr>
              <a:t>the rustle of birds’ wings</a:t>
            </a:r>
          </a:p>
          <a:p>
            <a:pPr marL="800100" lvl="1" indent="-342900">
              <a:buFont typeface="Arial" panose="020B0604020202020204" pitchFamily="34" charset="0"/>
              <a:buChar char="•"/>
            </a:pPr>
            <a:r>
              <a:rPr lang="en-GB" sz="2400" dirty="0">
                <a:solidFill>
                  <a:srgbClr val="000000"/>
                </a:solidFill>
                <a:latin typeface="Calibri" panose="020F0502020204030204" pitchFamily="34" charset="0"/>
              </a:rPr>
              <a:t>the whizzing of larger birds overhead</a:t>
            </a:r>
          </a:p>
          <a:p>
            <a:pPr marL="800100" lvl="1" indent="-342900">
              <a:buFont typeface="Arial" panose="020B0604020202020204" pitchFamily="34" charset="0"/>
              <a:buChar char="•"/>
            </a:pPr>
            <a:r>
              <a:rPr lang="en-GB" sz="2400" dirty="0">
                <a:solidFill>
                  <a:srgbClr val="000000"/>
                </a:solidFill>
                <a:latin typeface="Calibri" panose="020F0502020204030204" pitchFamily="34" charset="0"/>
              </a:rPr>
              <a:t>the trample of robins and woodlarks</a:t>
            </a:r>
          </a:p>
          <a:p>
            <a:pPr marL="800100" lvl="1" indent="-342900">
              <a:buFont typeface="Arial" panose="020B0604020202020204" pitchFamily="34" charset="0"/>
              <a:buChar char="•"/>
            </a:pPr>
            <a:r>
              <a:rPr lang="en-GB" sz="2400" dirty="0">
                <a:solidFill>
                  <a:srgbClr val="000000"/>
                </a:solidFill>
                <a:latin typeface="Calibri" panose="020F0502020204030204" pitchFamily="34" charset="0"/>
              </a:rPr>
              <a:t>the patter of squirrels on the green moss</a:t>
            </a:r>
          </a:p>
          <a:p>
            <a:pPr marL="800100" lvl="1" indent="-342900">
              <a:buFont typeface="Arial" panose="020B0604020202020204" pitchFamily="34" charset="0"/>
              <a:buChar char="•"/>
            </a:pPr>
            <a:r>
              <a:rPr lang="en-GB" sz="2400" dirty="0">
                <a:solidFill>
                  <a:srgbClr val="000000"/>
                </a:solidFill>
                <a:latin typeface="Calibri" panose="020F0502020204030204" pitchFamily="34" charset="0"/>
              </a:rPr>
              <a:t>the fall of an acorn on the ground</a:t>
            </a:r>
          </a:p>
          <a:p>
            <a:pPr marL="800100" lvl="1" indent="-342900">
              <a:buFont typeface="Arial" panose="020B0604020202020204" pitchFamily="34" charset="0"/>
              <a:buChar char="•"/>
            </a:pPr>
            <a:r>
              <a:rPr lang="en-GB" sz="2400" dirty="0">
                <a:solidFill>
                  <a:srgbClr val="000000"/>
                </a:solidFill>
                <a:latin typeface="Calibri" panose="020F0502020204030204" pitchFamily="34" charset="0"/>
              </a:rPr>
              <a:t>the pattering of nuts on the hazel branches </a:t>
            </a:r>
          </a:p>
          <a:p>
            <a:pPr marL="800100" lvl="1" indent="-342900">
              <a:buFont typeface="Arial" panose="020B0604020202020204" pitchFamily="34" charset="0"/>
              <a:buChar char="•"/>
            </a:pPr>
            <a:r>
              <a:rPr lang="en-GB" sz="2400" dirty="0">
                <a:solidFill>
                  <a:srgbClr val="000000"/>
                </a:solidFill>
                <a:latin typeface="Calibri" panose="020F0502020204030204" pitchFamily="34" charset="0"/>
              </a:rPr>
              <a:t>the flirt of the ground lark's wing </a:t>
            </a:r>
          </a:p>
          <a:p>
            <a:pPr marL="342900" indent="-342900">
              <a:buFont typeface="Arial" panose="020B0604020202020204" pitchFamily="34" charset="0"/>
              <a:buChar char="•"/>
            </a:pPr>
            <a:endParaRPr lang="en-GB" sz="1600" b="1" dirty="0">
              <a:solidFill>
                <a:srgbClr val="000000"/>
              </a:solidFill>
              <a:latin typeface="Calibri" panose="020F0502020204030204" pitchFamily="34" charset="0"/>
            </a:endParaRPr>
          </a:p>
          <a:p>
            <a:r>
              <a:rPr lang="en-GB" sz="2800" b="1" dirty="0">
                <a:solidFill>
                  <a:srgbClr val="000000"/>
                </a:solidFill>
                <a:latin typeface="Calibri" panose="020F0502020204030204" pitchFamily="34" charset="0"/>
              </a:rPr>
              <a:t>       (Choose 3)</a:t>
            </a:r>
          </a:p>
        </p:txBody>
      </p:sp>
      <p:sp>
        <p:nvSpPr>
          <p:cNvPr id="2" name="Arrow: Right 1">
            <a:extLst>
              <a:ext uri="{FF2B5EF4-FFF2-40B4-BE49-F238E27FC236}">
                <a16:creationId xmlns:a16="http://schemas.microsoft.com/office/drawing/2014/main" id="{38800FA8-375E-47EA-98DA-0E08234CD091}"/>
              </a:ext>
            </a:extLst>
          </p:cNvPr>
          <p:cNvSpPr/>
          <p:nvPr/>
        </p:nvSpPr>
        <p:spPr>
          <a:xfrm>
            <a:off x="9468676" y="5638168"/>
            <a:ext cx="1616765" cy="8188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426F788D-7F22-492E-A59D-4B9B443163B8}"/>
              </a:ext>
            </a:extLst>
          </p:cNvPr>
          <p:cNvSpPr/>
          <p:nvPr/>
        </p:nvSpPr>
        <p:spPr>
          <a:xfrm>
            <a:off x="8719929" y="4629763"/>
            <a:ext cx="3114261" cy="1323439"/>
          </a:xfrm>
          <a:prstGeom prst="rect">
            <a:avLst/>
          </a:prstGeom>
        </p:spPr>
        <p:txBody>
          <a:bodyPr wrap="square">
            <a:spAutoFit/>
          </a:bodyPr>
          <a:lstStyle/>
          <a:p>
            <a:r>
              <a:rPr lang="en-GB" b="1" dirty="0">
                <a:solidFill>
                  <a:srgbClr val="000000"/>
                </a:solidFill>
                <a:latin typeface="Calibri" panose="020F0502020204030204" pitchFamily="34" charset="0"/>
              </a:rPr>
              <a:t>Move on to the next slide for answers to questions 2 and 3</a:t>
            </a:r>
            <a:r>
              <a:rPr lang="en-GB" sz="3200" b="1" u="sng" dirty="0">
                <a:solidFill>
                  <a:srgbClr val="000000"/>
                </a:solidFill>
                <a:latin typeface="Calibri" panose="020F0502020204030204" pitchFamily="34" charset="0"/>
              </a:rPr>
              <a:t> </a:t>
            </a:r>
          </a:p>
          <a:p>
            <a:endParaRPr lang="en-GB" sz="2800" b="1" dirty="0">
              <a:solidFill>
                <a:srgbClr val="000000"/>
              </a:solidFill>
              <a:latin typeface="Calibri" panose="020F0502020204030204" pitchFamily="34" charset="0"/>
            </a:endParaRPr>
          </a:p>
        </p:txBody>
      </p:sp>
      <p:pic>
        <p:nvPicPr>
          <p:cNvPr id="8" name="Recorded Sound">
            <a:hlinkClick r:id="" action="ppaction://media"/>
            <a:extLst>
              <a:ext uri="{FF2B5EF4-FFF2-40B4-BE49-F238E27FC236}">
                <a16:creationId xmlns:a16="http://schemas.microsoft.com/office/drawing/2014/main" id="{24EEBFAF-BFAB-49D2-B4D1-ED63751335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0330" y="1412154"/>
            <a:ext cx="795130" cy="795130"/>
          </a:xfrm>
          <a:prstGeom prst="rect">
            <a:avLst/>
          </a:prstGeom>
        </p:spPr>
      </p:pic>
      <p:sp>
        <p:nvSpPr>
          <p:cNvPr id="10" name="TextBox 3">
            <a:extLst>
              <a:ext uri="{FF2B5EF4-FFF2-40B4-BE49-F238E27FC236}">
                <a16:creationId xmlns:a16="http://schemas.microsoft.com/office/drawing/2014/main" id="{FD0BBD5E-8823-4830-8A82-68AE31E0C8D5}"/>
              </a:ext>
            </a:extLst>
          </p:cNvPr>
          <p:cNvSpPr txBox="1"/>
          <p:nvPr/>
        </p:nvSpPr>
        <p:spPr>
          <a:xfrm>
            <a:off x="7156174" y="550459"/>
            <a:ext cx="398499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Click on the sound button to hear the answers read to you.</a:t>
            </a:r>
          </a:p>
        </p:txBody>
      </p:sp>
    </p:spTree>
    <p:extLst>
      <p:ext uri="{BB962C8B-B14F-4D97-AF65-F5344CB8AC3E}">
        <p14:creationId xmlns:p14="http://schemas.microsoft.com/office/powerpoint/2010/main" val="279549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54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EB9"/>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99C896-AE51-4DF2-B70A-72E2016C4C80}"/>
              </a:ext>
            </a:extLst>
          </p:cNvPr>
          <p:cNvSpPr/>
          <p:nvPr/>
        </p:nvSpPr>
        <p:spPr>
          <a:xfrm>
            <a:off x="523460" y="919791"/>
            <a:ext cx="11145080" cy="5016758"/>
          </a:xfrm>
          <a:prstGeom prst="rect">
            <a:avLst/>
          </a:prstGeom>
        </p:spPr>
        <p:txBody>
          <a:bodyPr wrap="square">
            <a:spAutoFit/>
          </a:bodyPr>
          <a:lstStyle/>
          <a:p>
            <a:r>
              <a:rPr lang="en-GB" sz="3200" b="1" u="sng" dirty="0">
                <a:solidFill>
                  <a:srgbClr val="000000"/>
                </a:solidFill>
                <a:latin typeface="Calibri" panose="020F0502020204030204" pitchFamily="34" charset="0"/>
              </a:rPr>
              <a:t>Answers continued </a:t>
            </a:r>
          </a:p>
          <a:p>
            <a:endParaRPr lang="en-GB" sz="2400" b="1" dirty="0">
              <a:solidFill>
                <a:srgbClr val="000000"/>
              </a:solidFill>
              <a:latin typeface="Calibri" panose="020F0502020204030204" pitchFamily="34" charset="0"/>
            </a:endParaRPr>
          </a:p>
          <a:p>
            <a:pPr marL="457200" indent="-457200">
              <a:buFont typeface="+mj-lt"/>
              <a:buAutoNum type="arabicPeriod" startAt="2"/>
            </a:pPr>
            <a:r>
              <a:rPr lang="en-GB" sz="2400" dirty="0">
                <a:solidFill>
                  <a:srgbClr val="000000"/>
                </a:solidFill>
                <a:latin typeface="Calibri" panose="020F0502020204030204" pitchFamily="34" charset="0"/>
              </a:rPr>
              <a:t>I think it must be winter because it says the leaves are ‘under the feet’. This would suggest that the trees have lost their leaves and they are lying on the ground. The weather also suggests that it might be winter because it says that it is windy and that there is ice down every road. </a:t>
            </a:r>
          </a:p>
          <a:p>
            <a:pPr marL="457200" indent="-457200">
              <a:buFont typeface="+mj-lt"/>
              <a:buAutoNum type="arabicPeriod" startAt="2"/>
            </a:pPr>
            <a:endParaRPr lang="en-GB" sz="2400" dirty="0">
              <a:solidFill>
                <a:srgbClr val="000000"/>
              </a:solidFill>
              <a:latin typeface="Calibri" panose="020F0502020204030204" pitchFamily="34" charset="0"/>
            </a:endParaRPr>
          </a:p>
          <a:p>
            <a:pPr marL="457200" indent="-457200">
              <a:buFont typeface="+mj-lt"/>
              <a:buAutoNum type="arabicPeriod" startAt="2"/>
            </a:pPr>
            <a:r>
              <a:rPr lang="en-GB" sz="2400" i="1" dirty="0">
                <a:solidFill>
                  <a:srgbClr val="000000"/>
                </a:solidFill>
                <a:latin typeface="Calibri" panose="020F0502020204030204" pitchFamily="34" charset="0"/>
              </a:rPr>
              <a:t>You can choose but you must give a reason. </a:t>
            </a:r>
            <a:r>
              <a:rPr lang="en-GB" sz="2400" b="1" dirty="0">
                <a:solidFill>
                  <a:srgbClr val="000000"/>
                </a:solidFill>
                <a:latin typeface="Calibri" panose="020F0502020204030204" pitchFamily="34" charset="0"/>
              </a:rPr>
              <a:t>For example</a:t>
            </a:r>
            <a:r>
              <a:rPr lang="en-GB" sz="2400" b="1" i="1" dirty="0">
                <a:solidFill>
                  <a:srgbClr val="000000"/>
                </a:solidFill>
                <a:latin typeface="Calibri" panose="020F0502020204030204" pitchFamily="34" charset="0"/>
              </a:rPr>
              <a:t>:</a:t>
            </a:r>
          </a:p>
          <a:p>
            <a:pPr lvl="1"/>
            <a:endParaRPr lang="en-GB" sz="2400" dirty="0">
              <a:solidFill>
                <a:srgbClr val="000000"/>
              </a:solidFill>
              <a:latin typeface="Calibri" panose="020F0502020204030204" pitchFamily="34" charset="0"/>
            </a:endParaRPr>
          </a:p>
          <a:p>
            <a:pPr lvl="1"/>
            <a:r>
              <a:rPr lang="en-GB" sz="2400" dirty="0">
                <a:solidFill>
                  <a:srgbClr val="000000"/>
                </a:solidFill>
                <a:latin typeface="Calibri" panose="020F0502020204030204" pitchFamily="34" charset="0"/>
              </a:rPr>
              <a:t>My favourite descriptions from the poem are ‘The crumpling of cat-ice’ and  ‘Rustling through a wood or rather rushing’ because they both use alliteration. The first example repeats the C sound and the second example repeats the R sound. I like how these sentences roll off the tongue. </a:t>
            </a:r>
          </a:p>
        </p:txBody>
      </p:sp>
      <p:sp>
        <p:nvSpPr>
          <p:cNvPr id="5" name="TextBox 3">
            <a:extLst>
              <a:ext uri="{FF2B5EF4-FFF2-40B4-BE49-F238E27FC236}">
                <a16:creationId xmlns:a16="http://schemas.microsoft.com/office/drawing/2014/main" id="{4468F43C-BFC1-4FE3-A6AD-4176918B996A}"/>
              </a:ext>
            </a:extLst>
          </p:cNvPr>
          <p:cNvSpPr txBox="1"/>
          <p:nvPr/>
        </p:nvSpPr>
        <p:spPr>
          <a:xfrm>
            <a:off x="6096000" y="596625"/>
            <a:ext cx="3759703"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Click on the sound button to hear the answers read to you.</a:t>
            </a:r>
          </a:p>
        </p:txBody>
      </p:sp>
      <p:pic>
        <p:nvPicPr>
          <p:cNvPr id="14" name="Recorded Sound">
            <a:hlinkClick r:id="" action="ppaction://media"/>
            <a:extLst>
              <a:ext uri="{FF2B5EF4-FFF2-40B4-BE49-F238E27FC236}">
                <a16:creationId xmlns:a16="http://schemas.microsoft.com/office/drawing/2014/main" id="{713E363C-A240-4023-AC77-5F8F106B54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52521" y="633356"/>
            <a:ext cx="609600" cy="609600"/>
          </a:xfrm>
          <a:prstGeom prst="rect">
            <a:avLst/>
          </a:prstGeom>
        </p:spPr>
      </p:pic>
    </p:spTree>
    <p:extLst>
      <p:ext uri="{BB962C8B-B14F-4D97-AF65-F5344CB8AC3E}">
        <p14:creationId xmlns:p14="http://schemas.microsoft.com/office/powerpoint/2010/main" val="2039523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22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EB9"/>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09EA0D-DD49-4FC5-BA1E-19ABFD60D946}"/>
              </a:ext>
            </a:extLst>
          </p:cNvPr>
          <p:cNvSpPr/>
          <p:nvPr/>
        </p:nvSpPr>
        <p:spPr>
          <a:xfrm>
            <a:off x="1055075" y="520370"/>
            <a:ext cx="10036484" cy="2123658"/>
          </a:xfrm>
          <a:prstGeom prst="rect">
            <a:avLst/>
          </a:prstGeom>
        </p:spPr>
        <p:txBody>
          <a:bodyPr wrap="square">
            <a:spAutoFit/>
          </a:bodyPr>
          <a:lstStyle/>
          <a:p>
            <a:r>
              <a:rPr lang="en-GB" sz="3200" b="1" u="sng" dirty="0">
                <a:solidFill>
                  <a:srgbClr val="000000"/>
                </a:solidFill>
                <a:latin typeface="Calibri" panose="020F0502020204030204" pitchFamily="34" charset="0"/>
              </a:rPr>
              <a:t>Activity 2</a:t>
            </a:r>
          </a:p>
          <a:p>
            <a:endParaRPr lang="en-GB" sz="2000" b="1" dirty="0">
              <a:solidFill>
                <a:srgbClr val="000000"/>
              </a:solidFill>
              <a:latin typeface="Calibri" panose="020F0502020204030204" pitchFamily="34" charset="0"/>
            </a:endParaRPr>
          </a:p>
          <a:p>
            <a:r>
              <a:rPr lang="en-GB" sz="2800" b="1" dirty="0">
                <a:solidFill>
                  <a:srgbClr val="000000"/>
                </a:solidFill>
                <a:latin typeface="Calibri" panose="020F0502020204030204" pitchFamily="34" charset="0"/>
              </a:rPr>
              <a:t>Choose your favourite description from the poem and illustrate it (draw a picture of it).</a:t>
            </a:r>
            <a:endParaRPr lang="en-GB" sz="2800" dirty="0"/>
          </a:p>
          <a:p>
            <a:endParaRPr lang="en-GB" sz="2400" dirty="0">
              <a:solidFill>
                <a:srgbClr val="000000"/>
              </a:solidFill>
              <a:latin typeface="Calibri" panose="020F0502020204030204" pitchFamily="34" charset="0"/>
            </a:endParaRPr>
          </a:p>
        </p:txBody>
      </p:sp>
      <p:pic>
        <p:nvPicPr>
          <p:cNvPr id="1026" name="Picture 2" descr="leaves under my feet-logo - Little By Little blog">
            <a:extLst>
              <a:ext uri="{FF2B5EF4-FFF2-40B4-BE49-F238E27FC236}">
                <a16:creationId xmlns:a16="http://schemas.microsoft.com/office/drawing/2014/main" id="{05347488-F71A-4653-82F1-59135364D5E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8798" y="3927993"/>
            <a:ext cx="3352507" cy="222675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AAD48AB-C86D-47A6-A330-D6EAC50876F1}"/>
              </a:ext>
            </a:extLst>
          </p:cNvPr>
          <p:cNvSpPr/>
          <p:nvPr/>
        </p:nvSpPr>
        <p:spPr>
          <a:xfrm>
            <a:off x="1774723" y="2958162"/>
            <a:ext cx="3200254" cy="646331"/>
          </a:xfrm>
          <a:prstGeom prst="rect">
            <a:avLst/>
          </a:prstGeom>
        </p:spPr>
        <p:txBody>
          <a:bodyPr wrap="square">
            <a:spAutoFit/>
          </a:bodyPr>
          <a:lstStyle/>
          <a:p>
            <a:pPr algn="ctr"/>
            <a:r>
              <a:rPr lang="en-GB" i="1" dirty="0">
                <a:solidFill>
                  <a:srgbClr val="000000"/>
                </a:solidFill>
                <a:latin typeface="Calibri" panose="020F0502020204030204" pitchFamily="34" charset="0"/>
              </a:rPr>
              <a:t>The rustling of leaves under the feet in woods and under hedges</a:t>
            </a:r>
            <a:endParaRPr lang="en-GB" i="1" dirty="0"/>
          </a:p>
        </p:txBody>
      </p:sp>
      <p:pic>
        <p:nvPicPr>
          <p:cNvPr id="1028" name="Picture 4" descr="Metallic Starling | San Diego Zoo Animals &amp; Plants">
            <a:extLst>
              <a:ext uri="{FF2B5EF4-FFF2-40B4-BE49-F238E27FC236}">
                <a16:creationId xmlns:a16="http://schemas.microsoft.com/office/drawing/2014/main" id="{E3077516-EA2A-4853-8A5F-138E9FA8A86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35527" y="3918628"/>
            <a:ext cx="3352507" cy="223612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2C729FF-7DED-4D02-A715-E997AE194130}"/>
              </a:ext>
            </a:extLst>
          </p:cNvPr>
          <p:cNvSpPr/>
          <p:nvPr/>
        </p:nvSpPr>
        <p:spPr>
          <a:xfrm>
            <a:off x="6567629" y="2939372"/>
            <a:ext cx="3088301" cy="646331"/>
          </a:xfrm>
          <a:prstGeom prst="rect">
            <a:avLst/>
          </a:prstGeom>
        </p:spPr>
        <p:txBody>
          <a:bodyPr wrap="square">
            <a:spAutoFit/>
          </a:bodyPr>
          <a:lstStyle/>
          <a:p>
            <a:pPr algn="ctr"/>
            <a:r>
              <a:rPr lang="en-GB" i="1" dirty="0">
                <a:solidFill>
                  <a:srgbClr val="000000"/>
                </a:solidFill>
                <a:latin typeface="Calibri" panose="020F0502020204030204" pitchFamily="34" charset="0"/>
              </a:rPr>
              <a:t>The rustle of birds’ wings startled from their nests</a:t>
            </a:r>
            <a:endParaRPr lang="en-GB" i="1" dirty="0"/>
          </a:p>
        </p:txBody>
      </p:sp>
      <p:sp>
        <p:nvSpPr>
          <p:cNvPr id="8" name="TextBox 3">
            <a:extLst>
              <a:ext uri="{FF2B5EF4-FFF2-40B4-BE49-F238E27FC236}">
                <a16:creationId xmlns:a16="http://schemas.microsoft.com/office/drawing/2014/main" id="{04266BBB-C18B-4B24-81C9-860E5CE83559}"/>
              </a:ext>
            </a:extLst>
          </p:cNvPr>
          <p:cNvSpPr txBox="1"/>
          <p:nvPr/>
        </p:nvSpPr>
        <p:spPr>
          <a:xfrm>
            <a:off x="4586200" y="357725"/>
            <a:ext cx="791697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Click on the sound button to hear activity 2 explained to you.</a:t>
            </a:r>
          </a:p>
        </p:txBody>
      </p:sp>
      <p:pic>
        <p:nvPicPr>
          <p:cNvPr id="7" name="Recorded Sound">
            <a:hlinkClick r:id="" action="ppaction://media"/>
            <a:extLst>
              <a:ext uri="{FF2B5EF4-FFF2-40B4-BE49-F238E27FC236}">
                <a16:creationId xmlns:a16="http://schemas.microsoft.com/office/drawing/2014/main" id="{D2833E74-817F-480E-ABA8-C27A6C7446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86759" y="459896"/>
            <a:ext cx="609600" cy="609600"/>
          </a:xfrm>
          <a:prstGeom prst="rect">
            <a:avLst/>
          </a:prstGeom>
        </p:spPr>
      </p:pic>
    </p:spTree>
    <p:extLst>
      <p:ext uri="{BB962C8B-B14F-4D97-AF65-F5344CB8AC3E}">
        <p14:creationId xmlns:p14="http://schemas.microsoft.com/office/powerpoint/2010/main" val="134021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00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EB9"/>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89AAE7-EFC3-4907-85A8-C9E413A7C0E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8489" b="75687" l="21376" r="45827">
                        <a14:foregroundMark x1="34993" y1="66758" x2="34993" y2="66758"/>
                        <a14:foregroundMark x1="38507" y1="66758" x2="38507" y2="66758"/>
                        <a14:foregroundMark x1="40044" y1="53984" x2="40044" y2="53984"/>
                        <a14:foregroundMark x1="43997" y1="55082" x2="43997" y2="55082"/>
                        <a14:foregroundMark x1="45900" y1="51511" x2="45900" y2="51511"/>
                        <a14:foregroundMark x1="34261" y1="65385" x2="34261" y2="65385"/>
                        <a14:foregroundMark x1="27599" y1="53297" x2="27599" y2="53297"/>
                        <a14:foregroundMark x1="24378" y1="56181" x2="24378" y2="56181"/>
                        <a14:foregroundMark x1="21376" y1="57280" x2="21376" y2="57280"/>
                        <a14:foregroundMark x1="40044" y1="67445" x2="40044" y2="67445"/>
                        <a14:foregroundMark x1="42240" y1="67445" x2="42240" y2="67445"/>
                        <a14:foregroundMark x1="42460" y1="74588" x2="42460" y2="74588"/>
                        <a14:foregroundMark x1="39678" y1="60714" x2="39678" y2="60714"/>
                        <a14:foregroundMark x1="34993" y1="59478" x2="34993" y2="59478"/>
                        <a14:foregroundMark x1="32723" y1="55082" x2="32723" y2="55082"/>
                        <a14:foregroundMark x1="28697" y1="52610" x2="28697" y2="52610"/>
                        <a14:foregroundMark x1="25329" y1="62912" x2="25329" y2="62912"/>
                        <a14:foregroundMark x1="27892" y1="67582" x2="27892" y2="67582"/>
                        <a14:foregroundMark x1="32796" y1="52610" x2="32796" y2="52610"/>
                        <a14:foregroundMark x1="24524" y1="70330" x2="24524" y2="70330"/>
                        <a14:foregroundMark x1="34334" y1="67582" x2="34334" y2="67582"/>
                        <a14:foregroundMark x1="25476" y1="62775" x2="25476" y2="62775"/>
                      </a14:backgroundRemoval>
                    </a14:imgEffect>
                  </a14:imgLayer>
                </a14:imgProps>
              </a:ext>
            </a:extLst>
          </a:blip>
          <a:srcRect l="19731" t="45291" r="52346" b="20785"/>
          <a:stretch/>
        </p:blipFill>
        <p:spPr>
          <a:xfrm rot="20131491">
            <a:off x="1021161" y="1169870"/>
            <a:ext cx="3908712" cy="2530841"/>
          </a:xfrm>
          <a:prstGeom prst="rect">
            <a:avLst/>
          </a:prstGeom>
        </p:spPr>
      </p:pic>
      <p:pic>
        <p:nvPicPr>
          <p:cNvPr id="5" name="Picture 4">
            <a:extLst>
              <a:ext uri="{FF2B5EF4-FFF2-40B4-BE49-F238E27FC236}">
                <a16:creationId xmlns:a16="http://schemas.microsoft.com/office/drawing/2014/main" id="{F3CD33A3-DBAA-4705-A116-9AF666041E1A}"/>
              </a:ext>
            </a:extLst>
          </p:cNvPr>
          <p:cNvPicPr>
            <a:picLocks noChangeAspect="1"/>
          </p:cNvPicPr>
          <p:nvPr/>
        </p:nvPicPr>
        <p:blipFill rotWithShape="1">
          <a:blip r:embed="rId6"/>
          <a:srcRect l="34384" t="15630" r="34346" b="6645"/>
          <a:stretch/>
        </p:blipFill>
        <p:spPr>
          <a:xfrm>
            <a:off x="6583680" y="501961"/>
            <a:ext cx="4419096" cy="5854078"/>
          </a:xfrm>
          <a:prstGeom prst="rect">
            <a:avLst/>
          </a:prstGeom>
        </p:spPr>
      </p:pic>
      <p:pic>
        <p:nvPicPr>
          <p:cNvPr id="7" name="Recorded Sound">
            <a:hlinkClick r:id="" action="ppaction://media"/>
            <a:extLst>
              <a:ext uri="{FF2B5EF4-FFF2-40B4-BE49-F238E27FC236}">
                <a16:creationId xmlns:a16="http://schemas.microsoft.com/office/drawing/2014/main" id="{9D8B27E1-E911-40DB-AA1B-22C4A428DCD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949147" y="4396689"/>
            <a:ext cx="609600" cy="609600"/>
          </a:xfrm>
          <a:prstGeom prst="rect">
            <a:avLst/>
          </a:prstGeom>
        </p:spPr>
      </p:pic>
    </p:spTree>
    <p:extLst>
      <p:ext uri="{BB962C8B-B14F-4D97-AF65-F5344CB8AC3E}">
        <p14:creationId xmlns:p14="http://schemas.microsoft.com/office/powerpoint/2010/main" val="375697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761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0EECED04BC75409DC03DECC28706AE" ma:contentTypeVersion="12" ma:contentTypeDescription="Create a new document." ma:contentTypeScope="" ma:versionID="635a5766bea9f194e4871a18584a0951">
  <xsd:schema xmlns:xsd="http://www.w3.org/2001/XMLSchema" xmlns:xs="http://www.w3.org/2001/XMLSchema" xmlns:p="http://schemas.microsoft.com/office/2006/metadata/properties" xmlns:ns2="6e6ca74e-b4f7-4601-85ac-67e42a279e9b" xmlns:ns3="a460e403-a353-4628-9222-e96d0f2ecf11" targetNamespace="http://schemas.microsoft.com/office/2006/metadata/properties" ma:root="true" ma:fieldsID="e3df8108d93b955aa1e765aa6b29a95f" ns2:_="" ns3:_="">
    <xsd:import namespace="6e6ca74e-b4f7-4601-85ac-67e42a279e9b"/>
    <xsd:import namespace="a460e403-a353-4628-9222-e96d0f2ecf1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6ca74e-b4f7-4601-85ac-67e42a279e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460e403-a353-4628-9222-e96d0f2ecf1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2587D12-02B5-46B2-8A24-DD4B7FD2B8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e6ca74e-b4f7-4601-85ac-67e42a279e9b"/>
    <ds:schemaRef ds:uri="a460e403-a353-4628-9222-e96d0f2ecf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3783E04-CAC7-4DA9-B607-392601834017}">
  <ds:schemaRefs>
    <ds:schemaRef ds:uri="http://schemas.microsoft.com/sharepoint/v3/contenttype/forms"/>
  </ds:schemaRefs>
</ds:datastoreItem>
</file>

<file path=customXml/itemProps3.xml><?xml version="1.0" encoding="utf-8"?>
<ds:datastoreItem xmlns:ds="http://schemas.openxmlformats.org/officeDocument/2006/customXml" ds:itemID="{BBBAF6C6-6E40-4680-A7E1-FBAA692749C8}">
  <ds:schemaRefs>
    <ds:schemaRef ds:uri="http://purl.org/dc/terms/"/>
    <ds:schemaRef ds:uri="a460e403-a353-4628-9222-e96d0f2ecf11"/>
    <ds:schemaRef ds:uri="http://www.w3.org/XML/1998/namespace"/>
    <ds:schemaRef ds:uri="http://schemas.microsoft.com/office/infopath/2007/PartnerControls"/>
    <ds:schemaRef ds:uri="6e6ca74e-b4f7-4601-85ac-67e42a279e9b"/>
    <ds:schemaRef ds:uri="http://schemas.microsoft.com/office/2006/documentManagement/types"/>
    <ds:schemaRef ds:uri="http://purl.org/dc/elements/1.1/"/>
    <ds:schemaRef ds:uri="http://schemas.openxmlformats.org/package/2006/metadata/core-propertie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461</TotalTime>
  <Words>605</Words>
  <Application>Microsoft Office PowerPoint</Application>
  <PresentationFormat>Widescreen</PresentationFormat>
  <Paragraphs>70</Paragraphs>
  <Slides>7</Slides>
  <Notes>0</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Office Theme</vt:lpstr>
      <vt:lpstr>English</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Downing</dc:creator>
  <cp:lastModifiedBy>Rachel Beattie</cp:lastModifiedBy>
  <cp:revision>58</cp:revision>
  <dcterms:created xsi:type="dcterms:W3CDTF">2020-07-13T10:58:18Z</dcterms:created>
  <dcterms:modified xsi:type="dcterms:W3CDTF">2021-01-06T21:09:40Z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0x010100430EECED04BC75409DC03DECC28706AE</vt:lpwstr>
  </property>
</Properties>
</file>