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4.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90"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slide" Target="slides/slide4.xml"/><Relationship Id="rId10"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8664437-CBDC-458D-BA80-BC25628F857D}" type="datetimeFigureOut">
              <a:rPr lang="en-GB" smtClean="0"/>
              <a:t>05/01/2021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73B14A-4A26-47E7-86DD-4011AF692ADA}" type="slidenum">
              <a:rPr lang="en-GB" smtClean="0"/>
              <a:t>‹#›</a:t>
            </a:fld>
            <a:endParaRPr lang="en-GB"/>
          </a:p>
        </p:txBody>
      </p:sp>
    </p:spTree>
    <p:extLst>
      <p:ext uri="{BB962C8B-B14F-4D97-AF65-F5344CB8AC3E}">
        <p14:creationId xmlns:p14="http://schemas.microsoft.com/office/powerpoint/2010/main" val="1655547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8664437-CBDC-458D-BA80-BC25628F857D}" type="datetimeFigureOut">
              <a:rPr lang="en-GB" smtClean="0"/>
              <a:t>05/01/2021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73B14A-4A26-47E7-86DD-4011AF692ADA}" type="slidenum">
              <a:rPr lang="en-GB" smtClean="0"/>
              <a:t>‹#›</a:t>
            </a:fld>
            <a:endParaRPr lang="en-GB"/>
          </a:p>
        </p:txBody>
      </p:sp>
    </p:spTree>
    <p:extLst>
      <p:ext uri="{BB962C8B-B14F-4D97-AF65-F5344CB8AC3E}">
        <p14:creationId xmlns:p14="http://schemas.microsoft.com/office/powerpoint/2010/main" val="3642950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8664437-CBDC-458D-BA80-BC25628F857D}" type="datetimeFigureOut">
              <a:rPr lang="en-GB" smtClean="0"/>
              <a:t>05/01/2021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73B14A-4A26-47E7-86DD-4011AF692ADA}" type="slidenum">
              <a:rPr lang="en-GB" smtClean="0"/>
              <a:t>‹#›</a:t>
            </a:fld>
            <a:endParaRPr lang="en-GB"/>
          </a:p>
        </p:txBody>
      </p:sp>
    </p:spTree>
    <p:extLst>
      <p:ext uri="{BB962C8B-B14F-4D97-AF65-F5344CB8AC3E}">
        <p14:creationId xmlns:p14="http://schemas.microsoft.com/office/powerpoint/2010/main" val="1682251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8664437-CBDC-458D-BA80-BC25628F857D}" type="datetimeFigureOut">
              <a:rPr lang="en-GB" smtClean="0"/>
              <a:t>05/01/2021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73B14A-4A26-47E7-86DD-4011AF692ADA}" type="slidenum">
              <a:rPr lang="en-GB" smtClean="0"/>
              <a:t>‹#›</a:t>
            </a:fld>
            <a:endParaRPr lang="en-GB"/>
          </a:p>
        </p:txBody>
      </p:sp>
    </p:spTree>
    <p:extLst>
      <p:ext uri="{BB962C8B-B14F-4D97-AF65-F5344CB8AC3E}">
        <p14:creationId xmlns:p14="http://schemas.microsoft.com/office/powerpoint/2010/main" val="225502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8664437-CBDC-458D-BA80-BC25628F857D}" type="datetimeFigureOut">
              <a:rPr lang="en-GB" smtClean="0"/>
              <a:t>05/01/2021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73B14A-4A26-47E7-86DD-4011AF692ADA}" type="slidenum">
              <a:rPr lang="en-GB" smtClean="0"/>
              <a:t>‹#›</a:t>
            </a:fld>
            <a:endParaRPr lang="en-GB"/>
          </a:p>
        </p:txBody>
      </p:sp>
    </p:spTree>
    <p:extLst>
      <p:ext uri="{BB962C8B-B14F-4D97-AF65-F5344CB8AC3E}">
        <p14:creationId xmlns:p14="http://schemas.microsoft.com/office/powerpoint/2010/main" val="2725663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8664437-CBDC-458D-BA80-BC25628F857D}" type="datetimeFigureOut">
              <a:rPr lang="en-GB" smtClean="0"/>
              <a:t>05/01/2021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73B14A-4A26-47E7-86DD-4011AF692ADA}" type="slidenum">
              <a:rPr lang="en-GB" smtClean="0"/>
              <a:t>‹#›</a:t>
            </a:fld>
            <a:endParaRPr lang="en-GB"/>
          </a:p>
        </p:txBody>
      </p:sp>
    </p:spTree>
    <p:extLst>
      <p:ext uri="{BB962C8B-B14F-4D97-AF65-F5344CB8AC3E}">
        <p14:creationId xmlns:p14="http://schemas.microsoft.com/office/powerpoint/2010/main" val="2023301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8664437-CBDC-458D-BA80-BC25628F857D}" type="datetimeFigureOut">
              <a:rPr lang="en-GB" smtClean="0"/>
              <a:t>05/01/2021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F73B14A-4A26-47E7-86DD-4011AF692ADA}" type="slidenum">
              <a:rPr lang="en-GB" smtClean="0"/>
              <a:t>‹#›</a:t>
            </a:fld>
            <a:endParaRPr lang="en-GB"/>
          </a:p>
        </p:txBody>
      </p:sp>
    </p:spTree>
    <p:extLst>
      <p:ext uri="{BB962C8B-B14F-4D97-AF65-F5344CB8AC3E}">
        <p14:creationId xmlns:p14="http://schemas.microsoft.com/office/powerpoint/2010/main" val="1827937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8664437-CBDC-458D-BA80-BC25628F857D}" type="datetimeFigureOut">
              <a:rPr lang="en-GB" smtClean="0"/>
              <a:t>05/01/2021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F73B14A-4A26-47E7-86DD-4011AF692ADA}" type="slidenum">
              <a:rPr lang="en-GB" smtClean="0"/>
              <a:t>‹#›</a:t>
            </a:fld>
            <a:endParaRPr lang="en-GB"/>
          </a:p>
        </p:txBody>
      </p:sp>
    </p:spTree>
    <p:extLst>
      <p:ext uri="{BB962C8B-B14F-4D97-AF65-F5344CB8AC3E}">
        <p14:creationId xmlns:p14="http://schemas.microsoft.com/office/powerpoint/2010/main" val="4100502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664437-CBDC-458D-BA80-BC25628F857D}" type="datetimeFigureOut">
              <a:rPr lang="en-GB" smtClean="0"/>
              <a:t>05/01/2021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F73B14A-4A26-47E7-86DD-4011AF692ADA}" type="slidenum">
              <a:rPr lang="en-GB" smtClean="0"/>
              <a:t>‹#›</a:t>
            </a:fld>
            <a:endParaRPr lang="en-GB"/>
          </a:p>
        </p:txBody>
      </p:sp>
    </p:spTree>
    <p:extLst>
      <p:ext uri="{BB962C8B-B14F-4D97-AF65-F5344CB8AC3E}">
        <p14:creationId xmlns:p14="http://schemas.microsoft.com/office/powerpoint/2010/main" val="4146300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8664437-CBDC-458D-BA80-BC25628F857D}" type="datetimeFigureOut">
              <a:rPr lang="en-GB" smtClean="0"/>
              <a:t>05/01/2021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73B14A-4A26-47E7-86DD-4011AF692ADA}" type="slidenum">
              <a:rPr lang="en-GB" smtClean="0"/>
              <a:t>‹#›</a:t>
            </a:fld>
            <a:endParaRPr lang="en-GB"/>
          </a:p>
        </p:txBody>
      </p:sp>
    </p:spTree>
    <p:extLst>
      <p:ext uri="{BB962C8B-B14F-4D97-AF65-F5344CB8AC3E}">
        <p14:creationId xmlns:p14="http://schemas.microsoft.com/office/powerpoint/2010/main" val="2762656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8664437-CBDC-458D-BA80-BC25628F857D}" type="datetimeFigureOut">
              <a:rPr lang="en-GB" smtClean="0"/>
              <a:t>05/01/2021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73B14A-4A26-47E7-86DD-4011AF692ADA}" type="slidenum">
              <a:rPr lang="en-GB" smtClean="0"/>
              <a:t>‹#›</a:t>
            </a:fld>
            <a:endParaRPr lang="en-GB"/>
          </a:p>
        </p:txBody>
      </p:sp>
    </p:spTree>
    <p:extLst>
      <p:ext uri="{BB962C8B-B14F-4D97-AF65-F5344CB8AC3E}">
        <p14:creationId xmlns:p14="http://schemas.microsoft.com/office/powerpoint/2010/main" val="3111209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64437-CBDC-458D-BA80-BC25628F857D}" type="datetimeFigureOut">
              <a:rPr lang="en-GB" smtClean="0"/>
              <a:t>05/01/2021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73B14A-4A26-47E7-86DD-4011AF692ADA}" type="slidenum">
              <a:rPr lang="en-GB" smtClean="0"/>
              <a:t>‹#›</a:t>
            </a:fld>
            <a:endParaRPr lang="en-GB"/>
          </a:p>
        </p:txBody>
      </p:sp>
    </p:spTree>
    <p:extLst>
      <p:ext uri="{BB962C8B-B14F-4D97-AF65-F5344CB8AC3E}">
        <p14:creationId xmlns:p14="http://schemas.microsoft.com/office/powerpoint/2010/main" val="3011335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jpeg"/><Relationship Id="rId3" Type="http://schemas.openxmlformats.org/officeDocument/2006/relationships/slideLayout" Target="../slideLayouts/slideLayout1.xm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jpe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jp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audio" Target="../media/media5.m4a"/><Relationship Id="rId3" Type="http://schemas.microsoft.com/office/2007/relationships/media" Target="../media/media3.m4a"/><Relationship Id="rId7" Type="http://schemas.microsoft.com/office/2007/relationships/media" Target="../media/media5.m4a"/><Relationship Id="rId12" Type="http://schemas.openxmlformats.org/officeDocument/2006/relationships/image" Target="../media/image9.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audio" Target="../media/media4.m4a"/><Relationship Id="rId11" Type="http://schemas.openxmlformats.org/officeDocument/2006/relationships/slideLayout" Target="../slideLayouts/slideLayout2.xml"/><Relationship Id="rId5" Type="http://schemas.microsoft.com/office/2007/relationships/media" Target="../media/media4.m4a"/><Relationship Id="rId10" Type="http://schemas.openxmlformats.org/officeDocument/2006/relationships/audio" Target="../media/media6.m4a"/><Relationship Id="rId4" Type="http://schemas.openxmlformats.org/officeDocument/2006/relationships/audio" Target="../media/media3.m4a"/><Relationship Id="rId9" Type="http://schemas.microsoft.com/office/2007/relationships/media" Target="../media/media6.m4a"/></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media" Target="../media/media8.m4a"/><Relationship Id="rId7" Type="http://schemas.openxmlformats.org/officeDocument/2006/relationships/image" Target="../media/image12.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1.png"/><Relationship Id="rId5" Type="http://schemas.openxmlformats.org/officeDocument/2006/relationships/slideLayout" Target="../slideLayouts/slideLayout7.xml"/><Relationship Id="rId4" Type="http://schemas.openxmlformats.org/officeDocument/2006/relationships/audio" Target="../media/media8.m4a"/></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microsoft.com/office/2007/relationships/media" Target="../media/media10.m4a"/><Relationship Id="rId7" Type="http://schemas.openxmlformats.org/officeDocument/2006/relationships/image" Target="../media/image14.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3.png"/><Relationship Id="rId5" Type="http://schemas.openxmlformats.org/officeDocument/2006/relationships/slideLayout" Target="../slideLayouts/slideLayout7.xml"/><Relationship Id="rId4" Type="http://schemas.openxmlformats.org/officeDocument/2006/relationships/audio" Target="../media/media10.m4a"/><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t;strong&gt;Money&lt;/strong&gt; - Handwriting imag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9269" y="38008"/>
            <a:ext cx="4370869" cy="2223014"/>
          </a:xfrm>
          <a:prstGeom prst="rect">
            <a:avLst/>
          </a:prstGeom>
        </p:spPr>
      </p:pic>
      <p:sp>
        <p:nvSpPr>
          <p:cNvPr id="5" name="TextBox 4"/>
          <p:cNvSpPr txBox="1"/>
          <p:nvPr/>
        </p:nvSpPr>
        <p:spPr>
          <a:xfrm>
            <a:off x="1270383" y="2494143"/>
            <a:ext cx="4101737" cy="584775"/>
          </a:xfrm>
          <a:prstGeom prst="rect">
            <a:avLst/>
          </a:prstGeom>
          <a:noFill/>
        </p:spPr>
        <p:txBody>
          <a:bodyPr wrap="square" rtlCol="0">
            <a:spAutoFit/>
          </a:bodyPr>
          <a:lstStyle/>
          <a:p>
            <a:r>
              <a:rPr lang="en-GB" sz="3200" b="1" dirty="0" smtClean="0">
                <a:ln w="22225">
                  <a:solidFill>
                    <a:schemeClr val="accent2"/>
                  </a:solidFill>
                  <a:prstDash val="solid"/>
                </a:ln>
                <a:solidFill>
                  <a:schemeClr val="accent2">
                    <a:lumMod val="40000"/>
                    <a:lumOff val="60000"/>
                  </a:schemeClr>
                </a:solidFill>
                <a:latin typeface="Comic Sans MS" panose="030F0702030302020204" pitchFamily="66" charset="0"/>
              </a:rPr>
              <a:t>DAY TWO</a:t>
            </a:r>
            <a:endParaRPr lang="en-GB" sz="3200" dirty="0">
              <a:latin typeface="Comic Sans MS" panose="030F0702030302020204" pitchFamily="66" charset="0"/>
            </a:endParaRPr>
          </a:p>
        </p:txBody>
      </p:sp>
      <p:sp>
        <p:nvSpPr>
          <p:cNvPr id="6" name="TextBox 5"/>
          <p:cNvSpPr txBox="1"/>
          <p:nvPr/>
        </p:nvSpPr>
        <p:spPr>
          <a:xfrm>
            <a:off x="679269" y="3501004"/>
            <a:ext cx="11064240" cy="3000821"/>
          </a:xfrm>
          <a:prstGeom prst="rect">
            <a:avLst/>
          </a:prstGeom>
          <a:noFill/>
        </p:spPr>
        <p:txBody>
          <a:bodyPr wrap="square" rtlCol="0">
            <a:spAutoFit/>
          </a:bodyPr>
          <a:lstStyle/>
          <a:p>
            <a:pPr algn="ctr">
              <a:lnSpc>
                <a:spcPct val="150000"/>
              </a:lnSpc>
            </a:pPr>
            <a:r>
              <a:rPr lang="en-GB" dirty="0" smtClean="0">
                <a:latin typeface="Comic Sans MS" panose="030F0702030302020204" pitchFamily="66" charset="0"/>
              </a:rPr>
              <a:t>Morning Starlings</a:t>
            </a:r>
          </a:p>
          <a:p>
            <a:pPr marL="285750" indent="-285750" algn="ctr">
              <a:lnSpc>
                <a:spcPct val="150000"/>
              </a:lnSpc>
              <a:buFont typeface="Arial" panose="020B0604020202020204" pitchFamily="34" charset="0"/>
              <a:buChar char="•"/>
            </a:pPr>
            <a:r>
              <a:rPr lang="en-GB" dirty="0" smtClean="0">
                <a:latin typeface="Comic Sans MS" panose="030F0702030302020204" pitchFamily="66" charset="0"/>
              </a:rPr>
              <a:t>Today you need to ask your grown up for some more money (just promise them you’ll give it back!). If you don’t have any you can cut out coins from the sheet attached.</a:t>
            </a:r>
          </a:p>
          <a:p>
            <a:pPr marL="285750" indent="-285750" algn="ctr">
              <a:lnSpc>
                <a:spcPct val="150000"/>
              </a:lnSpc>
              <a:buFont typeface="Arial" panose="020B0604020202020204" pitchFamily="34" charset="0"/>
              <a:buChar char="•"/>
            </a:pPr>
            <a:r>
              <a:rPr lang="en-GB" dirty="0" smtClean="0">
                <a:latin typeface="Comic Sans MS" panose="030F0702030302020204" pitchFamily="66" charset="0"/>
              </a:rPr>
              <a:t>You will need all the coins that we use in the United Kingdom: 1p, 2p, 5p, 10p, 20p, 50p, £1 and £2</a:t>
            </a:r>
          </a:p>
          <a:p>
            <a:pPr marL="285750" indent="-285750" algn="ctr">
              <a:lnSpc>
                <a:spcPct val="150000"/>
              </a:lnSpc>
              <a:buFont typeface="Arial" panose="020B0604020202020204" pitchFamily="34" charset="0"/>
              <a:buChar char="•"/>
            </a:pPr>
            <a:r>
              <a:rPr lang="en-GB" dirty="0" smtClean="0">
                <a:latin typeface="Comic Sans MS" panose="030F0702030302020204" pitchFamily="66" charset="0"/>
              </a:rPr>
              <a:t>Today’s focus will be understanding that a coin has a value which is independent of its size, shape, colour or mass. </a:t>
            </a:r>
          </a:p>
          <a:p>
            <a:pPr algn="ctr">
              <a:lnSpc>
                <a:spcPct val="150000"/>
              </a:lnSpc>
            </a:pPr>
            <a:endParaRPr lang="en-GB" dirty="0">
              <a:latin typeface="Comic Sans MS" panose="030F0702030302020204" pitchFamily="66" charset="0"/>
            </a:endParaRPr>
          </a:p>
        </p:txBody>
      </p:sp>
      <p:pic>
        <p:nvPicPr>
          <p:cNvPr id="7" name="Picture 6" descr="Two pence (British decimal coin) - Wikipedi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7881" y="146195"/>
            <a:ext cx="1627016" cy="1627016"/>
          </a:xfrm>
          <a:prstGeom prst="rect">
            <a:avLst/>
          </a:prstGeom>
        </p:spPr>
      </p:pic>
      <p:pic>
        <p:nvPicPr>
          <p:cNvPr id="8" name="Picture 7" descr="&lt;strong&gt;5p&lt;/strong&gt; | Simon Greig | Flick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46988" y="452190"/>
            <a:ext cx="1002140" cy="1015026"/>
          </a:xfrm>
          <a:prstGeom prst="rect">
            <a:avLst/>
          </a:prstGeom>
        </p:spPr>
      </p:pic>
      <p:pic>
        <p:nvPicPr>
          <p:cNvPr id="9" name="Picture 8" descr="Ten pence (British coin) - Wikipedia, the free encyclopedi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71219" y="112252"/>
            <a:ext cx="1818134" cy="1818134"/>
          </a:xfrm>
          <a:prstGeom prst="rect">
            <a:avLst/>
          </a:prstGeom>
        </p:spPr>
      </p:pic>
      <p:pic>
        <p:nvPicPr>
          <p:cNvPr id="10" name="Picture 9" descr="Twenty pence (British coin) - Wikipedia"/>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72479" y="2408507"/>
            <a:ext cx="1038910" cy="1038910"/>
          </a:xfrm>
          <a:prstGeom prst="rect">
            <a:avLst/>
          </a:prstGeom>
        </p:spPr>
      </p:pic>
      <p:pic>
        <p:nvPicPr>
          <p:cNvPr id="11" name="Picture 10" descr="Fifty pence (British coin) - Wikipedia"/>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15784" y="2072055"/>
            <a:ext cx="1428949" cy="1428949"/>
          </a:xfrm>
          <a:prstGeom prst="rect">
            <a:avLst/>
          </a:prstGeom>
        </p:spPr>
      </p:pic>
      <p:pic>
        <p:nvPicPr>
          <p:cNvPr id="12" name="Picture 11" descr="One pound (British &lt;strong&gt;coin&lt;/strong&gt;) - Wikipedia"/>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49128" y="2134007"/>
            <a:ext cx="1331158" cy="1313410"/>
          </a:xfrm>
          <a:prstGeom prst="rect">
            <a:avLst/>
          </a:prstGeom>
        </p:spPr>
      </p:pic>
      <p:pic>
        <p:nvPicPr>
          <p:cNvPr id="13" name="Picture 12" descr="Two pounds (British &lt;strong&gt;coin&lt;/strong&gt;) - Wikipedia, the free encyclopedia"/>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02377" y="1930386"/>
            <a:ext cx="1784470" cy="1784470"/>
          </a:xfrm>
          <a:prstGeom prst="rect">
            <a:avLst/>
          </a:prstGeom>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3848540" y="2927962"/>
            <a:ext cx="609600" cy="609600"/>
          </a:xfrm>
          <a:prstGeom prst="rect">
            <a:avLst/>
          </a:prstGeom>
        </p:spPr>
      </p:pic>
      <p:pic>
        <p:nvPicPr>
          <p:cNvPr id="14" name="Picture 13"/>
          <p:cNvPicPr/>
          <p:nvPr/>
        </p:nvPicPr>
        <p:blipFill>
          <a:blip r:embed="rId13" cstate="print">
            <a:extLst>
              <a:ext uri="{28A0092B-C50C-407E-A947-70E740481C1C}">
                <a14:useLocalDpi xmlns:a14="http://schemas.microsoft.com/office/drawing/2010/main" val="0"/>
              </a:ext>
            </a:extLst>
          </a:blip>
          <a:stretch>
            <a:fillRect/>
          </a:stretch>
        </p:blipFill>
        <p:spPr>
          <a:xfrm>
            <a:off x="10660967" y="5532990"/>
            <a:ext cx="1325880" cy="1264285"/>
          </a:xfrm>
          <a:prstGeom prst="rect">
            <a:avLst/>
          </a:prstGeom>
        </p:spPr>
      </p:pic>
    </p:spTree>
    <p:extLst>
      <p:ext uri="{BB962C8B-B14F-4D97-AF65-F5344CB8AC3E}">
        <p14:creationId xmlns:p14="http://schemas.microsoft.com/office/powerpoint/2010/main" val="14653527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3146"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4949" y="548640"/>
            <a:ext cx="10948851" cy="6021977"/>
          </a:xfrm>
        </p:spPr>
        <p:txBody>
          <a:bodyPr>
            <a:normAutofit/>
          </a:bodyPr>
          <a:lstStyle/>
          <a:p>
            <a:pPr>
              <a:lnSpc>
                <a:spcPct val="150000"/>
              </a:lnSpc>
            </a:pPr>
            <a:r>
              <a:rPr lang="en-GB" sz="2000" dirty="0" smtClean="0">
                <a:latin typeface="Comic Sans MS" panose="030F0702030302020204" pitchFamily="66" charset="0"/>
              </a:rPr>
              <a:t>Have a look and feel in </a:t>
            </a:r>
            <a:r>
              <a:rPr lang="en-GB" sz="2000" dirty="0">
                <a:latin typeface="Comic Sans MS" panose="030F0702030302020204" pitchFamily="66" charset="0"/>
              </a:rPr>
              <a:t>turn </a:t>
            </a:r>
            <a:r>
              <a:rPr lang="en-GB" sz="2000" dirty="0" smtClean="0">
                <a:latin typeface="Comic Sans MS" panose="030F0702030302020204" pitchFamily="66" charset="0"/>
              </a:rPr>
              <a:t>the coins and, </a:t>
            </a:r>
            <a:r>
              <a:rPr lang="en-GB" sz="2000" dirty="0">
                <a:latin typeface="Comic Sans MS" panose="030F0702030302020204" pitchFamily="66" charset="0"/>
              </a:rPr>
              <a:t>like yesterday, </a:t>
            </a:r>
            <a:r>
              <a:rPr lang="en-GB" sz="2000" dirty="0" smtClean="0">
                <a:latin typeface="Comic Sans MS" panose="030F0702030302020204" pitchFamily="66" charset="0"/>
              </a:rPr>
              <a:t>look </a:t>
            </a:r>
            <a:r>
              <a:rPr lang="en-GB" sz="2000" dirty="0">
                <a:latin typeface="Comic Sans MS" panose="030F0702030302020204" pitchFamily="66" charset="0"/>
              </a:rPr>
              <a:t>at the pictures/dates on the coins and describe what </a:t>
            </a:r>
            <a:r>
              <a:rPr lang="en-GB" sz="2000" dirty="0" smtClean="0">
                <a:latin typeface="Comic Sans MS" panose="030F0702030302020204" pitchFamily="66" charset="0"/>
              </a:rPr>
              <a:t>you see. Can you tell the </a:t>
            </a:r>
            <a:r>
              <a:rPr lang="en-GB" sz="2000" dirty="0">
                <a:latin typeface="Comic Sans MS" panose="030F0702030302020204" pitchFamily="66" charset="0"/>
              </a:rPr>
              <a:t>value of each </a:t>
            </a:r>
            <a:r>
              <a:rPr lang="en-GB" sz="2000" dirty="0" smtClean="0">
                <a:latin typeface="Comic Sans MS" panose="030F0702030302020204" pitchFamily="66" charset="0"/>
              </a:rPr>
              <a:t>coin? How? </a:t>
            </a:r>
          </a:p>
          <a:p>
            <a:pPr>
              <a:lnSpc>
                <a:spcPct val="150000"/>
              </a:lnSpc>
            </a:pPr>
            <a:r>
              <a:rPr lang="en-GB" sz="2000" dirty="0" smtClean="0">
                <a:latin typeface="Comic Sans MS" panose="030F0702030302020204" pitchFamily="66" charset="0"/>
              </a:rPr>
              <a:t>Did you know that </a:t>
            </a:r>
            <a:r>
              <a:rPr lang="en-GB" sz="2000" dirty="0">
                <a:latin typeface="Comic Sans MS" panose="030F0702030302020204" pitchFamily="66" charset="0"/>
              </a:rPr>
              <a:t>we don’t have 3p, 4p, 6p etc. </a:t>
            </a:r>
            <a:r>
              <a:rPr lang="en-GB" sz="2000" dirty="0" smtClean="0">
                <a:latin typeface="Comic Sans MS" panose="030F0702030302020204" pitchFamily="66" charset="0"/>
              </a:rPr>
              <a:t>coins? Is there a 40p coin? £3 coin?</a:t>
            </a:r>
            <a:endParaRPr lang="en-GB" sz="2000" dirty="0">
              <a:latin typeface="Comic Sans MS" panose="030F0702030302020204" pitchFamily="66" charset="0"/>
            </a:endParaRPr>
          </a:p>
          <a:p>
            <a:pPr>
              <a:lnSpc>
                <a:spcPct val="150000"/>
              </a:lnSpc>
            </a:pPr>
            <a:r>
              <a:rPr lang="en-GB" sz="2000" dirty="0" smtClean="0">
                <a:latin typeface="Comic Sans MS" panose="030F0702030302020204" pitchFamily="66" charset="0"/>
              </a:rPr>
              <a:t>Now take one </a:t>
            </a:r>
            <a:r>
              <a:rPr lang="en-GB" sz="2000" dirty="0">
                <a:latin typeface="Comic Sans MS" panose="030F0702030302020204" pitchFamily="66" charset="0"/>
              </a:rPr>
              <a:t>of each </a:t>
            </a:r>
            <a:r>
              <a:rPr lang="en-GB" sz="2000" dirty="0" smtClean="0">
                <a:latin typeface="Comic Sans MS" panose="030F0702030302020204" pitchFamily="66" charset="0"/>
              </a:rPr>
              <a:t>different coin </a:t>
            </a:r>
            <a:r>
              <a:rPr lang="en-GB" sz="2000" dirty="0">
                <a:latin typeface="Comic Sans MS" panose="030F0702030302020204" pitchFamily="66" charset="0"/>
              </a:rPr>
              <a:t>and </a:t>
            </a:r>
            <a:r>
              <a:rPr lang="en-GB" sz="2000" dirty="0" smtClean="0">
                <a:latin typeface="Comic Sans MS" panose="030F0702030302020204" pitchFamily="66" charset="0"/>
              </a:rPr>
              <a:t>line </a:t>
            </a:r>
            <a:r>
              <a:rPr lang="en-GB" sz="2000" dirty="0">
                <a:latin typeface="Comic Sans MS" panose="030F0702030302020204" pitchFamily="66" charset="0"/>
              </a:rPr>
              <a:t>them up in order from smallest to biggest value </a:t>
            </a:r>
            <a:r>
              <a:rPr lang="en-GB" sz="2000" dirty="0" smtClean="0">
                <a:latin typeface="Comic Sans MS" panose="030F0702030302020204" pitchFamily="66" charset="0"/>
              </a:rPr>
              <a:t>(how much they’re worth) and </a:t>
            </a:r>
            <a:r>
              <a:rPr lang="en-GB" sz="2000" dirty="0">
                <a:latin typeface="Comic Sans MS" panose="030F0702030302020204" pitchFamily="66" charset="0"/>
              </a:rPr>
              <a:t>then biggest to smallest value. </a:t>
            </a:r>
            <a:r>
              <a:rPr lang="en-GB" sz="2000" dirty="0" smtClean="0">
                <a:latin typeface="Comic Sans MS" panose="030F0702030302020204" pitchFamily="66" charset="0"/>
              </a:rPr>
              <a:t>What do you notice about the size and colour? Which coin is the most valuable? Which is the least valuable?</a:t>
            </a:r>
          </a:p>
          <a:p>
            <a:pPr>
              <a:lnSpc>
                <a:spcPct val="150000"/>
              </a:lnSpc>
            </a:pPr>
            <a:endParaRPr lang="en-GB" sz="2000" dirty="0" smtClean="0">
              <a:latin typeface="Comic Sans MS" panose="030F0702030302020204" pitchFamily="66" charset="0"/>
            </a:endParaRPr>
          </a:p>
          <a:p>
            <a:pPr>
              <a:lnSpc>
                <a:spcPct val="150000"/>
              </a:lnSpc>
            </a:pPr>
            <a:r>
              <a:rPr lang="en-GB" sz="2000" dirty="0" smtClean="0">
                <a:latin typeface="Comic Sans MS" panose="030F0702030302020204" pitchFamily="66" charset="0"/>
              </a:rPr>
              <a:t>The size of the coins doesn’t matter (look at the size of the 5p – although it’s smaller than the 2p it’s worth more money)</a:t>
            </a:r>
          </a:p>
          <a:p>
            <a:pPr>
              <a:lnSpc>
                <a:spcPct val="150000"/>
              </a:lnSpc>
            </a:pPr>
            <a:r>
              <a:rPr lang="en-GB" sz="2000" dirty="0" smtClean="0">
                <a:latin typeface="Comic Sans MS" panose="030F0702030302020204" pitchFamily="66" charset="0"/>
              </a:rPr>
              <a:t>Can you describe the colours of the coins? We call the lower value (1p and 2p) copper and the higher values silver (5p, 10p, 20p and 50p) and gold (£1 and £2)</a:t>
            </a: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0182497" y="1047205"/>
            <a:ext cx="609600" cy="609600"/>
          </a:xfrm>
          <a:prstGeom prst="rect">
            <a:avLst/>
          </a:prstGeom>
        </p:spPr>
      </p:pic>
      <p:pic>
        <p:nvPicPr>
          <p:cNvPr id="4"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0792097" y="1656805"/>
            <a:ext cx="609600" cy="609600"/>
          </a:xfrm>
          <a:prstGeom prst="rect">
            <a:avLst/>
          </a:prstGeom>
        </p:spPr>
      </p:pic>
      <p:pic>
        <p:nvPicPr>
          <p:cNvPr id="6" name="Recorded Sound">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0487297" y="3536768"/>
            <a:ext cx="609600" cy="609600"/>
          </a:xfrm>
          <a:prstGeom prst="rect">
            <a:avLst/>
          </a:prstGeom>
        </p:spPr>
      </p:pic>
      <p:pic>
        <p:nvPicPr>
          <p:cNvPr id="7" name="Recorded Sound">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5291545" y="4704805"/>
            <a:ext cx="609600" cy="609600"/>
          </a:xfrm>
          <a:prstGeom prst="rect">
            <a:avLst/>
          </a:prstGeom>
        </p:spPr>
      </p:pic>
      <p:pic>
        <p:nvPicPr>
          <p:cNvPr id="8" name="Recorded Sound">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2"/>
          <a:stretch>
            <a:fillRect/>
          </a:stretch>
        </p:blipFill>
        <p:spPr>
          <a:xfrm>
            <a:off x="9877697" y="5721531"/>
            <a:ext cx="609600" cy="609600"/>
          </a:xfrm>
          <a:prstGeom prst="rect">
            <a:avLst/>
          </a:prstGeom>
        </p:spPr>
      </p:pic>
    </p:spTree>
    <p:extLst>
      <p:ext uri="{BB962C8B-B14F-4D97-AF65-F5344CB8AC3E}">
        <p14:creationId xmlns:p14="http://schemas.microsoft.com/office/powerpoint/2010/main" val="41945107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63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1428" fill="hold"/>
                                        <p:tgtEl>
                                          <p:spTgt spid="4"/>
                                        </p:tgtEl>
                                      </p:cBhvr>
                                    </p:cmd>
                                  </p:childTnLst>
                                </p:cTn>
                              </p:par>
                            </p:childTnLst>
                          </p:cTn>
                        </p:par>
                      </p:childTnLst>
                    </p:cTn>
                  </p:par>
                </p:childTnLst>
              </p:cTn>
              <p:nextCondLst>
                <p:cond evt="onClick" delay="0">
                  <p:tgtEl>
                    <p:spTgt spid="4"/>
                  </p:tgtEl>
                </p:cond>
              </p:nextCondLst>
            </p:seq>
            <p:audio>
              <p:cMediaNode vol="80000">
                <p:cTn id="13" fill="hold" display="0">
                  <p:stCondLst>
                    <p:cond delay="indefinite"/>
                  </p:stCondLst>
                  <p:endCondLst>
                    <p:cond evt="onStopAudio" delay="0">
                      <p:tgtEl>
                        <p:sldTgt/>
                      </p:tgtEl>
                    </p:cond>
                  </p:endCondLst>
                </p:cTn>
                <p:tgtEl>
                  <p:spTgt spid="4"/>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9762" fill="hold"/>
                                        <p:tgtEl>
                                          <p:spTgt spid="6"/>
                                        </p:tgtEl>
                                      </p:cBhvr>
                                    </p:cmd>
                                  </p:childTnLst>
                                </p:cTn>
                              </p:par>
                            </p:childTnLst>
                          </p:cTn>
                        </p:par>
                      </p:childTnLst>
                    </p:cTn>
                  </p:par>
                </p:childTnLst>
              </p:cTn>
              <p:nextCondLst>
                <p:cond evt="onClick" delay="0">
                  <p:tgtEl>
                    <p:spTgt spid="6"/>
                  </p:tgtEl>
                </p:cond>
              </p:nextCondLst>
            </p:seq>
            <p:audio>
              <p:cMediaNode vol="80000">
                <p:cTn id="19" fill="hold" display="0">
                  <p:stCondLst>
                    <p:cond delay="indefinite"/>
                  </p:stCondLst>
                  <p:endCondLst>
                    <p:cond evt="onStopAudio" delay="0">
                      <p:tgtEl>
                        <p:sldTgt/>
                      </p:tgtEl>
                    </p:cond>
                  </p:endCondLst>
                </p:cTn>
                <p:tgtEl>
                  <p:spTgt spid="6"/>
                </p:tgtEl>
              </p:cMediaNode>
            </p:audio>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9491" fill="hold"/>
                                        <p:tgtEl>
                                          <p:spTgt spid="7"/>
                                        </p:tgtEl>
                                      </p:cBhvr>
                                    </p:cmd>
                                  </p:childTnLst>
                                </p:cTn>
                              </p:par>
                            </p:childTnLst>
                          </p:cTn>
                        </p:par>
                      </p:childTnLst>
                    </p:cTn>
                  </p:par>
                </p:childTnLst>
              </p:cTn>
              <p:nextCondLst>
                <p:cond evt="onClick" delay="0">
                  <p:tgtEl>
                    <p:spTgt spid="7"/>
                  </p:tgtEl>
                </p:cond>
              </p:nextCondLst>
            </p:seq>
            <p:audio>
              <p:cMediaNode vol="80000">
                <p:cTn id="25" fill="hold" display="0">
                  <p:stCondLst>
                    <p:cond delay="indefinite"/>
                  </p:stCondLst>
                  <p:endCondLst>
                    <p:cond evt="onStopAudio" delay="0">
                      <p:tgtEl>
                        <p:sldTgt/>
                      </p:tgtEl>
                    </p:cond>
                  </p:endCondLst>
                </p:cTn>
                <p:tgtEl>
                  <p:spTgt spid="7"/>
                </p:tgtEl>
              </p:cMediaNode>
            </p:audio>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2380" fill="hold"/>
                                        <p:tgtEl>
                                          <p:spTgt spid="8"/>
                                        </p:tgtEl>
                                      </p:cBhvr>
                                    </p:cmd>
                                  </p:childTnLst>
                                </p:cTn>
                              </p:par>
                            </p:childTnLst>
                          </p:cTn>
                        </p:par>
                      </p:childTnLst>
                    </p:cTn>
                  </p:par>
                </p:childTnLst>
              </p:cTn>
              <p:nextCondLst>
                <p:cond evt="onClick" delay="0">
                  <p:tgtEl>
                    <p:spTgt spid="8"/>
                  </p:tgtEl>
                </p:cond>
              </p:nextCondLst>
            </p:seq>
            <p:audio>
              <p:cMediaNode vol="80000">
                <p:cTn id="31"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6"/>
          <a:srcRect t="2371" b="20162"/>
          <a:stretch/>
        </p:blipFill>
        <p:spPr>
          <a:xfrm>
            <a:off x="996586" y="506957"/>
            <a:ext cx="3967299" cy="3869077"/>
          </a:xfrm>
          <a:prstGeom prst="rect">
            <a:avLst/>
          </a:prstGeom>
        </p:spPr>
      </p:pic>
      <p:pic>
        <p:nvPicPr>
          <p:cNvPr id="3" name="Content Placeholder 5"/>
          <p:cNvPicPr>
            <a:picLocks noChangeAspect="1"/>
          </p:cNvPicPr>
          <p:nvPr/>
        </p:nvPicPr>
        <p:blipFill>
          <a:blip r:embed="rId7"/>
          <a:stretch>
            <a:fillRect/>
          </a:stretch>
        </p:blipFill>
        <p:spPr>
          <a:xfrm>
            <a:off x="5879645" y="441666"/>
            <a:ext cx="4824308" cy="5671751"/>
          </a:xfrm>
          <a:prstGeom prst="rect">
            <a:avLst/>
          </a:prstGeom>
        </p:spPr>
      </p:pic>
      <p:sp>
        <p:nvSpPr>
          <p:cNvPr id="4" name="TextBox 3"/>
          <p:cNvSpPr txBox="1"/>
          <p:nvPr/>
        </p:nvSpPr>
        <p:spPr>
          <a:xfrm>
            <a:off x="757645" y="4493621"/>
            <a:ext cx="3918857" cy="2246769"/>
          </a:xfrm>
          <a:prstGeom prst="rect">
            <a:avLst/>
          </a:prstGeom>
          <a:noFill/>
        </p:spPr>
        <p:txBody>
          <a:bodyPr wrap="square" rtlCol="0">
            <a:spAutoFit/>
          </a:bodyPr>
          <a:lstStyle/>
          <a:p>
            <a:pPr algn="ctr"/>
            <a:r>
              <a:rPr lang="en-GB" sz="2000" dirty="0" smtClean="0">
                <a:latin typeface="Comic Sans MS" panose="030F0702030302020204" pitchFamily="66" charset="0"/>
              </a:rPr>
              <a:t>Can you answer Ash’s question? Which is more valuable </a:t>
            </a:r>
            <a:r>
              <a:rPr lang="en-GB" sz="2000" smtClean="0">
                <a:latin typeface="Comic Sans MS" panose="030F0702030302020204" pitchFamily="66" charset="0"/>
              </a:rPr>
              <a:t>1p or </a:t>
            </a:r>
            <a:r>
              <a:rPr lang="en-GB" sz="2000" dirty="0" smtClean="0">
                <a:latin typeface="Comic Sans MS" panose="030F0702030302020204" pitchFamily="66" charset="0"/>
              </a:rPr>
              <a:t>£1? </a:t>
            </a:r>
            <a:endParaRPr lang="en-GB" sz="2000" dirty="0">
              <a:latin typeface="Comic Sans MS" panose="030F0702030302020204" pitchFamily="66" charset="0"/>
            </a:endParaRPr>
          </a:p>
          <a:p>
            <a:pPr algn="ctr"/>
            <a:r>
              <a:rPr lang="en-GB" sz="2000" dirty="0" smtClean="0">
                <a:latin typeface="Comic Sans MS" panose="030F0702030302020204" pitchFamily="66" charset="0"/>
              </a:rPr>
              <a:t>Did you know that there are 100p in £1?</a:t>
            </a:r>
          </a:p>
          <a:p>
            <a:pPr algn="ctr"/>
            <a:r>
              <a:rPr lang="en-GB" sz="2000" b="1" dirty="0" smtClean="0">
                <a:latin typeface="Comic Sans MS" panose="030F0702030302020204" pitchFamily="66" charset="0"/>
              </a:rPr>
              <a:t>Challenge: </a:t>
            </a:r>
            <a:r>
              <a:rPr lang="en-GB" sz="2000" dirty="0" smtClean="0">
                <a:latin typeface="Comic Sans MS" panose="030F0702030302020204" pitchFamily="66" charset="0"/>
              </a:rPr>
              <a:t>How many pennies are there in £2?</a:t>
            </a:r>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33906" y="533059"/>
            <a:ext cx="609600" cy="609600"/>
          </a:xfrm>
          <a:prstGeom prst="rect">
            <a:avLst/>
          </a:prstGeom>
        </p:spPr>
      </p:pic>
      <p:pic>
        <p:nvPicPr>
          <p:cNvPr id="7"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0882480" y="506957"/>
            <a:ext cx="609600" cy="609600"/>
          </a:xfrm>
          <a:prstGeom prst="rect">
            <a:avLst/>
          </a:prstGeom>
        </p:spPr>
      </p:pic>
    </p:spTree>
    <p:extLst>
      <p:ext uri="{BB962C8B-B14F-4D97-AF65-F5344CB8AC3E}">
        <p14:creationId xmlns:p14="http://schemas.microsoft.com/office/powerpoint/2010/main" val="32274597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446"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2403" fill="hold"/>
                                        <p:tgtEl>
                                          <p:spTgt spid="7"/>
                                        </p:tgtEl>
                                      </p:cBhvr>
                                    </p:cmd>
                                  </p:childTnLst>
                                </p:cTn>
                              </p:par>
                            </p:childTnLst>
                          </p:cTn>
                        </p:par>
                      </p:childTnLst>
                    </p:cTn>
                  </p:par>
                </p:childTnLst>
              </p:cTn>
              <p:nextCondLst>
                <p:cond evt="onClick" delay="0">
                  <p:tgtEl>
                    <p:spTgt spid="7"/>
                  </p:tgtEl>
                </p:cond>
              </p:nextCondLst>
            </p:seq>
            <p:audio>
              <p:cMediaNode vol="80000">
                <p:cTn id="13"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a:stretch>
            <a:fillRect/>
          </a:stretch>
        </p:blipFill>
        <p:spPr>
          <a:xfrm>
            <a:off x="800613" y="6877"/>
            <a:ext cx="4362859" cy="6342710"/>
          </a:xfrm>
          <a:prstGeom prst="rect">
            <a:avLst/>
          </a:prstGeom>
        </p:spPr>
      </p:pic>
      <p:pic>
        <p:nvPicPr>
          <p:cNvPr id="3" name="Picture 2"/>
          <p:cNvPicPr>
            <a:picLocks noChangeAspect="1"/>
          </p:cNvPicPr>
          <p:nvPr/>
        </p:nvPicPr>
        <p:blipFill>
          <a:blip r:embed="rId7"/>
          <a:stretch>
            <a:fillRect/>
          </a:stretch>
        </p:blipFill>
        <p:spPr>
          <a:xfrm>
            <a:off x="5862047" y="458983"/>
            <a:ext cx="4927873" cy="5890604"/>
          </a:xfrm>
          <a:prstGeom prst="rect">
            <a:avLst/>
          </a:prstGeom>
        </p:spPr>
      </p:pic>
      <p:pic>
        <p:nvPicPr>
          <p:cNvPr id="4" name="Picture 2" descr="Your Daily Challenge – Gurnard Preschool"/>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945066" y="170578"/>
            <a:ext cx="1589436" cy="1396966"/>
          </a:xfrm>
          <a:prstGeom prst="rect">
            <a:avLst/>
          </a:prstGeom>
          <a:noFill/>
          <a:extLst>
            <a:ext uri="{909E8E84-426E-40DD-AFC4-6F175D3DCCD1}">
              <a14:hiddenFill xmlns:a14="http://schemas.microsoft.com/office/drawing/2010/main">
                <a:solidFill>
                  <a:srgbClr val="FFFFFF"/>
                </a:solidFill>
              </a14:hiddenFill>
            </a:ext>
          </a:extLst>
        </p:spPr>
      </p:pic>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327161" y="1262744"/>
            <a:ext cx="609600" cy="609600"/>
          </a:xfrm>
          <a:prstGeom prst="rect">
            <a:avLst/>
          </a:prstGeom>
        </p:spPr>
      </p:pic>
      <p:pic>
        <p:nvPicPr>
          <p:cNvPr id="7"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5557247" y="1138646"/>
            <a:ext cx="609600" cy="609600"/>
          </a:xfrm>
          <a:prstGeom prst="rect">
            <a:avLst/>
          </a:prstGeom>
        </p:spPr>
      </p:pic>
    </p:spTree>
    <p:extLst>
      <p:ext uri="{BB962C8B-B14F-4D97-AF65-F5344CB8AC3E}">
        <p14:creationId xmlns:p14="http://schemas.microsoft.com/office/powerpoint/2010/main" val="4409910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628"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2135" fill="hold"/>
                                        <p:tgtEl>
                                          <p:spTgt spid="7"/>
                                        </p:tgtEl>
                                      </p:cBhvr>
                                    </p:cmd>
                                  </p:childTnLst>
                                </p:cTn>
                              </p:par>
                            </p:childTnLst>
                          </p:cTn>
                        </p:par>
                      </p:childTnLst>
                    </p:cTn>
                  </p:par>
                </p:childTnLst>
              </p:cTn>
              <p:nextCondLst>
                <p:cond evt="onClick" delay="0">
                  <p:tgtEl>
                    <p:spTgt spid="7"/>
                  </p:tgtEl>
                </p:cond>
              </p:nextCondLst>
            </p:seq>
            <p:audio>
              <p:cMediaNode vol="80000">
                <p:cTn id="13"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DAD4CFA140EB4A80C5A2F767E61656" ma:contentTypeVersion="9" ma:contentTypeDescription="Create a new document." ma:contentTypeScope="" ma:versionID="77fa52eb842390f60d7a949c0542ceb2">
  <xsd:schema xmlns:xsd="http://www.w3.org/2001/XMLSchema" xmlns:xs="http://www.w3.org/2001/XMLSchema" xmlns:p="http://schemas.microsoft.com/office/2006/metadata/properties" xmlns:ns2="5ad0ee9d-2391-47bc-bd54-552549e2ac31" targetNamespace="http://schemas.microsoft.com/office/2006/metadata/properties" ma:root="true" ma:fieldsID="3aed9d836dad8c4fa9aec7e59f2f9e32" ns2:_="">
    <xsd:import namespace="5ad0ee9d-2391-47bc-bd54-552549e2ac3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d0ee9d-2391-47bc-bd54-552549e2ac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C9029E9-6BD3-4EE0-8815-1977432A7348}"/>
</file>

<file path=customXml/itemProps2.xml><?xml version="1.0" encoding="utf-8"?>
<ds:datastoreItem xmlns:ds="http://schemas.openxmlformats.org/officeDocument/2006/customXml" ds:itemID="{4A731E00-4958-4EF9-B3C2-1EFB2AEFF5BF}"/>
</file>

<file path=customXml/itemProps3.xml><?xml version="1.0" encoding="utf-8"?>
<ds:datastoreItem xmlns:ds="http://schemas.openxmlformats.org/officeDocument/2006/customXml" ds:itemID="{D0E46E9D-64A4-4412-93F0-B7421B4F3628}"/>
</file>

<file path=docProps/app.xml><?xml version="1.0" encoding="utf-8"?>
<Properties xmlns="http://schemas.openxmlformats.org/officeDocument/2006/extended-properties" xmlns:vt="http://schemas.openxmlformats.org/officeDocument/2006/docPropsVTypes">
  <TotalTime>776</TotalTime>
  <Words>319</Words>
  <Application>Microsoft Office PowerPoint</Application>
  <PresentationFormat>Widescreen</PresentationFormat>
  <Paragraphs>14</Paragraphs>
  <Slides>4</Slides>
  <Notes>0</Notes>
  <HiddenSlides>0</HiddenSlides>
  <MMClips>10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home</dc:creator>
  <cp:lastModifiedBy>home</cp:lastModifiedBy>
  <cp:revision>20</cp:revision>
  <dcterms:created xsi:type="dcterms:W3CDTF">2020-11-02T10:21:13Z</dcterms:created>
  <dcterms:modified xsi:type="dcterms:W3CDTF">2021-01-05T21:33:01Z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0x010100DDDAD4CFA140EB4A80C5A2F767E61656</vt:lpwstr>
  </property>
</Properties>
</file>