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9"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5091" autoAdjust="0"/>
  </p:normalViewPr>
  <p:slideViewPr>
    <p:cSldViewPr snapToGrid="0">
      <p:cViewPr varScale="1">
        <p:scale>
          <a:sx n="54" d="100"/>
          <a:sy n="54"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3</a:t>
            </a:fld>
            <a:endParaRPr lang="en-GB"/>
          </a:p>
        </p:txBody>
      </p:sp>
    </p:spTree>
    <p:extLst>
      <p:ext uri="{BB962C8B-B14F-4D97-AF65-F5344CB8AC3E}">
        <p14:creationId xmlns:p14="http://schemas.microsoft.com/office/powerpoint/2010/main" val="171882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o7fbLgY2oA_cFCIg9GdxtQ" TargetMode="External"/><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youtube.com/channel/UCo7fbLgY2oA_cFCIg9GdxtQ"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www.youtube.com/channel/UCo7fbLgY2oA_cFCIg9GdxtQ" TargetMode="External"/><Relationship Id="rId12"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solidFill>
                  <a:srgbClr val="FF0000"/>
                </a:solidFill>
              </a:rPr>
              <a:t>Red Group</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8"/>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9"/>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10"/>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3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pic>
        <p:nvPicPr>
          <p:cNvPr id="4" name="Recorded Sound">
            <a:hlinkClick r:id="" action="ppaction://media"/>
            <a:extLst>
              <a:ext uri="{FF2B5EF4-FFF2-40B4-BE49-F238E27FC236}">
                <a16:creationId xmlns:a16="http://schemas.microsoft.com/office/drawing/2014/main" id="{7ACFC9F5-549A-4B61-AF8D-87ADB1E7B1A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706203" y="520943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755" fill="hold"/>
                                        <p:tgtEl>
                                          <p:spTgt spid="36"/>
                                        </p:tgtEl>
                                      </p:cBhvr>
                                    </p:cmd>
                                  </p:childTnLst>
                                </p:cTn>
                              </p:par>
                            </p:childTnLst>
                          </p:cTn>
                        </p:par>
                      </p:childTnLst>
                    </p:cTn>
                  </p:par>
                </p:childTnLst>
              </p:cTn>
              <p:nextCondLst>
                <p:cond evt="onClick" delay="0">
                  <p:tgtEl>
                    <p:spTgt spid="36"/>
                  </p:tgtEl>
                </p:cond>
              </p:nextCondLst>
            </p:seq>
            <p:audio>
              <p:cMediaNode vol="80000">
                <p:cTn id="12" fill="hold" display="0">
                  <p:stCondLst>
                    <p:cond delay="indefinite"/>
                  </p:stCondLst>
                  <p:endCondLst>
                    <p:cond evt="onStopAudio" delay="0">
                      <p:tgtEl>
                        <p:sldTgt/>
                      </p:tgtEl>
                    </p:cond>
                  </p:endCondLst>
                </p:cTn>
                <p:tgtEl>
                  <p:spTgt spid="36"/>
                </p:tgtEl>
              </p:cMediaNode>
            </p:audio>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192155" y="986575"/>
            <a:ext cx="11807687" cy="5577371"/>
          </a:xfrm>
        </p:spPr>
        <p:txBody>
          <a:bodyPr>
            <a:normAutofit/>
          </a:bodyPr>
          <a:lstStyle/>
          <a:p>
            <a:pPr marL="0" indent="0">
              <a:buNone/>
            </a:pPr>
            <a:r>
              <a:rPr lang="en-GB" sz="2400" u="sng" dirty="0"/>
              <a:t>Set 2 Group</a:t>
            </a:r>
          </a:p>
          <a:p>
            <a:pPr marL="0" indent="0">
              <a:buNone/>
            </a:pPr>
            <a:r>
              <a:rPr lang="en-GB" sz="2400" dirty="0"/>
              <a:t>If you are currently reading </a:t>
            </a:r>
            <a:r>
              <a:rPr lang="en-GB" sz="2400" dirty="0">
                <a:solidFill>
                  <a:srgbClr val="00B050"/>
                </a:solidFill>
              </a:rPr>
              <a:t>green</a:t>
            </a:r>
            <a:r>
              <a:rPr lang="en-GB" sz="2400" dirty="0"/>
              <a:t> books, please follow the link below to your Read Write Inc lesson today.  Each day you will need to click on the video’s shown in the screen shots below. Please remember that although the screen shot says /</a:t>
            </a:r>
            <a:r>
              <a:rPr lang="en-GB" sz="2400" dirty="0" err="1"/>
              <a:t>ee</a:t>
            </a:r>
            <a:r>
              <a:rPr lang="en-GB" sz="2400" dirty="0"/>
              <a:t>/, the sound will change each day but will be found in the same place. </a:t>
            </a:r>
            <a:r>
              <a:rPr lang="en-GB" sz="2000" dirty="0">
                <a:hlinkClick r:id="rId4"/>
              </a:rPr>
              <a:t>https://www.youtube.com/channel/UCo7fbLgY2oA_cFCIg9GdxtQ</a:t>
            </a:r>
            <a:r>
              <a:rPr lang="en-GB" sz="20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CB80B1C1-3F52-4BB4-AB2C-4D66A8AAE1FF}"/>
              </a:ext>
            </a:extLst>
          </p:cNvPr>
          <p:cNvPicPr>
            <a:picLocks noChangeAspect="1"/>
          </p:cNvPicPr>
          <p:nvPr/>
        </p:nvPicPr>
        <p:blipFill>
          <a:blip r:embed="rId5"/>
          <a:stretch>
            <a:fillRect/>
          </a:stretch>
        </p:blipFill>
        <p:spPr>
          <a:xfrm>
            <a:off x="5454970" y="6022476"/>
            <a:ext cx="1046714" cy="708850"/>
          </a:xfrm>
          <a:prstGeom prst="rect">
            <a:avLst/>
          </a:prstGeom>
        </p:spPr>
      </p:pic>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6"/>
          <a:stretch>
            <a:fillRect/>
          </a:stretch>
        </p:blipFill>
        <p:spPr>
          <a:xfrm>
            <a:off x="188570" y="10861"/>
            <a:ext cx="2435449" cy="1089991"/>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7"/>
          <a:stretch>
            <a:fillRect/>
          </a:stretch>
        </p:blipFill>
        <p:spPr>
          <a:xfrm>
            <a:off x="9320981" y="690"/>
            <a:ext cx="2032818" cy="1410606"/>
          </a:xfrm>
          <a:prstGeom prst="rect">
            <a:avLst/>
          </a:prstGeom>
        </p:spPr>
      </p:pic>
      <p:pic>
        <p:nvPicPr>
          <p:cNvPr id="8" name="Picture 7"/>
          <p:cNvPicPr>
            <a:picLocks noChangeAspect="1"/>
          </p:cNvPicPr>
          <p:nvPr/>
        </p:nvPicPr>
        <p:blipFill>
          <a:blip r:embed="rId8"/>
          <a:stretch>
            <a:fillRect/>
          </a:stretch>
        </p:blipFill>
        <p:spPr>
          <a:xfrm>
            <a:off x="9120391" y="2889487"/>
            <a:ext cx="830989" cy="1012897"/>
          </a:xfrm>
          <a:prstGeom prst="rect">
            <a:avLst/>
          </a:prstGeom>
        </p:spPr>
      </p:pic>
      <p:pic>
        <p:nvPicPr>
          <p:cNvPr id="7" name="Picture 6"/>
          <p:cNvPicPr>
            <a:picLocks noChangeAspect="1"/>
          </p:cNvPicPr>
          <p:nvPr/>
        </p:nvPicPr>
        <p:blipFill>
          <a:blip r:embed="rId9"/>
          <a:stretch>
            <a:fillRect/>
          </a:stretch>
        </p:blipFill>
        <p:spPr>
          <a:xfrm>
            <a:off x="362630" y="2970375"/>
            <a:ext cx="3451724" cy="1609773"/>
          </a:xfrm>
          <a:prstGeom prst="rect">
            <a:avLst/>
          </a:prstGeom>
        </p:spPr>
      </p:pic>
      <p:sp>
        <p:nvSpPr>
          <p:cNvPr id="11" name="TextBox 10"/>
          <p:cNvSpPr txBox="1"/>
          <p:nvPr/>
        </p:nvSpPr>
        <p:spPr>
          <a:xfrm>
            <a:off x="3814354" y="2991142"/>
            <a:ext cx="5721531" cy="923330"/>
          </a:xfrm>
          <a:prstGeom prst="rect">
            <a:avLst/>
          </a:prstGeom>
          <a:noFill/>
        </p:spPr>
        <p:txBody>
          <a:bodyPr wrap="square" rtlCol="0">
            <a:spAutoFit/>
          </a:bodyPr>
          <a:lstStyle/>
          <a:p>
            <a:r>
              <a:rPr lang="en-GB" b="1" dirty="0"/>
              <a:t>Video 1</a:t>
            </a:r>
            <a:r>
              <a:rPr lang="en-GB" dirty="0"/>
              <a:t>: Please watch ‘Set </a:t>
            </a:r>
            <a:r>
              <a:rPr lang="en-GB" b="1" dirty="0"/>
              <a:t>2</a:t>
            </a:r>
            <a:r>
              <a:rPr lang="en-GB" dirty="0"/>
              <a:t> Speed sound’ lesson.</a:t>
            </a:r>
          </a:p>
          <a:p>
            <a:endParaRPr lang="en-GB" dirty="0"/>
          </a:p>
          <a:p>
            <a:r>
              <a:rPr lang="en-GB" b="1" dirty="0"/>
              <a:t>Video 2</a:t>
            </a:r>
            <a:r>
              <a:rPr lang="en-GB" dirty="0"/>
              <a:t>: Please watch ‘Set </a:t>
            </a:r>
            <a:r>
              <a:rPr lang="en-GB" b="1" dirty="0"/>
              <a:t>2</a:t>
            </a:r>
            <a:r>
              <a:rPr lang="en-GB" dirty="0"/>
              <a:t> Spelling’ lesson. </a:t>
            </a:r>
          </a:p>
        </p:txBody>
      </p:sp>
      <p:cxnSp>
        <p:nvCxnSpPr>
          <p:cNvPr id="13" name="Straight Arrow Connector 12"/>
          <p:cNvCxnSpPr/>
          <p:nvPr/>
        </p:nvCxnSpPr>
        <p:spPr>
          <a:xfrm flipH="1">
            <a:off x="1005840" y="3176848"/>
            <a:ext cx="2828179" cy="9349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12126" y="3709851"/>
            <a:ext cx="1502229" cy="60840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a:stretch>
            <a:fillRect/>
          </a:stretch>
        </p:blipFill>
        <p:spPr>
          <a:xfrm>
            <a:off x="192155" y="4587176"/>
            <a:ext cx="4249216" cy="2197188"/>
          </a:xfrm>
          <a:prstGeom prst="rect">
            <a:avLst/>
          </a:prstGeom>
        </p:spPr>
      </p:pic>
      <p:sp>
        <p:nvSpPr>
          <p:cNvPr id="20" name="TextBox 19"/>
          <p:cNvSpPr txBox="1"/>
          <p:nvPr/>
        </p:nvSpPr>
        <p:spPr>
          <a:xfrm>
            <a:off x="4214948" y="4256982"/>
            <a:ext cx="5721531" cy="646331"/>
          </a:xfrm>
          <a:prstGeom prst="rect">
            <a:avLst/>
          </a:prstGeom>
          <a:noFill/>
        </p:spPr>
        <p:txBody>
          <a:bodyPr wrap="square" rtlCol="0">
            <a:spAutoFit/>
          </a:bodyPr>
          <a:lstStyle/>
          <a:p>
            <a:r>
              <a:rPr lang="en-GB" b="1" dirty="0"/>
              <a:t>Video 3: </a:t>
            </a:r>
            <a:r>
              <a:rPr lang="en-GB" dirty="0"/>
              <a:t>Please watch ‘Red words </a:t>
            </a:r>
            <a:r>
              <a:rPr lang="en-GB" b="1" dirty="0"/>
              <a:t>1</a:t>
            </a:r>
            <a:r>
              <a:rPr lang="en-GB" dirty="0"/>
              <a:t>’  lesson only. </a:t>
            </a:r>
          </a:p>
          <a:p>
            <a:endParaRPr lang="en-GB" dirty="0"/>
          </a:p>
        </p:txBody>
      </p:sp>
      <p:cxnSp>
        <p:nvCxnSpPr>
          <p:cNvPr id="22" name="Straight Arrow Connector 21"/>
          <p:cNvCxnSpPr/>
          <p:nvPr/>
        </p:nvCxnSpPr>
        <p:spPr>
          <a:xfrm flipH="1">
            <a:off x="1225102" y="4683406"/>
            <a:ext cx="3216269" cy="13390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1"/>
          <a:stretch>
            <a:fillRect/>
          </a:stretch>
        </p:blipFill>
        <p:spPr>
          <a:xfrm>
            <a:off x="7515283" y="4594895"/>
            <a:ext cx="4405395" cy="2188622"/>
          </a:xfrm>
          <a:prstGeom prst="rect">
            <a:avLst/>
          </a:prstGeom>
        </p:spPr>
      </p:pic>
      <p:sp>
        <p:nvSpPr>
          <p:cNvPr id="25" name="TextBox 24"/>
          <p:cNvSpPr txBox="1"/>
          <p:nvPr/>
        </p:nvSpPr>
        <p:spPr>
          <a:xfrm>
            <a:off x="4425462" y="5353051"/>
            <a:ext cx="2770590" cy="923330"/>
          </a:xfrm>
          <a:prstGeom prst="rect">
            <a:avLst/>
          </a:prstGeom>
          <a:noFill/>
        </p:spPr>
        <p:txBody>
          <a:bodyPr wrap="square" rtlCol="0">
            <a:spAutoFit/>
          </a:bodyPr>
          <a:lstStyle/>
          <a:p>
            <a:r>
              <a:rPr lang="en-GB" b="1" dirty="0"/>
              <a:t>Video 4: </a:t>
            </a:r>
            <a:r>
              <a:rPr lang="en-GB" dirty="0"/>
              <a:t>Please watch ‘Read and Hold a sentence </a:t>
            </a:r>
            <a:r>
              <a:rPr lang="en-GB" b="1" dirty="0"/>
              <a:t>1</a:t>
            </a:r>
            <a:r>
              <a:rPr lang="en-GB" dirty="0"/>
              <a:t>’ </a:t>
            </a:r>
          </a:p>
        </p:txBody>
      </p:sp>
      <p:cxnSp>
        <p:nvCxnSpPr>
          <p:cNvPr id="26" name="Straight Arrow Connector 25"/>
          <p:cNvCxnSpPr/>
          <p:nvPr/>
        </p:nvCxnSpPr>
        <p:spPr>
          <a:xfrm>
            <a:off x="6876820" y="5811231"/>
            <a:ext cx="1013567" cy="29278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82687" y="4052159"/>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4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3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936479" y="3062872"/>
            <a:ext cx="609600" cy="609600"/>
          </a:xfrm>
          <a:prstGeom prst="rect">
            <a:avLst/>
          </a:prstGeom>
        </p:spPr>
      </p:pic>
    </p:spTree>
    <p:extLst>
      <p:ext uri="{BB962C8B-B14F-4D97-AF65-F5344CB8AC3E}">
        <p14:creationId xmlns:p14="http://schemas.microsoft.com/office/powerpoint/2010/main" val="2032678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17" fill="hold"/>
                                        <p:tgtEl>
                                          <p:spTgt spid="30"/>
                                        </p:tgtEl>
                                      </p:cBhvr>
                                    </p:cmd>
                                  </p:childTnLst>
                                </p:cTn>
                              </p:par>
                            </p:childTnLst>
                          </p:cTn>
                        </p:par>
                      </p:childTnLst>
                    </p:cTn>
                  </p:par>
                </p:childTnLst>
              </p:cTn>
              <p:nextCondLst>
                <p:cond evt="onClick" delay="0">
                  <p:tgtEl>
                    <p:spTgt spid="30"/>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stretch>
            <a:fillRect/>
          </a:stretch>
        </p:blipFill>
        <p:spPr>
          <a:xfrm>
            <a:off x="87732" y="1685342"/>
            <a:ext cx="4838229" cy="2311019"/>
          </a:xfrm>
          <a:prstGeom prst="rect">
            <a:avLst/>
          </a:prstGeom>
        </p:spPr>
      </p:pic>
      <p:pic>
        <p:nvPicPr>
          <p:cNvPr id="5" name="Picture 4"/>
          <p:cNvPicPr>
            <a:picLocks noChangeAspect="1"/>
          </p:cNvPicPr>
          <p:nvPr/>
        </p:nvPicPr>
        <p:blipFill>
          <a:blip r:embed="rId6"/>
          <a:stretch>
            <a:fillRect/>
          </a:stretch>
        </p:blipFill>
        <p:spPr>
          <a:xfrm>
            <a:off x="87732" y="4146828"/>
            <a:ext cx="4675997" cy="2526547"/>
          </a:xfrm>
          <a:prstGeom prst="rect">
            <a:avLst/>
          </a:prstGeom>
        </p:spPr>
      </p:pic>
      <p:sp>
        <p:nvSpPr>
          <p:cNvPr id="9" name="Rectangle 8"/>
          <p:cNvSpPr/>
          <p:nvPr/>
        </p:nvSpPr>
        <p:spPr>
          <a:xfrm>
            <a:off x="232001" y="271601"/>
            <a:ext cx="11522463" cy="2062103"/>
          </a:xfrm>
          <a:prstGeom prst="rect">
            <a:avLst/>
          </a:prstGeom>
        </p:spPr>
        <p:txBody>
          <a:bodyPr wrap="square">
            <a:spAutoFit/>
          </a:bodyPr>
          <a:lstStyle/>
          <a:p>
            <a:r>
              <a:rPr lang="en-GB" u="sng" dirty="0"/>
              <a:t>Set 3 Groups</a:t>
            </a:r>
          </a:p>
          <a:p>
            <a:r>
              <a:rPr lang="en-GB" dirty="0"/>
              <a:t>If you are currently reading </a:t>
            </a:r>
            <a:r>
              <a:rPr lang="en-GB" dirty="0">
                <a:solidFill>
                  <a:srgbClr val="FF0066"/>
                </a:solidFill>
              </a:rPr>
              <a:t>pink</a:t>
            </a:r>
            <a:r>
              <a:rPr lang="en-GB" dirty="0"/>
              <a:t>,  </a:t>
            </a:r>
            <a:r>
              <a:rPr lang="en-GB" dirty="0">
                <a:solidFill>
                  <a:srgbClr val="FFC000"/>
                </a:solidFill>
              </a:rPr>
              <a:t>yellow</a:t>
            </a:r>
            <a:r>
              <a:rPr lang="en-GB" dirty="0"/>
              <a:t>, or </a:t>
            </a:r>
            <a:r>
              <a:rPr lang="en-GB" dirty="0">
                <a:solidFill>
                  <a:srgbClr val="0070C0"/>
                </a:solidFill>
              </a:rPr>
              <a:t>blue</a:t>
            </a:r>
            <a:r>
              <a:rPr lang="en-GB" dirty="0"/>
              <a:t> books, please follow the links below to your Speed Sound lesson, red word focus lesson and hold a sentence activity for today. Each day you will need to click on the video’s shown in the screen shots below. Please remember that although the screen shot says /</a:t>
            </a:r>
            <a:r>
              <a:rPr lang="en-GB" dirty="0" err="1"/>
              <a:t>ee</a:t>
            </a:r>
            <a:r>
              <a:rPr lang="en-GB" dirty="0"/>
              <a:t>/, the sound will change each day but will be found in the same place. </a:t>
            </a:r>
            <a:r>
              <a:rPr lang="en-GB" dirty="0">
                <a:hlinkClick r:id="rId7"/>
              </a:rPr>
              <a:t>https://www.youtube.com/channel/UCo7fbLgY2oA_cFCIg9GdxtQ</a:t>
            </a:r>
            <a:r>
              <a:rPr lang="en-GB" dirty="0"/>
              <a:t> </a:t>
            </a:r>
          </a:p>
          <a:p>
            <a:endParaRPr lang="en-GB" dirty="0"/>
          </a:p>
          <a:p>
            <a:endParaRPr lang="en-GB" dirty="0"/>
          </a:p>
        </p:txBody>
      </p:sp>
      <p:pic>
        <p:nvPicPr>
          <p:cNvPr id="10" name="Picture 9"/>
          <p:cNvPicPr>
            <a:picLocks noChangeAspect="1"/>
          </p:cNvPicPr>
          <p:nvPr/>
        </p:nvPicPr>
        <p:blipFill>
          <a:blip r:embed="rId8"/>
          <a:stretch>
            <a:fillRect/>
          </a:stretch>
        </p:blipFill>
        <p:spPr>
          <a:xfrm>
            <a:off x="7589025" y="4484753"/>
            <a:ext cx="4405395" cy="2188622"/>
          </a:xfrm>
          <a:prstGeom prst="rect">
            <a:avLst/>
          </a:prstGeom>
        </p:spPr>
      </p:pic>
      <p:sp>
        <p:nvSpPr>
          <p:cNvPr id="11" name="TextBox 10"/>
          <p:cNvSpPr txBox="1"/>
          <p:nvPr/>
        </p:nvSpPr>
        <p:spPr>
          <a:xfrm>
            <a:off x="4925961" y="2332010"/>
            <a:ext cx="5721531" cy="923330"/>
          </a:xfrm>
          <a:prstGeom prst="rect">
            <a:avLst/>
          </a:prstGeom>
          <a:noFill/>
        </p:spPr>
        <p:txBody>
          <a:bodyPr wrap="square" rtlCol="0">
            <a:spAutoFit/>
          </a:bodyPr>
          <a:lstStyle/>
          <a:p>
            <a:r>
              <a:rPr lang="en-GB" b="1" dirty="0"/>
              <a:t>Video 1: </a:t>
            </a:r>
            <a:r>
              <a:rPr lang="en-GB" dirty="0"/>
              <a:t>Please watch ‘Set </a:t>
            </a:r>
            <a:r>
              <a:rPr lang="en-GB" b="1" dirty="0"/>
              <a:t>3</a:t>
            </a:r>
            <a:r>
              <a:rPr lang="en-GB" dirty="0"/>
              <a:t> Speed sound’ lesson.</a:t>
            </a:r>
          </a:p>
          <a:p>
            <a:endParaRPr lang="en-GB" dirty="0"/>
          </a:p>
          <a:p>
            <a:r>
              <a:rPr lang="en-GB" b="1" dirty="0"/>
              <a:t>Video 2</a:t>
            </a:r>
            <a:r>
              <a:rPr lang="en-GB" dirty="0"/>
              <a:t>: Please watch ‘Set </a:t>
            </a:r>
            <a:r>
              <a:rPr lang="en-GB" b="1" dirty="0"/>
              <a:t>3</a:t>
            </a:r>
            <a:r>
              <a:rPr lang="en-GB" dirty="0"/>
              <a:t> Spelling’ lesson. </a:t>
            </a:r>
          </a:p>
        </p:txBody>
      </p:sp>
      <p:sp>
        <p:nvSpPr>
          <p:cNvPr id="12" name="TextBox 11"/>
          <p:cNvSpPr txBox="1"/>
          <p:nvPr/>
        </p:nvSpPr>
        <p:spPr>
          <a:xfrm>
            <a:off x="5158844" y="3838422"/>
            <a:ext cx="5721531" cy="646331"/>
          </a:xfrm>
          <a:prstGeom prst="rect">
            <a:avLst/>
          </a:prstGeom>
          <a:noFill/>
        </p:spPr>
        <p:txBody>
          <a:bodyPr wrap="square" rtlCol="0">
            <a:spAutoFit/>
          </a:bodyPr>
          <a:lstStyle/>
          <a:p>
            <a:r>
              <a:rPr lang="en-GB" b="1" dirty="0"/>
              <a:t>Video 3: </a:t>
            </a:r>
            <a:r>
              <a:rPr lang="en-GB" dirty="0"/>
              <a:t>Please watch ‘Red words </a:t>
            </a:r>
            <a:r>
              <a:rPr lang="en-GB" b="1" dirty="0"/>
              <a:t>2</a:t>
            </a:r>
            <a:r>
              <a:rPr lang="en-GB" dirty="0"/>
              <a:t>’  lesson only. </a:t>
            </a:r>
          </a:p>
          <a:p>
            <a:endParaRPr lang="en-GB" dirty="0"/>
          </a:p>
        </p:txBody>
      </p:sp>
      <p:sp>
        <p:nvSpPr>
          <p:cNvPr id="13" name="TextBox 12"/>
          <p:cNvSpPr txBox="1"/>
          <p:nvPr/>
        </p:nvSpPr>
        <p:spPr>
          <a:xfrm>
            <a:off x="4763729" y="5223829"/>
            <a:ext cx="2770590" cy="923330"/>
          </a:xfrm>
          <a:prstGeom prst="rect">
            <a:avLst/>
          </a:prstGeom>
          <a:noFill/>
        </p:spPr>
        <p:txBody>
          <a:bodyPr wrap="square" rtlCol="0">
            <a:spAutoFit/>
          </a:bodyPr>
          <a:lstStyle/>
          <a:p>
            <a:r>
              <a:rPr lang="en-GB" b="1" dirty="0"/>
              <a:t>Video 4: </a:t>
            </a:r>
            <a:r>
              <a:rPr lang="en-GB" dirty="0"/>
              <a:t>Please watch ‘Read and Hold a sentence </a:t>
            </a:r>
            <a:r>
              <a:rPr lang="en-GB" b="1" dirty="0"/>
              <a:t>2</a:t>
            </a:r>
            <a:r>
              <a:rPr lang="en-GB" dirty="0"/>
              <a:t>’ </a:t>
            </a:r>
          </a:p>
        </p:txBody>
      </p:sp>
      <p:cxnSp>
        <p:nvCxnSpPr>
          <p:cNvPr id="14" name="Straight Arrow Connector 13"/>
          <p:cNvCxnSpPr/>
          <p:nvPr/>
        </p:nvCxnSpPr>
        <p:spPr>
          <a:xfrm flipH="1">
            <a:off x="1092757" y="2543674"/>
            <a:ext cx="3670973" cy="76614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02194" y="3022733"/>
            <a:ext cx="2123768" cy="5978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052916" y="4252146"/>
            <a:ext cx="2179672" cy="183582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03690" y="5685494"/>
            <a:ext cx="2831691" cy="36267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E5ACC59-1A55-4D78-94A2-EBDD2806D01E}"/>
              </a:ext>
            </a:extLst>
          </p:cNvPr>
          <p:cNvPicPr>
            <a:picLocks noChangeAspect="1"/>
          </p:cNvPicPr>
          <p:nvPr/>
        </p:nvPicPr>
        <p:blipFill>
          <a:blip r:embed="rId9"/>
          <a:stretch>
            <a:fillRect/>
          </a:stretch>
        </p:blipFill>
        <p:spPr>
          <a:xfrm>
            <a:off x="9690450" y="1451076"/>
            <a:ext cx="2435449" cy="1089991"/>
          </a:xfrm>
          <a:prstGeom prst="rect">
            <a:avLst/>
          </a:prstGeom>
        </p:spPr>
      </p:pic>
      <p:pic>
        <p:nvPicPr>
          <p:cNvPr id="25" name="Picture 24">
            <a:extLst>
              <a:ext uri="{FF2B5EF4-FFF2-40B4-BE49-F238E27FC236}">
                <a16:creationId xmlns:a16="http://schemas.microsoft.com/office/drawing/2014/main" id="{CB80B1C1-3F52-4BB4-AB2C-4D66A8AAE1FF}"/>
              </a:ext>
            </a:extLst>
          </p:cNvPr>
          <p:cNvPicPr>
            <a:picLocks noChangeAspect="1"/>
          </p:cNvPicPr>
          <p:nvPr/>
        </p:nvPicPr>
        <p:blipFill>
          <a:blip r:embed="rId10"/>
          <a:stretch>
            <a:fillRect/>
          </a:stretch>
        </p:blipFill>
        <p:spPr>
          <a:xfrm>
            <a:off x="10384817" y="2629115"/>
            <a:ext cx="1046714" cy="708850"/>
          </a:xfrm>
          <a:prstGeom prst="rect">
            <a:avLst/>
          </a:prstGeom>
        </p:spPr>
      </p:pic>
      <p:pic>
        <p:nvPicPr>
          <p:cNvPr id="27" name="Picture 26"/>
          <p:cNvPicPr>
            <a:picLocks noChangeAspect="1"/>
          </p:cNvPicPr>
          <p:nvPr/>
        </p:nvPicPr>
        <p:blipFill>
          <a:blip r:embed="rId11"/>
          <a:stretch>
            <a:fillRect/>
          </a:stretch>
        </p:blipFill>
        <p:spPr>
          <a:xfrm>
            <a:off x="10077184" y="3377934"/>
            <a:ext cx="830989" cy="1012897"/>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149024" y="6048166"/>
            <a:ext cx="609600" cy="609600"/>
          </a:xfrm>
          <a:prstGeom prst="rect">
            <a:avLst/>
          </a:prstGeom>
        </p:spPr>
      </p:pic>
    </p:spTree>
    <p:extLst>
      <p:ext uri="{BB962C8B-B14F-4D97-AF65-F5344CB8AC3E}">
        <p14:creationId xmlns:p14="http://schemas.microsoft.com/office/powerpoint/2010/main" val="2043903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409</Words>
  <Application>Microsoft Office PowerPoint</Application>
  <PresentationFormat>Widescreen</PresentationFormat>
  <Paragraphs>32</Paragraphs>
  <Slides>3</Slides>
  <Notes>2</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Wingdings</vt:lpstr>
      <vt:lpstr>Office Theme</vt:lpstr>
      <vt:lpstr>Read Write Inc</vt:lpstr>
      <vt:lpstr>Read Write Inc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9</cp:revision>
  <dcterms:created xsi:type="dcterms:W3CDTF">2021-01-06T13:17:55Z</dcterms:created>
  <dcterms:modified xsi:type="dcterms:W3CDTF">2021-01-06T20:06:19Z</dcterms:modified>
</cp:coreProperties>
</file>