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59" r:id="rId5"/>
    <p:sldId id="261" r:id="rId6"/>
    <p:sldId id="262" r:id="rId7"/>
    <p:sldId id="265" r:id="rId8"/>
    <p:sldId id="263" r:id="rId9"/>
    <p:sldId id="258"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p:normalViewPr>
  <p:slideViewPr>
    <p:cSldViewPr snapToGrid="0">
      <p:cViewPr varScale="1">
        <p:scale>
          <a:sx n="73" d="100"/>
          <a:sy n="73" d="100"/>
        </p:scale>
        <p:origin x="63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DF09-5E87-41CB-A9BF-ECD393625F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8FD15B-D257-4453-A0C1-35B5AD6797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679519-5160-4BD2-A648-321ECC535463}"/>
              </a:ext>
            </a:extLst>
          </p:cNvPr>
          <p:cNvSpPr>
            <a:spLocks noGrp="1"/>
          </p:cNvSpPr>
          <p:nvPr>
            <p:ph type="dt" sz="half" idx="10"/>
          </p:nvPr>
        </p:nvSpPr>
        <p:spPr/>
        <p:txBody>
          <a:bodyPr/>
          <a:lstStyle/>
          <a:p>
            <a:fld id="{55B16009-FA30-4045-A31E-082A85061385}" type="datetimeFigureOut">
              <a:rPr lang="en-GB" smtClean="0"/>
              <a:t>06/01/2021</a:t>
            </a:fld>
            <a:endParaRPr lang="en-GB"/>
          </a:p>
        </p:txBody>
      </p:sp>
      <p:sp>
        <p:nvSpPr>
          <p:cNvPr id="5" name="Footer Placeholder 4">
            <a:extLst>
              <a:ext uri="{FF2B5EF4-FFF2-40B4-BE49-F238E27FC236}">
                <a16:creationId xmlns:a16="http://schemas.microsoft.com/office/drawing/2014/main" id="{D86124FC-4A6D-4829-AD9B-DC14C051E3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87BC61-81F5-4C69-A64B-F9740D9DABE5}"/>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12397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861E2-553F-4B92-A144-2148629426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1789E2-FFF4-4219-8ADF-16F2842468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EC5BF-CBA2-4A62-BCAB-B91E38E456BA}"/>
              </a:ext>
            </a:extLst>
          </p:cNvPr>
          <p:cNvSpPr>
            <a:spLocks noGrp="1"/>
          </p:cNvSpPr>
          <p:nvPr>
            <p:ph type="dt" sz="half" idx="10"/>
          </p:nvPr>
        </p:nvSpPr>
        <p:spPr/>
        <p:txBody>
          <a:bodyPr/>
          <a:lstStyle/>
          <a:p>
            <a:fld id="{55B16009-FA30-4045-A31E-082A85061385}" type="datetimeFigureOut">
              <a:rPr lang="en-GB" smtClean="0"/>
              <a:t>06/01/2021</a:t>
            </a:fld>
            <a:endParaRPr lang="en-GB"/>
          </a:p>
        </p:txBody>
      </p:sp>
      <p:sp>
        <p:nvSpPr>
          <p:cNvPr id="5" name="Footer Placeholder 4">
            <a:extLst>
              <a:ext uri="{FF2B5EF4-FFF2-40B4-BE49-F238E27FC236}">
                <a16:creationId xmlns:a16="http://schemas.microsoft.com/office/drawing/2014/main" id="{8F231249-8039-471A-AE8C-9EB9F9AB22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661031-1971-423F-BA03-6A4448E16FD2}"/>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361588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07AF8-A2C9-4594-B923-A192DDCD78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0936C5-3D02-42E7-B6D2-5FDB190EA9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09068B-E293-48C1-84A7-1F17F53F8D9D}"/>
              </a:ext>
            </a:extLst>
          </p:cNvPr>
          <p:cNvSpPr>
            <a:spLocks noGrp="1"/>
          </p:cNvSpPr>
          <p:nvPr>
            <p:ph type="dt" sz="half" idx="10"/>
          </p:nvPr>
        </p:nvSpPr>
        <p:spPr/>
        <p:txBody>
          <a:bodyPr/>
          <a:lstStyle/>
          <a:p>
            <a:fld id="{55B16009-FA30-4045-A31E-082A85061385}" type="datetimeFigureOut">
              <a:rPr lang="en-GB" smtClean="0"/>
              <a:t>06/01/2021</a:t>
            </a:fld>
            <a:endParaRPr lang="en-GB"/>
          </a:p>
        </p:txBody>
      </p:sp>
      <p:sp>
        <p:nvSpPr>
          <p:cNvPr id="5" name="Footer Placeholder 4">
            <a:extLst>
              <a:ext uri="{FF2B5EF4-FFF2-40B4-BE49-F238E27FC236}">
                <a16:creationId xmlns:a16="http://schemas.microsoft.com/office/drawing/2014/main" id="{A084C308-6A51-4C54-BDAD-8D33F75A9B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70660F-4D90-455A-9C8D-E8217C2C55DD}"/>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28526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6A46-2E4B-4FE1-BB73-030B91D8B4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45291C-C9F3-401A-8EA4-10EE8D7D0B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FD727F-4585-4533-9E1D-5BA645B26065}"/>
              </a:ext>
            </a:extLst>
          </p:cNvPr>
          <p:cNvSpPr>
            <a:spLocks noGrp="1"/>
          </p:cNvSpPr>
          <p:nvPr>
            <p:ph type="dt" sz="half" idx="10"/>
          </p:nvPr>
        </p:nvSpPr>
        <p:spPr/>
        <p:txBody>
          <a:bodyPr/>
          <a:lstStyle/>
          <a:p>
            <a:fld id="{55B16009-FA30-4045-A31E-082A85061385}" type="datetimeFigureOut">
              <a:rPr lang="en-GB" smtClean="0"/>
              <a:t>06/01/2021</a:t>
            </a:fld>
            <a:endParaRPr lang="en-GB"/>
          </a:p>
        </p:txBody>
      </p:sp>
      <p:sp>
        <p:nvSpPr>
          <p:cNvPr id="5" name="Footer Placeholder 4">
            <a:extLst>
              <a:ext uri="{FF2B5EF4-FFF2-40B4-BE49-F238E27FC236}">
                <a16:creationId xmlns:a16="http://schemas.microsoft.com/office/drawing/2014/main" id="{A9CEED79-D0B6-454C-93A4-5F4A3CFF7A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B19D7B-A625-4B02-A826-47B46D1B4CE4}"/>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81056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CDEC-8EAF-4D47-95A4-2E5A3D520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8867E6A-832D-4C99-A16A-EC91B1130A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6D7ECD-40F7-426C-A2ED-A7AF5485636B}"/>
              </a:ext>
            </a:extLst>
          </p:cNvPr>
          <p:cNvSpPr>
            <a:spLocks noGrp="1"/>
          </p:cNvSpPr>
          <p:nvPr>
            <p:ph type="dt" sz="half" idx="10"/>
          </p:nvPr>
        </p:nvSpPr>
        <p:spPr/>
        <p:txBody>
          <a:bodyPr/>
          <a:lstStyle/>
          <a:p>
            <a:fld id="{55B16009-FA30-4045-A31E-082A85061385}" type="datetimeFigureOut">
              <a:rPr lang="en-GB" smtClean="0"/>
              <a:t>06/01/2021</a:t>
            </a:fld>
            <a:endParaRPr lang="en-GB"/>
          </a:p>
        </p:txBody>
      </p:sp>
      <p:sp>
        <p:nvSpPr>
          <p:cNvPr id="5" name="Footer Placeholder 4">
            <a:extLst>
              <a:ext uri="{FF2B5EF4-FFF2-40B4-BE49-F238E27FC236}">
                <a16:creationId xmlns:a16="http://schemas.microsoft.com/office/drawing/2014/main" id="{63068109-6590-4788-963E-1D39B8DB49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8F3F0A-C3BC-4AC2-9CF5-B240A00EDF8B}"/>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2827591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5D26C-F336-4045-81A0-C3AEECA923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D5673C-C616-4C84-B8A7-D7D2275A28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D4D329-FFEB-40B7-A8E4-6F10CBF465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A98E42-691E-4461-A67B-22C5166945D7}"/>
              </a:ext>
            </a:extLst>
          </p:cNvPr>
          <p:cNvSpPr>
            <a:spLocks noGrp="1"/>
          </p:cNvSpPr>
          <p:nvPr>
            <p:ph type="dt" sz="half" idx="10"/>
          </p:nvPr>
        </p:nvSpPr>
        <p:spPr/>
        <p:txBody>
          <a:bodyPr/>
          <a:lstStyle/>
          <a:p>
            <a:fld id="{55B16009-FA30-4045-A31E-082A85061385}" type="datetimeFigureOut">
              <a:rPr lang="en-GB" smtClean="0"/>
              <a:t>06/01/2021</a:t>
            </a:fld>
            <a:endParaRPr lang="en-GB"/>
          </a:p>
        </p:txBody>
      </p:sp>
      <p:sp>
        <p:nvSpPr>
          <p:cNvPr id="6" name="Footer Placeholder 5">
            <a:extLst>
              <a:ext uri="{FF2B5EF4-FFF2-40B4-BE49-F238E27FC236}">
                <a16:creationId xmlns:a16="http://schemas.microsoft.com/office/drawing/2014/main" id="{DA3D645C-D6EF-43A1-B623-C27F1E7761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E4C0F3-94C9-4DE1-B038-C29C5012DC65}"/>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4746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E0A7A-9690-4095-820C-FBE43BD695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4BA0B2-34F5-4732-9B79-61C54165E1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29F902-5165-493B-BAE9-ED2AC086C8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0E1336-C951-4430-B78E-CCD6DE6ED8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7DAB16-9C83-4ECC-B729-FE6D7D1739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32B4F7-45D1-4841-9496-59379A878B29}"/>
              </a:ext>
            </a:extLst>
          </p:cNvPr>
          <p:cNvSpPr>
            <a:spLocks noGrp="1"/>
          </p:cNvSpPr>
          <p:nvPr>
            <p:ph type="dt" sz="half" idx="10"/>
          </p:nvPr>
        </p:nvSpPr>
        <p:spPr/>
        <p:txBody>
          <a:bodyPr/>
          <a:lstStyle/>
          <a:p>
            <a:fld id="{55B16009-FA30-4045-A31E-082A85061385}" type="datetimeFigureOut">
              <a:rPr lang="en-GB" smtClean="0"/>
              <a:t>06/01/2021</a:t>
            </a:fld>
            <a:endParaRPr lang="en-GB"/>
          </a:p>
        </p:txBody>
      </p:sp>
      <p:sp>
        <p:nvSpPr>
          <p:cNvPr id="8" name="Footer Placeholder 7">
            <a:extLst>
              <a:ext uri="{FF2B5EF4-FFF2-40B4-BE49-F238E27FC236}">
                <a16:creationId xmlns:a16="http://schemas.microsoft.com/office/drawing/2014/main" id="{D7BE4F59-B456-4B35-83AB-4C9123FA0E2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02CD80B-46DD-4177-BFCD-4246B25FBFA0}"/>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1568817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A77E-F440-4704-9C3B-13B55ED967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A77D85-4B1E-4F0A-A199-7CCE8FA0BF0C}"/>
              </a:ext>
            </a:extLst>
          </p:cNvPr>
          <p:cNvSpPr>
            <a:spLocks noGrp="1"/>
          </p:cNvSpPr>
          <p:nvPr>
            <p:ph type="dt" sz="half" idx="10"/>
          </p:nvPr>
        </p:nvSpPr>
        <p:spPr/>
        <p:txBody>
          <a:bodyPr/>
          <a:lstStyle/>
          <a:p>
            <a:fld id="{55B16009-FA30-4045-A31E-082A85061385}" type="datetimeFigureOut">
              <a:rPr lang="en-GB" smtClean="0"/>
              <a:t>06/01/2021</a:t>
            </a:fld>
            <a:endParaRPr lang="en-GB"/>
          </a:p>
        </p:txBody>
      </p:sp>
      <p:sp>
        <p:nvSpPr>
          <p:cNvPr id="4" name="Footer Placeholder 3">
            <a:extLst>
              <a:ext uri="{FF2B5EF4-FFF2-40B4-BE49-F238E27FC236}">
                <a16:creationId xmlns:a16="http://schemas.microsoft.com/office/drawing/2014/main" id="{E3C4AC26-3BEC-4DB4-9CEC-A5717E5010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3C617B1-7224-4AEA-8EFF-DC83DFD4B51E}"/>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233673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8768CD-1183-4FBF-A5A2-2329F868EF09}"/>
              </a:ext>
            </a:extLst>
          </p:cNvPr>
          <p:cNvSpPr>
            <a:spLocks noGrp="1"/>
          </p:cNvSpPr>
          <p:nvPr>
            <p:ph type="dt" sz="half" idx="10"/>
          </p:nvPr>
        </p:nvSpPr>
        <p:spPr/>
        <p:txBody>
          <a:bodyPr/>
          <a:lstStyle/>
          <a:p>
            <a:fld id="{55B16009-FA30-4045-A31E-082A85061385}" type="datetimeFigureOut">
              <a:rPr lang="en-GB" smtClean="0"/>
              <a:t>06/01/2021</a:t>
            </a:fld>
            <a:endParaRPr lang="en-GB"/>
          </a:p>
        </p:txBody>
      </p:sp>
      <p:sp>
        <p:nvSpPr>
          <p:cNvPr id="3" name="Footer Placeholder 2">
            <a:extLst>
              <a:ext uri="{FF2B5EF4-FFF2-40B4-BE49-F238E27FC236}">
                <a16:creationId xmlns:a16="http://schemas.microsoft.com/office/drawing/2014/main" id="{B7DD333C-7DD1-435E-81DC-F70781032B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F88581-1C11-42A6-9FF4-7CC3E38D22E4}"/>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516296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AEB1-2C73-49A0-B00A-F6CC86DEF7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9637AA-D6F8-4083-B437-007E5146F6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D55193-666D-4CEA-9D3A-A54AA1BFA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83324D-1466-45BE-A80B-DE252ADD0B47}"/>
              </a:ext>
            </a:extLst>
          </p:cNvPr>
          <p:cNvSpPr>
            <a:spLocks noGrp="1"/>
          </p:cNvSpPr>
          <p:nvPr>
            <p:ph type="dt" sz="half" idx="10"/>
          </p:nvPr>
        </p:nvSpPr>
        <p:spPr/>
        <p:txBody>
          <a:bodyPr/>
          <a:lstStyle/>
          <a:p>
            <a:fld id="{55B16009-FA30-4045-A31E-082A85061385}" type="datetimeFigureOut">
              <a:rPr lang="en-GB" smtClean="0"/>
              <a:t>06/01/2021</a:t>
            </a:fld>
            <a:endParaRPr lang="en-GB"/>
          </a:p>
        </p:txBody>
      </p:sp>
      <p:sp>
        <p:nvSpPr>
          <p:cNvPr id="6" name="Footer Placeholder 5">
            <a:extLst>
              <a:ext uri="{FF2B5EF4-FFF2-40B4-BE49-F238E27FC236}">
                <a16:creationId xmlns:a16="http://schemas.microsoft.com/office/drawing/2014/main" id="{C7DFBBDC-3300-44FF-ADEF-64552E45B3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D8EB19-35CB-4EED-8AA0-CD28619D57B2}"/>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382649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3BF3-4C55-458C-82DA-533213A74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E3823E-52BC-4B4A-B32B-34372F5CB4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873F214-CD89-4F29-9A92-8FEBFB4F32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DBDC5D-A0A9-41E1-973A-C39721375A47}"/>
              </a:ext>
            </a:extLst>
          </p:cNvPr>
          <p:cNvSpPr>
            <a:spLocks noGrp="1"/>
          </p:cNvSpPr>
          <p:nvPr>
            <p:ph type="dt" sz="half" idx="10"/>
          </p:nvPr>
        </p:nvSpPr>
        <p:spPr/>
        <p:txBody>
          <a:bodyPr/>
          <a:lstStyle/>
          <a:p>
            <a:fld id="{55B16009-FA30-4045-A31E-082A85061385}" type="datetimeFigureOut">
              <a:rPr lang="en-GB" smtClean="0"/>
              <a:t>06/01/2021</a:t>
            </a:fld>
            <a:endParaRPr lang="en-GB"/>
          </a:p>
        </p:txBody>
      </p:sp>
      <p:sp>
        <p:nvSpPr>
          <p:cNvPr id="6" name="Footer Placeholder 5">
            <a:extLst>
              <a:ext uri="{FF2B5EF4-FFF2-40B4-BE49-F238E27FC236}">
                <a16:creationId xmlns:a16="http://schemas.microsoft.com/office/drawing/2014/main" id="{490A850F-CAA3-4B32-B2A9-C97F0F844C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6C96E5-A7E1-443A-BB5B-8C756021438D}"/>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1468781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792D59-3647-44AC-A25E-848E9ED61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728E61-9C34-4095-84E8-D0059CA34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88B49A-14F0-4FCE-A1FA-21DA8849B1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16009-FA30-4045-A31E-082A85061385}" type="datetimeFigureOut">
              <a:rPr lang="en-GB" smtClean="0"/>
              <a:t>06/01/2021</a:t>
            </a:fld>
            <a:endParaRPr lang="en-GB"/>
          </a:p>
        </p:txBody>
      </p:sp>
      <p:sp>
        <p:nvSpPr>
          <p:cNvPr id="5" name="Footer Placeholder 4">
            <a:extLst>
              <a:ext uri="{FF2B5EF4-FFF2-40B4-BE49-F238E27FC236}">
                <a16:creationId xmlns:a16="http://schemas.microsoft.com/office/drawing/2014/main" id="{A9DB2E63-FE25-4B30-8E03-4D245F491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296FCD-BA3D-48FB-97B6-F5C31DC12E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C793C-2BBE-40DC-9167-6367C6946910}" type="slidenum">
              <a:rPr lang="en-GB" smtClean="0"/>
              <a:t>‹#›</a:t>
            </a:fld>
            <a:endParaRPr lang="en-GB"/>
          </a:p>
        </p:txBody>
      </p:sp>
    </p:spTree>
    <p:extLst>
      <p:ext uri="{BB962C8B-B14F-4D97-AF65-F5344CB8AC3E}">
        <p14:creationId xmlns:p14="http://schemas.microsoft.com/office/powerpoint/2010/main" val="1537394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hyperlink" Target="https://www.youtube.com/channel/UCo7fbLgY2oA_cFCIg9GdxtQ" TargetMode="Externa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hyperlink" Target="https://www.youtube.com/channel/UCo7fbLgY2oA_cFCIg9GdxtQ"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m4a"/><Relationship Id="rId7"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BE77-6D40-4F0C-A1AC-044299EBDE97}"/>
              </a:ext>
            </a:extLst>
          </p:cNvPr>
          <p:cNvSpPr>
            <a:spLocks noGrp="1"/>
          </p:cNvSpPr>
          <p:nvPr>
            <p:ph type="ctrTitle"/>
          </p:nvPr>
        </p:nvSpPr>
        <p:spPr>
          <a:xfrm>
            <a:off x="1417982" y="247720"/>
            <a:ext cx="9144000" cy="2387600"/>
          </a:xfrm>
        </p:spPr>
        <p:txBody>
          <a:bodyPr>
            <a:normAutofit/>
          </a:bodyPr>
          <a:lstStyle/>
          <a:p>
            <a:r>
              <a:rPr lang="en-GB" sz="8000" dirty="0"/>
              <a:t>English</a:t>
            </a:r>
          </a:p>
        </p:txBody>
      </p:sp>
      <p:sp>
        <p:nvSpPr>
          <p:cNvPr id="3" name="Subtitle 2">
            <a:extLst>
              <a:ext uri="{FF2B5EF4-FFF2-40B4-BE49-F238E27FC236}">
                <a16:creationId xmlns:a16="http://schemas.microsoft.com/office/drawing/2014/main" id="{4F67E701-3AD7-4545-92A9-B5702ED10FFA}"/>
              </a:ext>
            </a:extLst>
          </p:cNvPr>
          <p:cNvSpPr>
            <a:spLocks noGrp="1"/>
          </p:cNvSpPr>
          <p:nvPr>
            <p:ph type="subTitle" idx="1"/>
          </p:nvPr>
        </p:nvSpPr>
        <p:spPr>
          <a:xfrm>
            <a:off x="1524000" y="2870200"/>
            <a:ext cx="9144000" cy="2387600"/>
          </a:xfrm>
        </p:spPr>
        <p:txBody>
          <a:bodyPr>
            <a:normAutofit fontScale="92500" lnSpcReduction="20000"/>
          </a:bodyPr>
          <a:lstStyle/>
          <a:p>
            <a:endParaRPr lang="en-GB" sz="4000" dirty="0"/>
          </a:p>
          <a:p>
            <a:r>
              <a:rPr lang="en-GB" sz="4000" dirty="0"/>
              <a:t>Year 2 Swallows Class </a:t>
            </a:r>
          </a:p>
          <a:p>
            <a:endParaRPr lang="en-GB" sz="3200" dirty="0"/>
          </a:p>
          <a:p>
            <a:endParaRPr lang="en-GB" sz="3200" dirty="0"/>
          </a:p>
          <a:p>
            <a:r>
              <a:rPr lang="en-GB" sz="3200" dirty="0" smtClean="0"/>
              <a:t>Thursday 7</a:t>
            </a:r>
            <a:r>
              <a:rPr lang="en-GB" sz="3200" baseline="30000" dirty="0" smtClean="0"/>
              <a:t>th</a:t>
            </a:r>
            <a:r>
              <a:rPr lang="en-GB" sz="3200" dirty="0" smtClean="0"/>
              <a:t> January </a:t>
            </a:r>
            <a:r>
              <a:rPr lang="en-GB" sz="3200" dirty="0"/>
              <a:t>2021</a:t>
            </a:r>
          </a:p>
        </p:txBody>
      </p:sp>
      <p:pic>
        <p:nvPicPr>
          <p:cNvPr id="4" name="Picture 3">
            <a:extLst>
              <a:ext uri="{FF2B5EF4-FFF2-40B4-BE49-F238E27FC236}">
                <a16:creationId xmlns:a16="http://schemas.microsoft.com/office/drawing/2014/main" id="{CFA3B5D7-43BA-4CC5-9E10-606B894805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59" y="362326"/>
            <a:ext cx="1968107" cy="1994041"/>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83040" y="2143160"/>
            <a:ext cx="609600" cy="609600"/>
          </a:xfrm>
          <a:prstGeom prst="rect">
            <a:avLst/>
          </a:prstGeom>
        </p:spPr>
      </p:pic>
      <p:pic>
        <p:nvPicPr>
          <p:cNvPr id="6" name="Picture 5"/>
          <p:cNvPicPr>
            <a:picLocks noChangeAspect="1"/>
          </p:cNvPicPr>
          <p:nvPr/>
        </p:nvPicPr>
        <p:blipFill>
          <a:blip r:embed="rId6"/>
          <a:stretch>
            <a:fillRect/>
          </a:stretch>
        </p:blipFill>
        <p:spPr>
          <a:xfrm>
            <a:off x="9711816" y="1941511"/>
            <a:ext cx="830989" cy="1012897"/>
          </a:xfrm>
          <a:prstGeom prst="rect">
            <a:avLst/>
          </a:prstGeom>
        </p:spPr>
      </p:pic>
    </p:spTree>
    <p:extLst>
      <p:ext uri="{BB962C8B-B14F-4D97-AF65-F5344CB8AC3E}">
        <p14:creationId xmlns:p14="http://schemas.microsoft.com/office/powerpoint/2010/main" val="4285930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259F-38CF-4B76-9131-18D15885CB0F}"/>
              </a:ext>
            </a:extLst>
          </p:cNvPr>
          <p:cNvSpPr>
            <a:spLocks noGrp="1"/>
          </p:cNvSpPr>
          <p:nvPr>
            <p:ph type="title"/>
          </p:nvPr>
        </p:nvSpPr>
        <p:spPr/>
        <p:txBody>
          <a:bodyPr/>
          <a:lstStyle/>
          <a:p>
            <a:pPr algn="ctr"/>
            <a:r>
              <a:rPr lang="en-GB" u="sng" dirty="0"/>
              <a:t>Spellings</a:t>
            </a:r>
          </a:p>
        </p:txBody>
      </p:sp>
      <p:pic>
        <p:nvPicPr>
          <p:cNvPr id="4" name="Content Placeholder 3">
            <a:extLst>
              <a:ext uri="{FF2B5EF4-FFF2-40B4-BE49-F238E27FC236}">
                <a16:creationId xmlns:a16="http://schemas.microsoft.com/office/drawing/2014/main" id="{863A9A2E-1159-40FE-B0EF-088A6824358E}"/>
              </a:ext>
            </a:extLst>
          </p:cNvPr>
          <p:cNvPicPr>
            <a:picLocks noGrp="1"/>
          </p:cNvPicPr>
          <p:nvPr>
            <p:ph idx="1"/>
          </p:nvPr>
        </p:nvPicPr>
        <p:blipFill>
          <a:blip r:embed="rId4"/>
          <a:stretch>
            <a:fillRect/>
          </a:stretch>
        </p:blipFill>
        <p:spPr>
          <a:xfrm>
            <a:off x="9307995" y="365125"/>
            <a:ext cx="2514600" cy="2019300"/>
          </a:xfrm>
          <a:prstGeom prst="rect">
            <a:avLst/>
          </a:prstGeom>
        </p:spPr>
      </p:pic>
      <p:sp>
        <p:nvSpPr>
          <p:cNvPr id="5" name="TextBox 4">
            <a:extLst>
              <a:ext uri="{FF2B5EF4-FFF2-40B4-BE49-F238E27FC236}">
                <a16:creationId xmlns:a16="http://schemas.microsoft.com/office/drawing/2014/main" id="{72CDB435-BB34-4E71-8523-115AD74814B6}"/>
              </a:ext>
            </a:extLst>
          </p:cNvPr>
          <p:cNvSpPr txBox="1"/>
          <p:nvPr/>
        </p:nvSpPr>
        <p:spPr>
          <a:xfrm>
            <a:off x="609600" y="1484243"/>
            <a:ext cx="10984395" cy="2308324"/>
          </a:xfrm>
          <a:prstGeom prst="rect">
            <a:avLst/>
          </a:prstGeom>
          <a:noFill/>
        </p:spPr>
        <p:txBody>
          <a:bodyPr wrap="square" rtlCol="0">
            <a:spAutoFit/>
          </a:bodyPr>
          <a:lstStyle/>
          <a:p>
            <a:pPr algn="ctr"/>
            <a:r>
              <a:rPr lang="en-GB" sz="2800" dirty="0"/>
              <a:t>Can you read and spell the words below?</a:t>
            </a:r>
          </a:p>
          <a:p>
            <a:pPr algn="ctr"/>
            <a:endParaRPr lang="en-GB" sz="2800" dirty="0"/>
          </a:p>
          <a:p>
            <a:pPr algn="ctr"/>
            <a:r>
              <a:rPr lang="en-GB" sz="6000" dirty="0"/>
              <a:t>fast  last  past  father</a:t>
            </a:r>
          </a:p>
          <a:p>
            <a:pPr algn="ctr"/>
            <a:r>
              <a:rPr lang="en-GB" sz="2800" dirty="0"/>
              <a:t> </a:t>
            </a:r>
          </a:p>
        </p:txBody>
      </p:sp>
      <p:pic>
        <p:nvPicPr>
          <p:cNvPr id="6" name="Picture 5">
            <a:extLst>
              <a:ext uri="{FF2B5EF4-FFF2-40B4-BE49-F238E27FC236}">
                <a16:creationId xmlns:a16="http://schemas.microsoft.com/office/drawing/2014/main" id="{B02A8641-A3C9-4048-8BA2-A6D929BC3921}"/>
              </a:ext>
            </a:extLst>
          </p:cNvPr>
          <p:cNvPicPr>
            <a:picLocks noChangeAspect="1"/>
          </p:cNvPicPr>
          <p:nvPr/>
        </p:nvPicPr>
        <p:blipFill>
          <a:blip r:embed="rId5"/>
          <a:stretch>
            <a:fillRect/>
          </a:stretch>
        </p:blipFill>
        <p:spPr>
          <a:xfrm>
            <a:off x="381000" y="3792567"/>
            <a:ext cx="3437816" cy="2429791"/>
          </a:xfrm>
          <a:prstGeom prst="rect">
            <a:avLst/>
          </a:prstGeom>
        </p:spPr>
      </p:pic>
      <p:pic>
        <p:nvPicPr>
          <p:cNvPr id="7" name="Picture 6">
            <a:extLst>
              <a:ext uri="{FF2B5EF4-FFF2-40B4-BE49-F238E27FC236}">
                <a16:creationId xmlns:a16="http://schemas.microsoft.com/office/drawing/2014/main" id="{97370660-D60D-4DAD-81EA-43C3DB114211}"/>
              </a:ext>
            </a:extLst>
          </p:cNvPr>
          <p:cNvPicPr>
            <a:picLocks noChangeAspect="1"/>
          </p:cNvPicPr>
          <p:nvPr/>
        </p:nvPicPr>
        <p:blipFill>
          <a:blip r:embed="rId6"/>
          <a:stretch>
            <a:fillRect/>
          </a:stretch>
        </p:blipFill>
        <p:spPr>
          <a:xfrm>
            <a:off x="6793268" y="3518550"/>
            <a:ext cx="5029453" cy="2786270"/>
          </a:xfrm>
          <a:prstGeom prst="rect">
            <a:avLst/>
          </a:prstGeom>
        </p:spPr>
      </p:pic>
      <p:pic>
        <p:nvPicPr>
          <p:cNvPr id="3"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4623" y="3749728"/>
            <a:ext cx="609600" cy="609600"/>
          </a:xfrm>
          <a:prstGeom prst="rect">
            <a:avLst/>
          </a:prstGeom>
        </p:spPr>
      </p:pic>
      <p:pic>
        <p:nvPicPr>
          <p:cNvPr id="8" name="Picture 7"/>
          <p:cNvPicPr>
            <a:picLocks noChangeAspect="1"/>
          </p:cNvPicPr>
          <p:nvPr/>
        </p:nvPicPr>
        <p:blipFill>
          <a:blip r:embed="rId8"/>
          <a:stretch>
            <a:fillRect/>
          </a:stretch>
        </p:blipFill>
        <p:spPr>
          <a:xfrm>
            <a:off x="4763928" y="4501013"/>
            <a:ext cx="830989" cy="1012897"/>
          </a:xfrm>
          <a:prstGeom prst="rect">
            <a:avLst/>
          </a:prstGeom>
        </p:spPr>
      </p:pic>
    </p:spTree>
    <p:extLst>
      <p:ext uri="{BB962C8B-B14F-4D97-AF65-F5344CB8AC3E}">
        <p14:creationId xmlns:p14="http://schemas.microsoft.com/office/powerpoint/2010/main" val="2223353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5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146E-8D93-475D-A540-6C440A783735}"/>
              </a:ext>
            </a:extLst>
          </p:cNvPr>
          <p:cNvSpPr>
            <a:spLocks noGrp="1"/>
          </p:cNvSpPr>
          <p:nvPr>
            <p:ph type="title"/>
          </p:nvPr>
        </p:nvSpPr>
        <p:spPr>
          <a:xfrm>
            <a:off x="838199" y="10861"/>
            <a:ext cx="10515600" cy="1325563"/>
          </a:xfrm>
        </p:spPr>
        <p:txBody>
          <a:bodyPr/>
          <a:lstStyle/>
          <a:p>
            <a:pPr algn="ctr"/>
            <a:r>
              <a:rPr lang="en-GB" u="sng" dirty="0"/>
              <a:t>Read Write Inc</a:t>
            </a:r>
          </a:p>
        </p:txBody>
      </p:sp>
      <p:sp>
        <p:nvSpPr>
          <p:cNvPr id="3" name="Content Placeholder 2">
            <a:extLst>
              <a:ext uri="{FF2B5EF4-FFF2-40B4-BE49-F238E27FC236}">
                <a16:creationId xmlns:a16="http://schemas.microsoft.com/office/drawing/2014/main" id="{2B937478-8C00-426D-AEB0-A157AC980286}"/>
              </a:ext>
            </a:extLst>
          </p:cNvPr>
          <p:cNvSpPr>
            <a:spLocks noGrp="1"/>
          </p:cNvSpPr>
          <p:nvPr>
            <p:ph idx="1"/>
          </p:nvPr>
        </p:nvSpPr>
        <p:spPr>
          <a:xfrm>
            <a:off x="192155" y="986575"/>
            <a:ext cx="11807687" cy="5577371"/>
          </a:xfrm>
        </p:spPr>
        <p:txBody>
          <a:bodyPr>
            <a:normAutofit/>
          </a:bodyPr>
          <a:lstStyle/>
          <a:p>
            <a:pPr marL="0" indent="0">
              <a:buNone/>
            </a:pPr>
            <a:r>
              <a:rPr lang="en-GB" sz="2400" u="sng" dirty="0" smtClean="0"/>
              <a:t>Set </a:t>
            </a:r>
            <a:r>
              <a:rPr lang="en-GB" sz="2400" u="sng" dirty="0"/>
              <a:t>2</a:t>
            </a:r>
          </a:p>
          <a:p>
            <a:pPr marL="0" indent="0">
              <a:buNone/>
            </a:pPr>
            <a:r>
              <a:rPr lang="en-GB" sz="2400" dirty="0"/>
              <a:t>If you are currently reading </a:t>
            </a:r>
            <a:r>
              <a:rPr lang="en-GB" sz="2400" dirty="0">
                <a:solidFill>
                  <a:srgbClr val="00B050"/>
                </a:solidFill>
              </a:rPr>
              <a:t>green</a:t>
            </a:r>
            <a:r>
              <a:rPr lang="en-GB" sz="2400" dirty="0"/>
              <a:t> books, please follow the </a:t>
            </a:r>
            <a:r>
              <a:rPr lang="en-GB" sz="2400" dirty="0" smtClean="0"/>
              <a:t>link </a:t>
            </a:r>
            <a:r>
              <a:rPr lang="en-GB" sz="2400" dirty="0"/>
              <a:t>below to your Read Write Inc lesson today. </a:t>
            </a:r>
            <a:r>
              <a:rPr lang="en-GB" sz="2400" dirty="0" smtClean="0"/>
              <a:t> Each day you will need to click on the video’s shown in the screen shots below. Please remember that although the screen shot says /</a:t>
            </a:r>
            <a:r>
              <a:rPr lang="en-GB" sz="2400" dirty="0" err="1" smtClean="0"/>
              <a:t>ee</a:t>
            </a:r>
            <a:r>
              <a:rPr lang="en-GB" sz="2400" dirty="0" smtClean="0"/>
              <a:t>/, the sound will change each day but will be found in the same place</a:t>
            </a:r>
            <a:r>
              <a:rPr lang="en-GB" sz="2400" dirty="0"/>
              <a:t>. </a:t>
            </a:r>
            <a:r>
              <a:rPr lang="en-GB" sz="2000" dirty="0">
                <a:hlinkClick r:id="rId4"/>
              </a:rPr>
              <a:t>https://</a:t>
            </a:r>
            <a:r>
              <a:rPr lang="en-GB" sz="2000" dirty="0" smtClean="0">
                <a:hlinkClick r:id="rId4"/>
              </a:rPr>
              <a:t>www.youtube.com/channel/UCo7fbLgY2oA_cFCIg9GdxtQ</a:t>
            </a:r>
            <a:r>
              <a:rPr lang="en-GB" sz="2000" dirty="0" smtClean="0"/>
              <a:t> </a:t>
            </a:r>
          </a:p>
          <a:p>
            <a:pPr marL="0" indent="0">
              <a:buNone/>
            </a:pPr>
            <a:endParaRPr lang="en-GB" sz="2400" dirty="0" smtClean="0"/>
          </a:p>
          <a:p>
            <a:pPr marL="0" indent="0">
              <a:buNone/>
            </a:pPr>
            <a:endParaRPr lang="en-GB" sz="2400" dirty="0"/>
          </a:p>
          <a:p>
            <a:pPr marL="0" indent="0">
              <a:buNone/>
            </a:pPr>
            <a:endParaRPr lang="en-GB" sz="2400" dirty="0" smtClean="0"/>
          </a:p>
          <a:p>
            <a:pPr marL="0" indent="0">
              <a:buNone/>
            </a:pPr>
            <a:endParaRPr lang="en-GB" sz="2400" dirty="0" smtClean="0"/>
          </a:p>
        </p:txBody>
      </p:sp>
      <p:pic>
        <p:nvPicPr>
          <p:cNvPr id="4" name="Picture 3">
            <a:extLst>
              <a:ext uri="{FF2B5EF4-FFF2-40B4-BE49-F238E27FC236}">
                <a16:creationId xmlns:a16="http://schemas.microsoft.com/office/drawing/2014/main" id="{CB80B1C1-3F52-4BB4-AB2C-4D66A8AAE1FF}"/>
              </a:ext>
            </a:extLst>
          </p:cNvPr>
          <p:cNvPicPr>
            <a:picLocks noChangeAspect="1"/>
          </p:cNvPicPr>
          <p:nvPr/>
        </p:nvPicPr>
        <p:blipFill>
          <a:blip r:embed="rId5"/>
          <a:stretch>
            <a:fillRect/>
          </a:stretch>
        </p:blipFill>
        <p:spPr>
          <a:xfrm>
            <a:off x="5454970" y="6022476"/>
            <a:ext cx="1046714" cy="708850"/>
          </a:xfrm>
          <a:prstGeom prst="rect">
            <a:avLst/>
          </a:prstGeom>
        </p:spPr>
      </p:pic>
      <p:pic>
        <p:nvPicPr>
          <p:cNvPr id="5" name="Picture 4">
            <a:extLst>
              <a:ext uri="{FF2B5EF4-FFF2-40B4-BE49-F238E27FC236}">
                <a16:creationId xmlns:a16="http://schemas.microsoft.com/office/drawing/2014/main" id="{4E5ACC59-1A55-4D78-94A2-EBDD2806D01E}"/>
              </a:ext>
            </a:extLst>
          </p:cNvPr>
          <p:cNvPicPr>
            <a:picLocks noChangeAspect="1"/>
          </p:cNvPicPr>
          <p:nvPr/>
        </p:nvPicPr>
        <p:blipFill>
          <a:blip r:embed="rId6"/>
          <a:stretch>
            <a:fillRect/>
          </a:stretch>
        </p:blipFill>
        <p:spPr>
          <a:xfrm>
            <a:off x="1225102" y="236756"/>
            <a:ext cx="2435449" cy="1089991"/>
          </a:xfrm>
          <a:prstGeom prst="rect">
            <a:avLst/>
          </a:prstGeom>
        </p:spPr>
      </p:pic>
      <p:pic>
        <p:nvPicPr>
          <p:cNvPr id="6" name="Picture 5">
            <a:extLst>
              <a:ext uri="{FF2B5EF4-FFF2-40B4-BE49-F238E27FC236}">
                <a16:creationId xmlns:a16="http://schemas.microsoft.com/office/drawing/2014/main" id="{4F73321D-DC4C-4209-A3CC-361DE4DA44DA}"/>
              </a:ext>
            </a:extLst>
          </p:cNvPr>
          <p:cNvPicPr>
            <a:picLocks noChangeAspect="1"/>
          </p:cNvPicPr>
          <p:nvPr/>
        </p:nvPicPr>
        <p:blipFill>
          <a:blip r:embed="rId7"/>
          <a:stretch>
            <a:fillRect/>
          </a:stretch>
        </p:blipFill>
        <p:spPr>
          <a:xfrm>
            <a:off x="9320981" y="690"/>
            <a:ext cx="2032818" cy="1410606"/>
          </a:xfrm>
          <a:prstGeom prst="rect">
            <a:avLst/>
          </a:prstGeom>
        </p:spPr>
      </p:pic>
      <p:pic>
        <p:nvPicPr>
          <p:cNvPr id="8" name="Picture 7"/>
          <p:cNvPicPr>
            <a:picLocks noChangeAspect="1"/>
          </p:cNvPicPr>
          <p:nvPr/>
        </p:nvPicPr>
        <p:blipFill>
          <a:blip r:embed="rId8"/>
          <a:stretch>
            <a:fillRect/>
          </a:stretch>
        </p:blipFill>
        <p:spPr>
          <a:xfrm>
            <a:off x="9120391" y="2889487"/>
            <a:ext cx="830989" cy="1012897"/>
          </a:xfrm>
          <a:prstGeom prst="rect">
            <a:avLst/>
          </a:prstGeom>
        </p:spPr>
      </p:pic>
      <p:pic>
        <p:nvPicPr>
          <p:cNvPr id="7" name="Picture 6"/>
          <p:cNvPicPr>
            <a:picLocks noChangeAspect="1"/>
          </p:cNvPicPr>
          <p:nvPr/>
        </p:nvPicPr>
        <p:blipFill>
          <a:blip r:embed="rId9"/>
          <a:stretch>
            <a:fillRect/>
          </a:stretch>
        </p:blipFill>
        <p:spPr>
          <a:xfrm>
            <a:off x="362630" y="2970375"/>
            <a:ext cx="3451724" cy="1609773"/>
          </a:xfrm>
          <a:prstGeom prst="rect">
            <a:avLst/>
          </a:prstGeom>
        </p:spPr>
      </p:pic>
      <p:sp>
        <p:nvSpPr>
          <p:cNvPr id="11" name="TextBox 10"/>
          <p:cNvSpPr txBox="1"/>
          <p:nvPr/>
        </p:nvSpPr>
        <p:spPr>
          <a:xfrm>
            <a:off x="3814354" y="2991142"/>
            <a:ext cx="5721531" cy="923330"/>
          </a:xfrm>
          <a:prstGeom prst="rect">
            <a:avLst/>
          </a:prstGeom>
          <a:noFill/>
        </p:spPr>
        <p:txBody>
          <a:bodyPr wrap="square" rtlCol="0">
            <a:spAutoFit/>
          </a:bodyPr>
          <a:lstStyle/>
          <a:p>
            <a:r>
              <a:rPr lang="en-GB" b="1" dirty="0" smtClean="0"/>
              <a:t>Video 1</a:t>
            </a:r>
            <a:r>
              <a:rPr lang="en-GB" dirty="0" smtClean="0"/>
              <a:t>: Please watch ‘Set </a:t>
            </a:r>
            <a:r>
              <a:rPr lang="en-GB" b="1" dirty="0" smtClean="0"/>
              <a:t>2</a:t>
            </a:r>
            <a:r>
              <a:rPr lang="en-GB" dirty="0" smtClean="0"/>
              <a:t> Speed sound’ lesson.</a:t>
            </a:r>
          </a:p>
          <a:p>
            <a:endParaRPr lang="en-GB" dirty="0"/>
          </a:p>
          <a:p>
            <a:r>
              <a:rPr lang="en-GB" b="1" dirty="0" smtClean="0"/>
              <a:t>Video 2</a:t>
            </a:r>
            <a:r>
              <a:rPr lang="en-GB" dirty="0" smtClean="0"/>
              <a:t>: Please watch ‘Set </a:t>
            </a:r>
            <a:r>
              <a:rPr lang="en-GB" b="1" dirty="0" smtClean="0"/>
              <a:t>2</a:t>
            </a:r>
            <a:r>
              <a:rPr lang="en-GB" dirty="0" smtClean="0"/>
              <a:t> Spelling’ lesson. </a:t>
            </a:r>
            <a:endParaRPr lang="en-GB" dirty="0"/>
          </a:p>
        </p:txBody>
      </p:sp>
      <p:cxnSp>
        <p:nvCxnSpPr>
          <p:cNvPr id="13" name="Straight Arrow Connector 12"/>
          <p:cNvCxnSpPr/>
          <p:nvPr/>
        </p:nvCxnSpPr>
        <p:spPr>
          <a:xfrm flipH="1">
            <a:off x="1005840" y="3176848"/>
            <a:ext cx="2828179" cy="93493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312126" y="3709851"/>
            <a:ext cx="1502229" cy="60840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10"/>
          <a:stretch>
            <a:fillRect/>
          </a:stretch>
        </p:blipFill>
        <p:spPr>
          <a:xfrm>
            <a:off x="192155" y="4587176"/>
            <a:ext cx="4249216" cy="2197188"/>
          </a:xfrm>
          <a:prstGeom prst="rect">
            <a:avLst/>
          </a:prstGeom>
        </p:spPr>
      </p:pic>
      <p:sp>
        <p:nvSpPr>
          <p:cNvPr id="20" name="TextBox 19"/>
          <p:cNvSpPr txBox="1"/>
          <p:nvPr/>
        </p:nvSpPr>
        <p:spPr>
          <a:xfrm>
            <a:off x="4214948" y="4256982"/>
            <a:ext cx="5721531" cy="646331"/>
          </a:xfrm>
          <a:prstGeom prst="rect">
            <a:avLst/>
          </a:prstGeom>
          <a:noFill/>
        </p:spPr>
        <p:txBody>
          <a:bodyPr wrap="square" rtlCol="0">
            <a:spAutoFit/>
          </a:bodyPr>
          <a:lstStyle/>
          <a:p>
            <a:r>
              <a:rPr lang="en-GB" b="1" dirty="0" smtClean="0"/>
              <a:t>Video 3: </a:t>
            </a:r>
            <a:r>
              <a:rPr lang="en-GB" dirty="0" smtClean="0"/>
              <a:t>Please watch ‘Red words </a:t>
            </a:r>
            <a:r>
              <a:rPr lang="en-GB" b="1" dirty="0" smtClean="0"/>
              <a:t>1</a:t>
            </a:r>
            <a:r>
              <a:rPr lang="en-GB" dirty="0" smtClean="0"/>
              <a:t>’  lesson only. </a:t>
            </a:r>
          </a:p>
          <a:p>
            <a:endParaRPr lang="en-GB" dirty="0"/>
          </a:p>
        </p:txBody>
      </p:sp>
      <p:cxnSp>
        <p:nvCxnSpPr>
          <p:cNvPr id="22" name="Straight Arrow Connector 21"/>
          <p:cNvCxnSpPr/>
          <p:nvPr/>
        </p:nvCxnSpPr>
        <p:spPr>
          <a:xfrm flipH="1">
            <a:off x="1225102" y="4683406"/>
            <a:ext cx="3216269" cy="133907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11"/>
          <a:stretch>
            <a:fillRect/>
          </a:stretch>
        </p:blipFill>
        <p:spPr>
          <a:xfrm>
            <a:off x="7515283" y="4594895"/>
            <a:ext cx="4405395" cy="2188622"/>
          </a:xfrm>
          <a:prstGeom prst="rect">
            <a:avLst/>
          </a:prstGeom>
        </p:spPr>
      </p:pic>
      <p:sp>
        <p:nvSpPr>
          <p:cNvPr id="25" name="TextBox 24"/>
          <p:cNvSpPr txBox="1"/>
          <p:nvPr/>
        </p:nvSpPr>
        <p:spPr>
          <a:xfrm>
            <a:off x="4425462" y="5353051"/>
            <a:ext cx="2770590" cy="923330"/>
          </a:xfrm>
          <a:prstGeom prst="rect">
            <a:avLst/>
          </a:prstGeom>
          <a:noFill/>
        </p:spPr>
        <p:txBody>
          <a:bodyPr wrap="square" rtlCol="0">
            <a:spAutoFit/>
          </a:bodyPr>
          <a:lstStyle/>
          <a:p>
            <a:r>
              <a:rPr lang="en-GB" b="1" dirty="0" smtClean="0"/>
              <a:t>Video 4: </a:t>
            </a:r>
            <a:r>
              <a:rPr lang="en-GB" dirty="0" smtClean="0"/>
              <a:t>Please watch ‘Read and Hold a sentence </a:t>
            </a:r>
            <a:r>
              <a:rPr lang="en-GB" b="1" dirty="0" smtClean="0"/>
              <a:t>1</a:t>
            </a:r>
            <a:r>
              <a:rPr lang="en-GB" dirty="0" smtClean="0"/>
              <a:t>’ </a:t>
            </a:r>
            <a:endParaRPr lang="en-GB" dirty="0"/>
          </a:p>
        </p:txBody>
      </p:sp>
      <p:cxnSp>
        <p:nvCxnSpPr>
          <p:cNvPr id="26" name="Straight Arrow Connector 25"/>
          <p:cNvCxnSpPr/>
          <p:nvPr/>
        </p:nvCxnSpPr>
        <p:spPr>
          <a:xfrm>
            <a:off x="6876820" y="5811231"/>
            <a:ext cx="1013567" cy="29278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682687" y="4052159"/>
            <a:ext cx="2277573" cy="584775"/>
          </a:xfrm>
          <a:prstGeom prst="rect">
            <a:avLst/>
          </a:prstGeom>
          <a:solidFill>
            <a:schemeClr val="accent2">
              <a:lumMod val="40000"/>
              <a:lumOff val="60000"/>
            </a:schemeClr>
          </a:solidFill>
        </p:spPr>
        <p:txBody>
          <a:bodyPr wrap="square" rtlCol="0">
            <a:spAutoFit/>
          </a:bodyPr>
          <a:lstStyle/>
          <a:p>
            <a:r>
              <a:rPr lang="en-GB" sz="1600" dirty="0" smtClean="0">
                <a:solidFill>
                  <a:srgbClr val="FF0000"/>
                </a:solidFill>
              </a:rPr>
              <a:t>Please complete all 4 video’s each day </a:t>
            </a:r>
            <a:r>
              <a:rPr lang="en-GB" sz="1600" dirty="0" smtClean="0">
                <a:solidFill>
                  <a:srgbClr val="FF0000"/>
                </a:solidFill>
                <a:sym typeface="Wingdings" panose="05000000000000000000" pitchFamily="2" charset="2"/>
              </a:rPr>
              <a:t></a:t>
            </a:r>
            <a:endParaRPr lang="en-GB" sz="1600" dirty="0">
              <a:solidFill>
                <a:srgbClr val="FF0000"/>
              </a:solidFill>
            </a:endParaRPr>
          </a:p>
        </p:txBody>
      </p:sp>
      <p:pic>
        <p:nvPicPr>
          <p:cNvPr id="3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36479" y="3062872"/>
            <a:ext cx="609600" cy="609600"/>
          </a:xfrm>
          <a:prstGeom prst="rect">
            <a:avLst/>
          </a:prstGeom>
        </p:spPr>
      </p:pic>
    </p:spTree>
    <p:extLst>
      <p:ext uri="{BB962C8B-B14F-4D97-AF65-F5344CB8AC3E}">
        <p14:creationId xmlns:p14="http://schemas.microsoft.com/office/powerpoint/2010/main" val="3154551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17" fill="hold"/>
                                        <p:tgtEl>
                                          <p:spTgt spid="30"/>
                                        </p:tgtEl>
                                      </p:cBhvr>
                                    </p:cmd>
                                  </p:childTnLst>
                                </p:cTn>
                              </p:par>
                            </p:childTnLst>
                          </p:cTn>
                        </p:par>
                      </p:childTnLst>
                    </p:cTn>
                  </p:par>
                </p:childTnLst>
              </p:cTn>
              <p:nextCondLst>
                <p:cond evt="onClick" delay="0">
                  <p:tgtEl>
                    <p:spTgt spid="30"/>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7732" y="1685342"/>
            <a:ext cx="4838229" cy="2311019"/>
          </a:xfrm>
          <a:prstGeom prst="rect">
            <a:avLst/>
          </a:prstGeom>
        </p:spPr>
      </p:pic>
      <p:pic>
        <p:nvPicPr>
          <p:cNvPr id="5" name="Picture 4"/>
          <p:cNvPicPr>
            <a:picLocks noChangeAspect="1"/>
          </p:cNvPicPr>
          <p:nvPr/>
        </p:nvPicPr>
        <p:blipFill>
          <a:blip r:embed="rId3"/>
          <a:stretch>
            <a:fillRect/>
          </a:stretch>
        </p:blipFill>
        <p:spPr>
          <a:xfrm>
            <a:off x="87732" y="4146828"/>
            <a:ext cx="4675997" cy="2526547"/>
          </a:xfrm>
          <a:prstGeom prst="rect">
            <a:avLst/>
          </a:prstGeom>
        </p:spPr>
      </p:pic>
      <p:sp>
        <p:nvSpPr>
          <p:cNvPr id="9" name="Rectangle 8"/>
          <p:cNvSpPr/>
          <p:nvPr/>
        </p:nvSpPr>
        <p:spPr>
          <a:xfrm>
            <a:off x="232001" y="271601"/>
            <a:ext cx="11522463" cy="2062103"/>
          </a:xfrm>
          <a:prstGeom prst="rect">
            <a:avLst/>
          </a:prstGeom>
        </p:spPr>
        <p:txBody>
          <a:bodyPr wrap="square">
            <a:spAutoFit/>
          </a:bodyPr>
          <a:lstStyle/>
          <a:p>
            <a:r>
              <a:rPr lang="en-GB" u="sng" dirty="0"/>
              <a:t>Set 3</a:t>
            </a:r>
          </a:p>
          <a:p>
            <a:r>
              <a:rPr lang="en-GB" dirty="0"/>
              <a:t>If you are currently reading </a:t>
            </a:r>
            <a:r>
              <a:rPr lang="en-GB" dirty="0">
                <a:solidFill>
                  <a:srgbClr val="FF0066"/>
                </a:solidFill>
              </a:rPr>
              <a:t>pink</a:t>
            </a:r>
            <a:r>
              <a:rPr lang="en-GB" dirty="0"/>
              <a:t>, </a:t>
            </a:r>
            <a:r>
              <a:rPr lang="en-GB" dirty="0">
                <a:solidFill>
                  <a:schemeClr val="accent2"/>
                </a:solidFill>
              </a:rPr>
              <a:t>orange</a:t>
            </a:r>
            <a:r>
              <a:rPr lang="en-GB" dirty="0"/>
              <a:t>, </a:t>
            </a:r>
            <a:r>
              <a:rPr lang="en-GB" dirty="0">
                <a:solidFill>
                  <a:srgbClr val="FFC000"/>
                </a:solidFill>
              </a:rPr>
              <a:t>yellow</a:t>
            </a:r>
            <a:r>
              <a:rPr lang="en-GB" dirty="0"/>
              <a:t>, </a:t>
            </a:r>
            <a:r>
              <a:rPr lang="en-GB" dirty="0">
                <a:solidFill>
                  <a:srgbClr val="0070C0"/>
                </a:solidFill>
              </a:rPr>
              <a:t>blue</a:t>
            </a:r>
            <a:r>
              <a:rPr lang="en-GB" dirty="0"/>
              <a:t> or </a:t>
            </a:r>
            <a:r>
              <a:rPr lang="en-GB" dirty="0">
                <a:solidFill>
                  <a:schemeClr val="bg1">
                    <a:lumMod val="50000"/>
                  </a:schemeClr>
                </a:solidFill>
              </a:rPr>
              <a:t>grey</a:t>
            </a:r>
            <a:r>
              <a:rPr lang="en-GB" dirty="0"/>
              <a:t> books, please follow the links below to your Speed Sound lesson, red word focus lesson and hold a sentence activity for today. Each day you will need to click on the video’s shown in the screen shots below. Please remember that although the screen shot says /</a:t>
            </a:r>
            <a:r>
              <a:rPr lang="en-GB" dirty="0" err="1"/>
              <a:t>ee</a:t>
            </a:r>
            <a:r>
              <a:rPr lang="en-GB" dirty="0"/>
              <a:t>/, the sound will change each day but will be found in the same place. </a:t>
            </a:r>
            <a:r>
              <a:rPr lang="en-GB" dirty="0">
                <a:hlinkClick r:id="rId4"/>
              </a:rPr>
              <a:t>https://www.youtube.com/channel/UCo7fbLgY2oA_cFCIg9GdxtQ</a:t>
            </a:r>
            <a:r>
              <a:rPr lang="en-GB" dirty="0"/>
              <a:t> </a:t>
            </a:r>
          </a:p>
          <a:p>
            <a:endParaRPr lang="en-GB" dirty="0"/>
          </a:p>
          <a:p>
            <a:endParaRPr lang="en-GB" dirty="0"/>
          </a:p>
        </p:txBody>
      </p:sp>
      <p:pic>
        <p:nvPicPr>
          <p:cNvPr id="10" name="Picture 9"/>
          <p:cNvPicPr>
            <a:picLocks noChangeAspect="1"/>
          </p:cNvPicPr>
          <p:nvPr/>
        </p:nvPicPr>
        <p:blipFill>
          <a:blip r:embed="rId5"/>
          <a:stretch>
            <a:fillRect/>
          </a:stretch>
        </p:blipFill>
        <p:spPr>
          <a:xfrm>
            <a:off x="7589025" y="4484753"/>
            <a:ext cx="4405395" cy="2188622"/>
          </a:xfrm>
          <a:prstGeom prst="rect">
            <a:avLst/>
          </a:prstGeom>
        </p:spPr>
      </p:pic>
      <p:sp>
        <p:nvSpPr>
          <p:cNvPr id="11" name="TextBox 10"/>
          <p:cNvSpPr txBox="1"/>
          <p:nvPr/>
        </p:nvSpPr>
        <p:spPr>
          <a:xfrm>
            <a:off x="4925961" y="2332010"/>
            <a:ext cx="5721531" cy="923330"/>
          </a:xfrm>
          <a:prstGeom prst="rect">
            <a:avLst/>
          </a:prstGeom>
          <a:noFill/>
        </p:spPr>
        <p:txBody>
          <a:bodyPr wrap="square" rtlCol="0">
            <a:spAutoFit/>
          </a:bodyPr>
          <a:lstStyle/>
          <a:p>
            <a:r>
              <a:rPr lang="en-GB" b="1" dirty="0" smtClean="0"/>
              <a:t>Video 1: </a:t>
            </a:r>
            <a:r>
              <a:rPr lang="en-GB" dirty="0" smtClean="0"/>
              <a:t>Please watch ‘Set </a:t>
            </a:r>
            <a:r>
              <a:rPr lang="en-GB" b="1" dirty="0" smtClean="0"/>
              <a:t>3</a:t>
            </a:r>
            <a:r>
              <a:rPr lang="en-GB" dirty="0" smtClean="0"/>
              <a:t> Speed sound’ lesson.</a:t>
            </a:r>
          </a:p>
          <a:p>
            <a:endParaRPr lang="en-GB" dirty="0"/>
          </a:p>
          <a:p>
            <a:r>
              <a:rPr lang="en-GB" b="1" dirty="0" smtClean="0"/>
              <a:t>Video 2</a:t>
            </a:r>
            <a:r>
              <a:rPr lang="en-GB" dirty="0" smtClean="0"/>
              <a:t>: Please watch ‘Set </a:t>
            </a:r>
            <a:r>
              <a:rPr lang="en-GB" b="1" dirty="0" smtClean="0"/>
              <a:t>3</a:t>
            </a:r>
            <a:r>
              <a:rPr lang="en-GB" dirty="0" smtClean="0"/>
              <a:t> Spelling’ lesson. </a:t>
            </a:r>
            <a:endParaRPr lang="en-GB" dirty="0"/>
          </a:p>
        </p:txBody>
      </p:sp>
      <p:sp>
        <p:nvSpPr>
          <p:cNvPr id="12" name="TextBox 11"/>
          <p:cNvSpPr txBox="1"/>
          <p:nvPr/>
        </p:nvSpPr>
        <p:spPr>
          <a:xfrm>
            <a:off x="5158844" y="3838422"/>
            <a:ext cx="5721531" cy="646331"/>
          </a:xfrm>
          <a:prstGeom prst="rect">
            <a:avLst/>
          </a:prstGeom>
          <a:noFill/>
        </p:spPr>
        <p:txBody>
          <a:bodyPr wrap="square" rtlCol="0">
            <a:spAutoFit/>
          </a:bodyPr>
          <a:lstStyle/>
          <a:p>
            <a:r>
              <a:rPr lang="en-GB" b="1" dirty="0" smtClean="0"/>
              <a:t>Video 3: </a:t>
            </a:r>
            <a:r>
              <a:rPr lang="en-GB" dirty="0" smtClean="0"/>
              <a:t>Please watch ‘Red words </a:t>
            </a:r>
            <a:r>
              <a:rPr lang="en-GB" b="1" dirty="0" smtClean="0"/>
              <a:t>2</a:t>
            </a:r>
            <a:r>
              <a:rPr lang="en-GB" dirty="0" smtClean="0"/>
              <a:t>’  lesson only. </a:t>
            </a:r>
          </a:p>
          <a:p>
            <a:endParaRPr lang="en-GB" dirty="0"/>
          </a:p>
        </p:txBody>
      </p:sp>
      <p:sp>
        <p:nvSpPr>
          <p:cNvPr id="13" name="TextBox 12"/>
          <p:cNvSpPr txBox="1"/>
          <p:nvPr/>
        </p:nvSpPr>
        <p:spPr>
          <a:xfrm>
            <a:off x="4763729" y="5223829"/>
            <a:ext cx="2770590" cy="923330"/>
          </a:xfrm>
          <a:prstGeom prst="rect">
            <a:avLst/>
          </a:prstGeom>
          <a:noFill/>
        </p:spPr>
        <p:txBody>
          <a:bodyPr wrap="square" rtlCol="0">
            <a:spAutoFit/>
          </a:bodyPr>
          <a:lstStyle/>
          <a:p>
            <a:r>
              <a:rPr lang="en-GB" b="1" dirty="0" smtClean="0"/>
              <a:t>Video 4: </a:t>
            </a:r>
            <a:r>
              <a:rPr lang="en-GB" dirty="0" smtClean="0"/>
              <a:t>Please watch ‘Read and Hold a sentence </a:t>
            </a:r>
            <a:r>
              <a:rPr lang="en-GB" b="1" dirty="0" smtClean="0"/>
              <a:t>2</a:t>
            </a:r>
            <a:r>
              <a:rPr lang="en-GB" dirty="0" smtClean="0"/>
              <a:t>’ </a:t>
            </a:r>
            <a:endParaRPr lang="en-GB" dirty="0"/>
          </a:p>
        </p:txBody>
      </p:sp>
      <p:cxnSp>
        <p:nvCxnSpPr>
          <p:cNvPr id="14" name="Straight Arrow Connector 13"/>
          <p:cNvCxnSpPr/>
          <p:nvPr/>
        </p:nvCxnSpPr>
        <p:spPr>
          <a:xfrm flipH="1">
            <a:off x="1092757" y="2543674"/>
            <a:ext cx="3670973" cy="76614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802194" y="3022733"/>
            <a:ext cx="2123768" cy="59787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052916" y="4252146"/>
            <a:ext cx="2179672" cy="183582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403690" y="5685494"/>
            <a:ext cx="2831691" cy="36267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4E5ACC59-1A55-4D78-94A2-EBDD2806D01E}"/>
              </a:ext>
            </a:extLst>
          </p:cNvPr>
          <p:cNvPicPr>
            <a:picLocks noChangeAspect="1"/>
          </p:cNvPicPr>
          <p:nvPr/>
        </p:nvPicPr>
        <p:blipFill>
          <a:blip r:embed="rId6"/>
          <a:stretch>
            <a:fillRect/>
          </a:stretch>
        </p:blipFill>
        <p:spPr>
          <a:xfrm>
            <a:off x="9690450" y="1451076"/>
            <a:ext cx="2435449" cy="1089991"/>
          </a:xfrm>
          <a:prstGeom prst="rect">
            <a:avLst/>
          </a:prstGeom>
        </p:spPr>
      </p:pic>
      <p:pic>
        <p:nvPicPr>
          <p:cNvPr id="25" name="Picture 24">
            <a:extLst>
              <a:ext uri="{FF2B5EF4-FFF2-40B4-BE49-F238E27FC236}">
                <a16:creationId xmlns:a16="http://schemas.microsoft.com/office/drawing/2014/main" id="{CB80B1C1-3F52-4BB4-AB2C-4D66A8AAE1FF}"/>
              </a:ext>
            </a:extLst>
          </p:cNvPr>
          <p:cNvPicPr>
            <a:picLocks noChangeAspect="1"/>
          </p:cNvPicPr>
          <p:nvPr/>
        </p:nvPicPr>
        <p:blipFill>
          <a:blip r:embed="rId7"/>
          <a:stretch>
            <a:fillRect/>
          </a:stretch>
        </p:blipFill>
        <p:spPr>
          <a:xfrm>
            <a:off x="10384817" y="2629115"/>
            <a:ext cx="1046714" cy="708850"/>
          </a:xfrm>
          <a:prstGeom prst="rect">
            <a:avLst/>
          </a:prstGeom>
        </p:spPr>
      </p:pic>
    </p:spTree>
    <p:extLst>
      <p:ext uri="{BB962C8B-B14F-4D97-AF65-F5344CB8AC3E}">
        <p14:creationId xmlns:p14="http://schemas.microsoft.com/office/powerpoint/2010/main" val="788983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6394-236D-4096-8068-0762AFC3FBFC}"/>
              </a:ext>
            </a:extLst>
          </p:cNvPr>
          <p:cNvSpPr>
            <a:spLocks noGrp="1"/>
          </p:cNvSpPr>
          <p:nvPr>
            <p:ph type="title"/>
          </p:nvPr>
        </p:nvSpPr>
        <p:spPr/>
        <p:txBody>
          <a:bodyPr>
            <a:normAutofit/>
          </a:bodyPr>
          <a:lstStyle/>
          <a:p>
            <a:pPr algn="ctr"/>
            <a:r>
              <a:rPr lang="en-GB" sz="3200" u="sng" dirty="0"/>
              <a:t>Writing</a:t>
            </a:r>
            <a:r>
              <a:rPr lang="en-GB" u="sng" dirty="0"/>
              <a:t/>
            </a:r>
            <a:br>
              <a:rPr lang="en-GB" u="sng" dirty="0"/>
            </a:br>
            <a:r>
              <a:rPr lang="en-GB" u="sng" dirty="0" smtClean="0"/>
              <a:t>Can I describe the four seasons? </a:t>
            </a:r>
            <a:endParaRPr lang="en-GB" u="sng" dirty="0"/>
          </a:p>
        </p:txBody>
      </p:sp>
      <p:sp>
        <p:nvSpPr>
          <p:cNvPr id="5" name="Rectangle 4">
            <a:extLst>
              <a:ext uri="{FF2B5EF4-FFF2-40B4-BE49-F238E27FC236}">
                <a16:creationId xmlns:a16="http://schemas.microsoft.com/office/drawing/2014/main" id="{FE5D0194-B367-46C3-9791-AA1AEA57EFB3}"/>
              </a:ext>
            </a:extLst>
          </p:cNvPr>
          <p:cNvSpPr/>
          <p:nvPr/>
        </p:nvSpPr>
        <p:spPr>
          <a:xfrm>
            <a:off x="225286" y="6129061"/>
            <a:ext cx="11781183" cy="523220"/>
          </a:xfrm>
          <a:prstGeom prst="rect">
            <a:avLst/>
          </a:prstGeom>
        </p:spPr>
        <p:txBody>
          <a:bodyPr wrap="square">
            <a:spAutoFit/>
          </a:bodyPr>
          <a:lstStyle/>
          <a:p>
            <a:pPr algn="ctr"/>
            <a:r>
              <a:rPr lang="en-GB" sz="2800" dirty="0" smtClean="0"/>
              <a:t>Can you explain what it is like in each season? </a:t>
            </a:r>
            <a:endParaRPr lang="en-GB" sz="2800" dirty="0"/>
          </a:p>
        </p:txBody>
      </p:sp>
      <p:pic>
        <p:nvPicPr>
          <p:cNvPr id="7" name="Picture 6"/>
          <p:cNvPicPr>
            <a:picLocks noChangeAspect="1"/>
          </p:cNvPicPr>
          <p:nvPr/>
        </p:nvPicPr>
        <p:blipFill>
          <a:blip r:embed="rId6"/>
          <a:stretch>
            <a:fillRect/>
          </a:stretch>
        </p:blipFill>
        <p:spPr>
          <a:xfrm>
            <a:off x="974912" y="2537886"/>
            <a:ext cx="830989" cy="1012897"/>
          </a:xfrm>
          <a:prstGeom prst="rect">
            <a:avLst/>
          </a:prstGeom>
        </p:spPr>
      </p:pic>
      <p:pic>
        <p:nvPicPr>
          <p:cNvPr id="8" name="Picture 7"/>
          <p:cNvPicPr>
            <a:picLocks noChangeAspect="1"/>
          </p:cNvPicPr>
          <p:nvPr/>
        </p:nvPicPr>
        <p:blipFill>
          <a:blip r:embed="rId6"/>
          <a:stretch>
            <a:fillRect/>
          </a:stretch>
        </p:blipFill>
        <p:spPr>
          <a:xfrm>
            <a:off x="9479201" y="2537886"/>
            <a:ext cx="830989" cy="1012897"/>
          </a:xfrm>
          <a:prstGeom prst="rect">
            <a:avLst/>
          </a:prstGeom>
        </p:spPr>
      </p:pic>
      <p:sp>
        <p:nvSpPr>
          <p:cNvPr id="9" name="TextBox 8"/>
          <p:cNvSpPr txBox="1"/>
          <p:nvPr/>
        </p:nvSpPr>
        <p:spPr>
          <a:xfrm>
            <a:off x="1929604" y="2272937"/>
            <a:ext cx="460899" cy="369332"/>
          </a:xfrm>
          <a:prstGeom prst="rect">
            <a:avLst/>
          </a:prstGeom>
          <a:noFill/>
        </p:spPr>
        <p:txBody>
          <a:bodyPr wrap="square" rtlCol="0">
            <a:spAutoFit/>
          </a:bodyPr>
          <a:lstStyle/>
          <a:p>
            <a:r>
              <a:rPr lang="en-GB" dirty="0" smtClean="0"/>
              <a:t>1</a:t>
            </a:r>
            <a:endParaRPr lang="en-GB" dirty="0"/>
          </a:p>
        </p:txBody>
      </p:sp>
      <p:sp>
        <p:nvSpPr>
          <p:cNvPr id="10" name="TextBox 9"/>
          <p:cNvSpPr txBox="1"/>
          <p:nvPr/>
        </p:nvSpPr>
        <p:spPr>
          <a:xfrm>
            <a:off x="10412603" y="2272937"/>
            <a:ext cx="455694" cy="369332"/>
          </a:xfrm>
          <a:prstGeom prst="rect">
            <a:avLst/>
          </a:prstGeom>
          <a:noFill/>
        </p:spPr>
        <p:txBody>
          <a:bodyPr wrap="square" rtlCol="0">
            <a:spAutoFit/>
          </a:bodyPr>
          <a:lstStyle/>
          <a:p>
            <a:r>
              <a:rPr lang="en-GB" dirty="0" smtClean="0"/>
              <a:t>2</a:t>
            </a:r>
            <a:endParaRPr lang="en-GB" dirty="0"/>
          </a:p>
        </p:txBody>
      </p:sp>
      <p:pic>
        <p:nvPicPr>
          <p:cNvPr id="11" name="Picture 10"/>
          <p:cNvPicPr>
            <a:picLocks noChangeAspect="1"/>
          </p:cNvPicPr>
          <p:nvPr/>
        </p:nvPicPr>
        <p:blipFill>
          <a:blip r:embed="rId7"/>
          <a:stretch>
            <a:fillRect/>
          </a:stretch>
        </p:blipFill>
        <p:spPr>
          <a:xfrm>
            <a:off x="3729037" y="1814512"/>
            <a:ext cx="4733925" cy="3228975"/>
          </a:xfrm>
          <a:prstGeom prst="rect">
            <a:avLst/>
          </a:prstGeom>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29604" y="2882399"/>
            <a:ext cx="609600" cy="609600"/>
          </a:xfrm>
          <a:prstGeom prst="rect">
            <a:avLst/>
          </a:prstGeom>
        </p:spPr>
      </p:pic>
      <p:pic>
        <p:nvPicPr>
          <p:cNvPr id="1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386098" y="2739534"/>
            <a:ext cx="609600" cy="609600"/>
          </a:xfrm>
          <a:prstGeom prst="rect">
            <a:avLst/>
          </a:prstGeom>
        </p:spPr>
      </p:pic>
    </p:spTree>
    <p:extLst>
      <p:ext uri="{BB962C8B-B14F-4D97-AF65-F5344CB8AC3E}">
        <p14:creationId xmlns:p14="http://schemas.microsoft.com/office/powerpoint/2010/main" val="1932053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80"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3028"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CE0C-2239-4423-9E3A-EA9930165C6A}"/>
              </a:ext>
            </a:extLst>
          </p:cNvPr>
          <p:cNvSpPr>
            <a:spLocks noGrp="1"/>
          </p:cNvSpPr>
          <p:nvPr>
            <p:ph type="title"/>
          </p:nvPr>
        </p:nvSpPr>
        <p:spPr>
          <a:xfrm>
            <a:off x="791817" y="0"/>
            <a:ext cx="10515600" cy="1325563"/>
          </a:xfrm>
        </p:spPr>
        <p:txBody>
          <a:bodyPr/>
          <a:lstStyle/>
          <a:p>
            <a:pPr algn="ctr"/>
            <a:r>
              <a:rPr lang="en-GB" u="sng" dirty="0"/>
              <a:t>Task</a:t>
            </a:r>
          </a:p>
        </p:txBody>
      </p:sp>
      <p:sp>
        <p:nvSpPr>
          <p:cNvPr id="3" name="Content Placeholder 2">
            <a:extLst>
              <a:ext uri="{FF2B5EF4-FFF2-40B4-BE49-F238E27FC236}">
                <a16:creationId xmlns:a16="http://schemas.microsoft.com/office/drawing/2014/main" id="{F35FD15E-F896-45E0-BCD9-3D2A9AEA7C18}"/>
              </a:ext>
            </a:extLst>
          </p:cNvPr>
          <p:cNvSpPr>
            <a:spLocks noGrp="1"/>
          </p:cNvSpPr>
          <p:nvPr>
            <p:ph idx="1"/>
          </p:nvPr>
        </p:nvSpPr>
        <p:spPr>
          <a:xfrm>
            <a:off x="251791" y="662781"/>
            <a:ext cx="11595652" cy="4351338"/>
          </a:xfrm>
        </p:spPr>
        <p:txBody>
          <a:bodyPr/>
          <a:lstStyle/>
          <a:p>
            <a:pPr marL="0" indent="0">
              <a:buNone/>
            </a:pPr>
            <a:r>
              <a:rPr lang="en-GB" dirty="0"/>
              <a:t> </a:t>
            </a:r>
          </a:p>
          <a:p>
            <a:pPr marL="0" indent="0">
              <a:buNone/>
            </a:pPr>
            <a:r>
              <a:rPr lang="en-GB" dirty="0"/>
              <a:t>Fold a piece of A4 paper into 4 sections. Label each box with the seasons: spring, summer, autumn, winter. Write 3 sentences in each box to explain what it is like in that season. What is the weather like? Is it warm or cold? Write about what happens to plants. Think about trees. What happens with animals and animal babies. Draw a picture which illustrates the season.</a:t>
            </a:r>
          </a:p>
        </p:txBody>
      </p:sp>
      <p:pic>
        <p:nvPicPr>
          <p:cNvPr id="6" name="Picture 5"/>
          <p:cNvPicPr>
            <a:picLocks noChangeAspect="1"/>
          </p:cNvPicPr>
          <p:nvPr/>
        </p:nvPicPr>
        <p:blipFill>
          <a:blip r:embed="rId4"/>
          <a:stretch>
            <a:fillRect/>
          </a:stretch>
        </p:blipFill>
        <p:spPr>
          <a:xfrm>
            <a:off x="1693369" y="4360380"/>
            <a:ext cx="830989" cy="1012897"/>
          </a:xfrm>
          <a:prstGeom prst="rect">
            <a:avLst/>
          </a:prstGeom>
        </p:spPr>
      </p:pic>
      <p:pic>
        <p:nvPicPr>
          <p:cNvPr id="4" name="Picture 3"/>
          <p:cNvPicPr>
            <a:picLocks noChangeAspect="1"/>
          </p:cNvPicPr>
          <p:nvPr/>
        </p:nvPicPr>
        <p:blipFill>
          <a:blip r:embed="rId5"/>
          <a:stretch>
            <a:fillRect/>
          </a:stretch>
        </p:blipFill>
        <p:spPr>
          <a:xfrm>
            <a:off x="4511222" y="3279865"/>
            <a:ext cx="4880972" cy="3387707"/>
          </a:xfrm>
          <a:prstGeom prst="rect">
            <a:avLst/>
          </a:prstGeom>
        </p:spPr>
      </p:pic>
      <p:sp>
        <p:nvSpPr>
          <p:cNvPr id="7" name="TextBox 6"/>
          <p:cNvSpPr txBox="1"/>
          <p:nvPr/>
        </p:nvSpPr>
        <p:spPr>
          <a:xfrm>
            <a:off x="4637314" y="3396343"/>
            <a:ext cx="718457" cy="338554"/>
          </a:xfrm>
          <a:prstGeom prst="rect">
            <a:avLst/>
          </a:prstGeom>
          <a:noFill/>
        </p:spPr>
        <p:txBody>
          <a:bodyPr wrap="square" rtlCol="0">
            <a:spAutoFit/>
          </a:bodyPr>
          <a:lstStyle/>
          <a:p>
            <a:r>
              <a:rPr lang="en-GB" sz="1600" dirty="0" smtClean="0"/>
              <a:t>Spring</a:t>
            </a:r>
            <a:endParaRPr lang="en-GB" sz="1600" dirty="0"/>
          </a:p>
        </p:txBody>
      </p:sp>
      <p:sp>
        <p:nvSpPr>
          <p:cNvPr id="8" name="Rectangle 7"/>
          <p:cNvSpPr/>
          <p:nvPr/>
        </p:nvSpPr>
        <p:spPr>
          <a:xfrm>
            <a:off x="6985895" y="3365565"/>
            <a:ext cx="976549" cy="369332"/>
          </a:xfrm>
          <a:prstGeom prst="rect">
            <a:avLst/>
          </a:prstGeom>
        </p:spPr>
        <p:txBody>
          <a:bodyPr wrap="none">
            <a:spAutoFit/>
          </a:bodyPr>
          <a:lstStyle/>
          <a:p>
            <a:r>
              <a:rPr lang="en-GB" dirty="0" smtClean="0"/>
              <a:t>Summer</a:t>
            </a:r>
            <a:endParaRPr lang="en-GB" dirty="0"/>
          </a:p>
        </p:txBody>
      </p:sp>
      <p:sp>
        <p:nvSpPr>
          <p:cNvPr id="9" name="Rectangle 8"/>
          <p:cNvSpPr/>
          <p:nvPr/>
        </p:nvSpPr>
        <p:spPr>
          <a:xfrm>
            <a:off x="4612863" y="4945931"/>
            <a:ext cx="944489" cy="369332"/>
          </a:xfrm>
          <a:prstGeom prst="rect">
            <a:avLst/>
          </a:prstGeom>
        </p:spPr>
        <p:txBody>
          <a:bodyPr wrap="none">
            <a:spAutoFit/>
          </a:bodyPr>
          <a:lstStyle/>
          <a:p>
            <a:r>
              <a:rPr lang="en-GB" dirty="0" smtClean="0"/>
              <a:t>Autumn</a:t>
            </a:r>
            <a:endParaRPr lang="en-GB" dirty="0"/>
          </a:p>
        </p:txBody>
      </p:sp>
      <p:sp>
        <p:nvSpPr>
          <p:cNvPr id="10" name="Rectangle 9"/>
          <p:cNvSpPr/>
          <p:nvPr/>
        </p:nvSpPr>
        <p:spPr>
          <a:xfrm>
            <a:off x="7051010" y="4915153"/>
            <a:ext cx="832472" cy="369332"/>
          </a:xfrm>
          <a:prstGeom prst="rect">
            <a:avLst/>
          </a:prstGeom>
        </p:spPr>
        <p:txBody>
          <a:bodyPr wrap="none">
            <a:spAutoFit/>
          </a:bodyPr>
          <a:lstStyle/>
          <a:p>
            <a:r>
              <a:rPr lang="en-GB" dirty="0" smtClean="0"/>
              <a:t>Winter</a:t>
            </a:r>
            <a:endParaRPr lang="en-GB" dirty="0"/>
          </a:p>
        </p:txBody>
      </p:sp>
      <p:cxnSp>
        <p:nvCxnSpPr>
          <p:cNvPr id="12" name="Straight Connector 11"/>
          <p:cNvCxnSpPr/>
          <p:nvPr/>
        </p:nvCxnSpPr>
        <p:spPr>
          <a:xfrm>
            <a:off x="4612863" y="4476394"/>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4578676" y="4641856"/>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4612863" y="4785737"/>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6985895" y="4476394"/>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6951708" y="4641856"/>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951708" y="4781194"/>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4578676" y="6379217"/>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4612863" y="6048291"/>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4583897" y="6231171"/>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6985895" y="6048291"/>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6951708" y="6240068"/>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a:off x="6985895" y="6361988"/>
            <a:ext cx="2373032"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a:endCxn id="7" idx="1"/>
          </p:cNvCxnSpPr>
          <p:nvPr/>
        </p:nvCxnSpPr>
        <p:spPr>
          <a:xfrm>
            <a:off x="3540034" y="3491549"/>
            <a:ext cx="1097280" cy="74071"/>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7" name="Straight Arrow Connector 26"/>
          <p:cNvCxnSpPr/>
          <p:nvPr/>
        </p:nvCxnSpPr>
        <p:spPr>
          <a:xfrm>
            <a:off x="3540034" y="5965324"/>
            <a:ext cx="1097280" cy="74071"/>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cxnSp>
        <p:nvCxnSpPr>
          <p:cNvPr id="28" name="Straight Arrow Connector 27"/>
          <p:cNvCxnSpPr/>
          <p:nvPr/>
        </p:nvCxnSpPr>
        <p:spPr>
          <a:xfrm flipH="1">
            <a:off x="8432122" y="3525189"/>
            <a:ext cx="1312769" cy="413933"/>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sp>
        <p:nvSpPr>
          <p:cNvPr id="30" name="TextBox 29"/>
          <p:cNvSpPr txBox="1"/>
          <p:nvPr/>
        </p:nvSpPr>
        <p:spPr>
          <a:xfrm>
            <a:off x="627017" y="3292277"/>
            <a:ext cx="2775157" cy="646331"/>
          </a:xfrm>
          <a:prstGeom prst="rect">
            <a:avLst/>
          </a:prstGeom>
          <a:noFill/>
        </p:spPr>
        <p:txBody>
          <a:bodyPr wrap="square" rtlCol="0">
            <a:spAutoFit/>
          </a:bodyPr>
          <a:lstStyle/>
          <a:p>
            <a:r>
              <a:rPr lang="en-GB" dirty="0" smtClean="0">
                <a:solidFill>
                  <a:srgbClr val="FF0000"/>
                </a:solidFill>
              </a:rPr>
              <a:t>Write the name of the 4 seasons. </a:t>
            </a:r>
            <a:endParaRPr lang="en-GB" dirty="0">
              <a:solidFill>
                <a:srgbClr val="FF0000"/>
              </a:solidFill>
            </a:endParaRPr>
          </a:p>
        </p:txBody>
      </p:sp>
      <p:sp>
        <p:nvSpPr>
          <p:cNvPr id="31" name="TextBox 30"/>
          <p:cNvSpPr txBox="1"/>
          <p:nvPr/>
        </p:nvSpPr>
        <p:spPr>
          <a:xfrm>
            <a:off x="764877" y="5795049"/>
            <a:ext cx="2775157" cy="646331"/>
          </a:xfrm>
          <a:prstGeom prst="rect">
            <a:avLst/>
          </a:prstGeom>
          <a:noFill/>
        </p:spPr>
        <p:txBody>
          <a:bodyPr wrap="square" rtlCol="0">
            <a:spAutoFit/>
          </a:bodyPr>
          <a:lstStyle/>
          <a:p>
            <a:r>
              <a:rPr lang="en-GB" dirty="0" smtClean="0">
                <a:solidFill>
                  <a:srgbClr val="FF0000"/>
                </a:solidFill>
              </a:rPr>
              <a:t>Draw lines to write on. This will keep your work smart. </a:t>
            </a:r>
            <a:endParaRPr lang="en-GB" dirty="0">
              <a:solidFill>
                <a:srgbClr val="FF0000"/>
              </a:solidFill>
            </a:endParaRPr>
          </a:p>
        </p:txBody>
      </p:sp>
      <p:sp>
        <p:nvSpPr>
          <p:cNvPr id="32" name="TextBox 31"/>
          <p:cNvSpPr txBox="1"/>
          <p:nvPr/>
        </p:nvSpPr>
        <p:spPr>
          <a:xfrm>
            <a:off x="9307125" y="3325857"/>
            <a:ext cx="2775157" cy="646331"/>
          </a:xfrm>
          <a:prstGeom prst="rect">
            <a:avLst/>
          </a:prstGeom>
          <a:noFill/>
        </p:spPr>
        <p:txBody>
          <a:bodyPr wrap="square" rtlCol="0">
            <a:spAutoFit/>
          </a:bodyPr>
          <a:lstStyle/>
          <a:p>
            <a:pPr algn="ctr"/>
            <a:r>
              <a:rPr lang="en-GB" dirty="0" smtClean="0">
                <a:solidFill>
                  <a:srgbClr val="FF0000"/>
                </a:solidFill>
              </a:rPr>
              <a:t>Draw a picture to illustrate to season.</a:t>
            </a:r>
            <a:endParaRPr lang="en-GB" dirty="0">
              <a:solidFill>
                <a:srgbClr val="FF0000"/>
              </a:solidFill>
            </a:endParaRPr>
          </a:p>
        </p:txBody>
      </p:sp>
      <p:pic>
        <p:nvPicPr>
          <p:cNvPr id="2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03390" y="4584098"/>
            <a:ext cx="609600" cy="609600"/>
          </a:xfrm>
          <a:prstGeom prst="rect">
            <a:avLst/>
          </a:prstGeom>
        </p:spPr>
      </p:pic>
    </p:spTree>
    <p:extLst>
      <p:ext uri="{BB962C8B-B14F-4D97-AF65-F5344CB8AC3E}">
        <p14:creationId xmlns:p14="http://schemas.microsoft.com/office/powerpoint/2010/main" val="845862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22" fill="hold"/>
                                        <p:tgtEl>
                                          <p:spTgt spid="24"/>
                                        </p:tgtEl>
                                      </p:cBhvr>
                                    </p:cmd>
                                  </p:childTnLst>
                                </p:cTn>
                              </p:par>
                            </p:childTnLst>
                          </p:cTn>
                        </p:par>
                      </p:childTnLst>
                    </p:cTn>
                  </p:par>
                </p:childTnLst>
              </p:cTn>
              <p:nextCondLst>
                <p:cond evt="onClick" delay="0">
                  <p:tgtEl>
                    <p:spTgt spid="24"/>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898CBAF-A1FD-4C73-A3C6-73D7878CF606}"/>
              </a:ext>
            </a:extLst>
          </p:cNvPr>
          <p:cNvPicPr>
            <a:picLocks noGrp="1" noChangeAspect="1"/>
          </p:cNvPicPr>
          <p:nvPr>
            <p:ph idx="1"/>
          </p:nvPr>
        </p:nvPicPr>
        <p:blipFill>
          <a:blip r:embed="rId4"/>
          <a:stretch>
            <a:fillRect/>
          </a:stretch>
        </p:blipFill>
        <p:spPr>
          <a:xfrm>
            <a:off x="3291509" y="165893"/>
            <a:ext cx="5105400" cy="1724025"/>
          </a:xfrm>
          <a:prstGeom prst="rect">
            <a:avLst/>
          </a:prstGeom>
        </p:spPr>
      </p:pic>
      <p:sp>
        <p:nvSpPr>
          <p:cNvPr id="7" name="TextBox 6">
            <a:extLst>
              <a:ext uri="{FF2B5EF4-FFF2-40B4-BE49-F238E27FC236}">
                <a16:creationId xmlns:a16="http://schemas.microsoft.com/office/drawing/2014/main" id="{E04FB82B-CA85-4D90-BFA4-6CE244B4A40D}"/>
              </a:ext>
            </a:extLst>
          </p:cNvPr>
          <p:cNvSpPr txBox="1"/>
          <p:nvPr/>
        </p:nvSpPr>
        <p:spPr>
          <a:xfrm>
            <a:off x="576469" y="1889918"/>
            <a:ext cx="11039061" cy="4524315"/>
          </a:xfrm>
          <a:prstGeom prst="rect">
            <a:avLst/>
          </a:prstGeom>
          <a:solidFill>
            <a:schemeClr val="bg1"/>
          </a:solidFill>
          <a:ln w="38100">
            <a:solidFill>
              <a:schemeClr val="tx1"/>
            </a:solidFill>
          </a:ln>
        </p:spPr>
        <p:txBody>
          <a:bodyPr wrap="square" rtlCol="0">
            <a:spAutoFit/>
          </a:bodyPr>
          <a:lstStyle/>
          <a:p>
            <a:r>
              <a:rPr lang="en-GB" sz="3200" u="sng" dirty="0" smtClean="0"/>
              <a:t>Winter</a:t>
            </a:r>
          </a:p>
          <a:p>
            <a:endParaRPr lang="en-GB" sz="3200" u="sng" dirty="0"/>
          </a:p>
          <a:p>
            <a:endParaRPr lang="en-GB" sz="3200" u="sng" dirty="0" smtClean="0"/>
          </a:p>
          <a:p>
            <a:endParaRPr lang="en-GB" sz="3200" u="sng" dirty="0"/>
          </a:p>
          <a:p>
            <a:endParaRPr lang="en-GB" sz="3200" u="sng" dirty="0" smtClean="0"/>
          </a:p>
          <a:p>
            <a:r>
              <a:rPr lang="en-GB" sz="3200" dirty="0" smtClean="0"/>
              <a:t>The weather is often cold and wet during the winter. The trees are bare and there are not very many colourful flowers growing. </a:t>
            </a:r>
            <a:r>
              <a:rPr lang="en-GB" sz="3200" dirty="0"/>
              <a:t>Animals hibernate because in winter time there is not much food to eat and it </a:t>
            </a:r>
            <a:r>
              <a:rPr lang="en-GB" sz="3200" dirty="0" smtClean="0"/>
              <a:t>is </a:t>
            </a:r>
            <a:r>
              <a:rPr lang="en-GB" sz="3200" dirty="0"/>
              <a:t>very cold. </a:t>
            </a:r>
          </a:p>
        </p:txBody>
      </p:sp>
      <p:pic>
        <p:nvPicPr>
          <p:cNvPr id="8" name="Picture 7"/>
          <p:cNvPicPr>
            <a:picLocks noChangeAspect="1"/>
          </p:cNvPicPr>
          <p:nvPr/>
        </p:nvPicPr>
        <p:blipFill>
          <a:blip r:embed="rId5"/>
          <a:stretch>
            <a:fillRect/>
          </a:stretch>
        </p:blipFill>
        <p:spPr>
          <a:xfrm>
            <a:off x="10174940" y="521456"/>
            <a:ext cx="830989" cy="1012897"/>
          </a:xfrm>
          <a:prstGeom prst="rect">
            <a:avLst/>
          </a:prstGeom>
        </p:spPr>
      </p:pic>
      <p:pic>
        <p:nvPicPr>
          <p:cNvPr id="3" name="Picture 2"/>
          <p:cNvPicPr>
            <a:picLocks noChangeAspect="1"/>
          </p:cNvPicPr>
          <p:nvPr/>
        </p:nvPicPr>
        <p:blipFill>
          <a:blip r:embed="rId6"/>
          <a:stretch>
            <a:fillRect/>
          </a:stretch>
        </p:blipFill>
        <p:spPr>
          <a:xfrm>
            <a:off x="4234958" y="2029981"/>
            <a:ext cx="2871238" cy="226676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96619" y="736119"/>
            <a:ext cx="609600" cy="609600"/>
          </a:xfrm>
          <a:prstGeom prst="rect">
            <a:avLst/>
          </a:prstGeom>
        </p:spPr>
      </p:pic>
    </p:spTree>
    <p:extLst>
      <p:ext uri="{BB962C8B-B14F-4D97-AF65-F5344CB8AC3E}">
        <p14:creationId xmlns:p14="http://schemas.microsoft.com/office/powerpoint/2010/main" val="2714236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smtClean="0"/>
              <a:t>Mastery Keys </a:t>
            </a:r>
            <a:endParaRPr lang="en-GB" u="sng" dirty="0"/>
          </a:p>
        </p:txBody>
      </p:sp>
      <p:sp>
        <p:nvSpPr>
          <p:cNvPr id="3" name="Content Placeholder 2"/>
          <p:cNvSpPr>
            <a:spLocks noGrp="1"/>
          </p:cNvSpPr>
          <p:nvPr>
            <p:ph idx="1"/>
          </p:nvPr>
        </p:nvSpPr>
        <p:spPr/>
        <p:txBody>
          <a:bodyPr/>
          <a:lstStyle/>
          <a:p>
            <a:r>
              <a:rPr lang="en-GB" dirty="0"/>
              <a:t>Plan or say out loud what is going to be written </a:t>
            </a:r>
            <a:r>
              <a:rPr lang="en-GB" dirty="0" smtClean="0"/>
              <a:t>about</a:t>
            </a:r>
          </a:p>
          <a:p>
            <a:pPr marL="0" indent="0">
              <a:buNone/>
            </a:pPr>
            <a:r>
              <a:rPr lang="en-GB" dirty="0" smtClean="0"/>
              <a:t> </a:t>
            </a:r>
            <a:r>
              <a:rPr lang="en-GB" dirty="0"/>
              <a:t>• Use punctuation correctly – full stops, capital letters </a:t>
            </a:r>
            <a:endParaRPr lang="en-GB" dirty="0" smtClean="0"/>
          </a:p>
          <a:p>
            <a:pPr marL="0" indent="0">
              <a:buNone/>
            </a:pPr>
            <a:r>
              <a:rPr lang="en-GB" dirty="0" smtClean="0"/>
              <a:t>• </a:t>
            </a:r>
            <a:r>
              <a:rPr lang="en-GB" dirty="0"/>
              <a:t>Write expanded noun phrases to describe and </a:t>
            </a:r>
            <a:r>
              <a:rPr lang="en-GB" dirty="0" smtClean="0"/>
              <a:t>specify</a:t>
            </a:r>
          </a:p>
          <a:p>
            <a:pPr marL="0" indent="0">
              <a:buNone/>
            </a:pPr>
            <a:r>
              <a:rPr lang="en-GB" dirty="0" smtClean="0"/>
              <a:t> </a:t>
            </a:r>
            <a:r>
              <a:rPr lang="en-GB" dirty="0"/>
              <a:t>• Use subordination (because) and coordination (and)</a:t>
            </a:r>
            <a:endParaRPr lang="en-GB" dirty="0" smtClean="0"/>
          </a:p>
        </p:txBody>
      </p:sp>
      <p:pic>
        <p:nvPicPr>
          <p:cNvPr id="5" name="Picture 4"/>
          <p:cNvPicPr>
            <a:picLocks noChangeAspect="1"/>
          </p:cNvPicPr>
          <p:nvPr/>
        </p:nvPicPr>
        <p:blipFill>
          <a:blip r:embed="rId2"/>
          <a:stretch>
            <a:fillRect/>
          </a:stretch>
        </p:blipFill>
        <p:spPr>
          <a:xfrm rot="5400000">
            <a:off x="4019414" y="3300957"/>
            <a:ext cx="2759528" cy="3910421"/>
          </a:xfrm>
          <a:prstGeom prst="rect">
            <a:avLst/>
          </a:prstGeom>
        </p:spPr>
      </p:pic>
    </p:spTree>
    <p:extLst>
      <p:ext uri="{BB962C8B-B14F-4D97-AF65-F5344CB8AC3E}">
        <p14:creationId xmlns:p14="http://schemas.microsoft.com/office/powerpoint/2010/main" val="3383026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5EE7A-F61E-4698-915A-B1751E3ECB2E}"/>
              </a:ext>
            </a:extLst>
          </p:cNvPr>
          <p:cNvSpPr>
            <a:spLocks noGrp="1"/>
          </p:cNvSpPr>
          <p:nvPr>
            <p:ph type="title"/>
          </p:nvPr>
        </p:nvSpPr>
        <p:spPr/>
        <p:txBody>
          <a:bodyPr/>
          <a:lstStyle/>
          <a:p>
            <a:pPr algn="ctr"/>
            <a:r>
              <a:rPr lang="en-GB" u="sng" dirty="0"/>
              <a:t>Can you re-read what you have written to check that it makes sense? </a:t>
            </a:r>
          </a:p>
        </p:txBody>
      </p:sp>
      <p:pic>
        <p:nvPicPr>
          <p:cNvPr id="4" name="Content Placeholder 3">
            <a:extLst>
              <a:ext uri="{FF2B5EF4-FFF2-40B4-BE49-F238E27FC236}">
                <a16:creationId xmlns:a16="http://schemas.microsoft.com/office/drawing/2014/main" id="{CF9F8B0B-D46C-4010-ACB9-48BD17957569}"/>
              </a:ext>
            </a:extLst>
          </p:cNvPr>
          <p:cNvPicPr>
            <a:picLocks noGrp="1" noChangeAspect="1"/>
          </p:cNvPicPr>
          <p:nvPr>
            <p:ph idx="1"/>
          </p:nvPr>
        </p:nvPicPr>
        <p:blipFill>
          <a:blip r:embed="rId4"/>
          <a:stretch>
            <a:fillRect/>
          </a:stretch>
        </p:blipFill>
        <p:spPr>
          <a:xfrm>
            <a:off x="838200" y="1952625"/>
            <a:ext cx="1590675" cy="1476375"/>
          </a:xfrm>
          <a:prstGeom prst="rect">
            <a:avLst/>
          </a:prstGeom>
        </p:spPr>
      </p:pic>
      <p:pic>
        <p:nvPicPr>
          <p:cNvPr id="5" name="Picture 4">
            <a:extLst>
              <a:ext uri="{FF2B5EF4-FFF2-40B4-BE49-F238E27FC236}">
                <a16:creationId xmlns:a16="http://schemas.microsoft.com/office/drawing/2014/main" id="{67B94DB6-8C6A-4DBD-8C92-C93D13F98AA4}"/>
              </a:ext>
            </a:extLst>
          </p:cNvPr>
          <p:cNvPicPr>
            <a:picLocks noChangeAspect="1"/>
          </p:cNvPicPr>
          <p:nvPr/>
        </p:nvPicPr>
        <p:blipFill>
          <a:blip r:embed="rId5"/>
          <a:stretch>
            <a:fillRect/>
          </a:stretch>
        </p:blipFill>
        <p:spPr>
          <a:xfrm>
            <a:off x="4090780" y="1871870"/>
            <a:ext cx="1333500" cy="1162050"/>
          </a:xfrm>
          <a:prstGeom prst="rect">
            <a:avLst/>
          </a:prstGeom>
        </p:spPr>
      </p:pic>
      <p:pic>
        <p:nvPicPr>
          <p:cNvPr id="6" name="Picture 5">
            <a:extLst>
              <a:ext uri="{FF2B5EF4-FFF2-40B4-BE49-F238E27FC236}">
                <a16:creationId xmlns:a16="http://schemas.microsoft.com/office/drawing/2014/main" id="{C0017D1C-8369-4053-8586-74CA6433E6C9}"/>
              </a:ext>
            </a:extLst>
          </p:cNvPr>
          <p:cNvPicPr>
            <a:picLocks noChangeAspect="1"/>
          </p:cNvPicPr>
          <p:nvPr/>
        </p:nvPicPr>
        <p:blipFill rotWithShape="1">
          <a:blip r:embed="rId6"/>
          <a:srcRect t="3839"/>
          <a:stretch/>
        </p:blipFill>
        <p:spPr>
          <a:xfrm>
            <a:off x="9478513" y="1328861"/>
            <a:ext cx="1804160" cy="2100139"/>
          </a:xfrm>
          <a:prstGeom prst="rect">
            <a:avLst/>
          </a:prstGeom>
        </p:spPr>
      </p:pic>
      <p:pic>
        <p:nvPicPr>
          <p:cNvPr id="7" name="Picture 6">
            <a:extLst>
              <a:ext uri="{FF2B5EF4-FFF2-40B4-BE49-F238E27FC236}">
                <a16:creationId xmlns:a16="http://schemas.microsoft.com/office/drawing/2014/main" id="{3ECC52DD-D7D8-44D7-8664-559B7924B652}"/>
              </a:ext>
            </a:extLst>
          </p:cNvPr>
          <p:cNvPicPr>
            <a:picLocks noChangeAspect="1"/>
          </p:cNvPicPr>
          <p:nvPr/>
        </p:nvPicPr>
        <p:blipFill>
          <a:blip r:embed="rId7"/>
          <a:stretch>
            <a:fillRect/>
          </a:stretch>
        </p:blipFill>
        <p:spPr>
          <a:xfrm>
            <a:off x="6082540" y="2135669"/>
            <a:ext cx="2679631" cy="1796502"/>
          </a:xfrm>
          <a:prstGeom prst="rect">
            <a:avLst/>
          </a:prstGeom>
        </p:spPr>
      </p:pic>
      <p:sp>
        <p:nvSpPr>
          <p:cNvPr id="8" name="TextBox 7">
            <a:extLst>
              <a:ext uri="{FF2B5EF4-FFF2-40B4-BE49-F238E27FC236}">
                <a16:creationId xmlns:a16="http://schemas.microsoft.com/office/drawing/2014/main" id="{115C69E7-F55F-4019-9F7A-36932F857DB0}"/>
              </a:ext>
            </a:extLst>
          </p:cNvPr>
          <p:cNvSpPr txBox="1"/>
          <p:nvPr/>
        </p:nvSpPr>
        <p:spPr>
          <a:xfrm>
            <a:off x="2113721" y="4779879"/>
            <a:ext cx="2511288" cy="2123658"/>
          </a:xfrm>
          <a:prstGeom prst="rect">
            <a:avLst/>
          </a:prstGeom>
          <a:noFill/>
        </p:spPr>
        <p:txBody>
          <a:bodyPr wrap="square" rtlCol="0">
            <a:spAutoFit/>
          </a:bodyPr>
          <a:lstStyle/>
          <a:p>
            <a:r>
              <a:rPr lang="en-GB" sz="4400" dirty="0"/>
              <a:t>Adjectives</a:t>
            </a:r>
          </a:p>
          <a:p>
            <a:pPr algn="ctr"/>
            <a:r>
              <a:rPr lang="en-GB" sz="8800" dirty="0">
                <a:solidFill>
                  <a:srgbClr val="7030A0"/>
                </a:solidFill>
              </a:rPr>
              <a:t>^</a:t>
            </a:r>
          </a:p>
        </p:txBody>
      </p:sp>
      <p:pic>
        <p:nvPicPr>
          <p:cNvPr id="3"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88380" y="5771333"/>
            <a:ext cx="609600" cy="609600"/>
          </a:xfrm>
          <a:prstGeom prst="rect">
            <a:avLst/>
          </a:prstGeom>
        </p:spPr>
      </p:pic>
      <p:pic>
        <p:nvPicPr>
          <p:cNvPr id="9" name="Picture 8"/>
          <p:cNvPicPr>
            <a:picLocks noChangeAspect="1"/>
          </p:cNvPicPr>
          <p:nvPr/>
        </p:nvPicPr>
        <p:blipFill>
          <a:blip r:embed="rId9"/>
          <a:stretch>
            <a:fillRect/>
          </a:stretch>
        </p:blipFill>
        <p:spPr>
          <a:xfrm>
            <a:off x="6957391" y="5575263"/>
            <a:ext cx="830989" cy="1012897"/>
          </a:xfrm>
          <a:prstGeom prst="rect">
            <a:avLst/>
          </a:prstGeom>
        </p:spPr>
      </p:pic>
      <p:pic>
        <p:nvPicPr>
          <p:cNvPr id="10" name="Picture 9"/>
          <p:cNvPicPr>
            <a:picLocks noChangeAspect="1"/>
          </p:cNvPicPr>
          <p:nvPr/>
        </p:nvPicPr>
        <p:blipFill>
          <a:blip r:embed="rId10"/>
          <a:stretch>
            <a:fillRect/>
          </a:stretch>
        </p:blipFill>
        <p:spPr>
          <a:xfrm>
            <a:off x="8192638" y="4302202"/>
            <a:ext cx="2571750" cy="1209675"/>
          </a:xfrm>
          <a:prstGeom prst="rect">
            <a:avLst/>
          </a:prstGeom>
        </p:spPr>
      </p:pic>
      <p:sp>
        <p:nvSpPr>
          <p:cNvPr id="11" name="TextBox 10"/>
          <p:cNvSpPr txBox="1"/>
          <p:nvPr/>
        </p:nvSpPr>
        <p:spPr>
          <a:xfrm>
            <a:off x="8397980" y="4595213"/>
            <a:ext cx="1982613" cy="369332"/>
          </a:xfrm>
          <a:prstGeom prst="rect">
            <a:avLst/>
          </a:prstGeom>
          <a:noFill/>
        </p:spPr>
        <p:txBody>
          <a:bodyPr wrap="square" rtlCol="0">
            <a:spAutoFit/>
          </a:bodyPr>
          <a:lstStyle/>
          <a:p>
            <a:r>
              <a:rPr lang="en-GB" dirty="0" smtClean="0"/>
              <a:t>Joined handwriting</a:t>
            </a:r>
            <a:endParaRPr lang="en-GB" dirty="0"/>
          </a:p>
        </p:txBody>
      </p:sp>
    </p:spTree>
    <p:extLst>
      <p:ext uri="{BB962C8B-B14F-4D97-AF65-F5344CB8AC3E}">
        <p14:creationId xmlns:p14="http://schemas.microsoft.com/office/powerpoint/2010/main" val="3282419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11F70E-7A74-4208-8162-B8B3E22F02D1}"/>
              </a:ext>
            </a:extLst>
          </p:cNvPr>
          <p:cNvSpPr>
            <a:spLocks noGrp="1"/>
          </p:cNvSpPr>
          <p:nvPr>
            <p:ph idx="1"/>
          </p:nvPr>
        </p:nvSpPr>
        <p:spPr>
          <a:xfrm>
            <a:off x="694509" y="2293557"/>
            <a:ext cx="10515600" cy="3804824"/>
          </a:xfrm>
        </p:spPr>
        <p:txBody>
          <a:bodyPr>
            <a:normAutofit fontScale="92500" lnSpcReduction="20000"/>
          </a:bodyPr>
          <a:lstStyle/>
          <a:p>
            <a:pPr marL="0" indent="0">
              <a:buNone/>
            </a:pPr>
            <a:r>
              <a:rPr lang="en-GB" dirty="0"/>
              <a:t>I wonder what will happen in our story today? </a:t>
            </a:r>
          </a:p>
          <a:p>
            <a:pPr marL="0" indent="0">
              <a:buNone/>
            </a:pPr>
            <a:endParaRPr lang="en-GB" dirty="0"/>
          </a:p>
          <a:p>
            <a:pPr marL="0" indent="0">
              <a:buNone/>
            </a:pPr>
            <a:r>
              <a:rPr lang="en-GB" dirty="0" smtClean="0"/>
              <a:t>What was </a:t>
            </a:r>
            <a:r>
              <a:rPr lang="en-GB" dirty="0" err="1" smtClean="0"/>
              <a:t>Jago</a:t>
            </a:r>
            <a:r>
              <a:rPr lang="en-GB" dirty="0" smtClean="0"/>
              <a:t> pulling?</a:t>
            </a:r>
          </a:p>
          <a:p>
            <a:pPr marL="0" indent="0">
              <a:buNone/>
            </a:pPr>
            <a:endParaRPr lang="en-GB" dirty="0"/>
          </a:p>
          <a:p>
            <a:pPr marL="0" indent="0">
              <a:buNone/>
            </a:pPr>
            <a:r>
              <a:rPr lang="en-GB" dirty="0" smtClean="0"/>
              <a:t>Why were the toads annoyed?</a:t>
            </a:r>
          </a:p>
          <a:p>
            <a:pPr marL="0" indent="0">
              <a:buNone/>
            </a:pPr>
            <a:endParaRPr lang="en-GB" dirty="0"/>
          </a:p>
          <a:p>
            <a:pPr marL="0" indent="0">
              <a:buNone/>
            </a:pPr>
            <a:r>
              <a:rPr lang="en-GB" dirty="0" smtClean="0"/>
              <a:t>What were Alice and </a:t>
            </a:r>
            <a:r>
              <a:rPr lang="en-GB" dirty="0" err="1" smtClean="0"/>
              <a:t>Jago</a:t>
            </a:r>
            <a:r>
              <a:rPr lang="en-GB" dirty="0" smtClean="0"/>
              <a:t> both doing?</a:t>
            </a:r>
          </a:p>
          <a:p>
            <a:pPr marL="0" indent="0">
              <a:buNone/>
            </a:pPr>
            <a:endParaRPr lang="en-GB" dirty="0"/>
          </a:p>
          <a:p>
            <a:pPr marL="0" indent="0">
              <a:buNone/>
            </a:pPr>
            <a:r>
              <a:rPr lang="en-GB" dirty="0" smtClean="0"/>
              <a:t>Which toad had the biggest and loudest voice?</a:t>
            </a:r>
          </a:p>
          <a:p>
            <a:pPr marL="0" indent="0">
              <a:buNone/>
            </a:pPr>
            <a:endParaRPr lang="en-GB" dirty="0"/>
          </a:p>
        </p:txBody>
      </p:sp>
      <p:pic>
        <p:nvPicPr>
          <p:cNvPr id="4" name="Picture 3">
            <a:extLst>
              <a:ext uri="{FF2B5EF4-FFF2-40B4-BE49-F238E27FC236}">
                <a16:creationId xmlns:a16="http://schemas.microsoft.com/office/drawing/2014/main" id="{45F6B8B3-175C-4BDD-B7C8-6ADAA81E2EE2}"/>
              </a:ext>
            </a:extLst>
          </p:cNvPr>
          <p:cNvPicPr>
            <a:picLocks noChangeAspect="1"/>
          </p:cNvPicPr>
          <p:nvPr/>
        </p:nvPicPr>
        <p:blipFill rotWithShape="1">
          <a:blip r:embed="rId4"/>
          <a:srcRect t="12696" b="4078"/>
          <a:stretch/>
        </p:blipFill>
        <p:spPr>
          <a:xfrm>
            <a:off x="2663895" y="0"/>
            <a:ext cx="5857254" cy="2034736"/>
          </a:xfrm>
          <a:prstGeom prst="rect">
            <a:avLst/>
          </a:prstGeom>
        </p:spPr>
      </p:pic>
      <p:pic>
        <p:nvPicPr>
          <p:cNvPr id="5" name="Picture 4">
            <a:extLst>
              <a:ext uri="{FF2B5EF4-FFF2-40B4-BE49-F238E27FC236}">
                <a16:creationId xmlns:a16="http://schemas.microsoft.com/office/drawing/2014/main" id="{4BC7FED8-62EC-4956-96AB-3F47E6E8B42F}"/>
              </a:ext>
            </a:extLst>
          </p:cNvPr>
          <p:cNvPicPr>
            <a:picLocks noChangeAspect="1"/>
          </p:cNvPicPr>
          <p:nvPr/>
        </p:nvPicPr>
        <p:blipFill>
          <a:blip r:embed="rId5"/>
          <a:stretch>
            <a:fillRect/>
          </a:stretch>
        </p:blipFill>
        <p:spPr>
          <a:xfrm>
            <a:off x="8246994" y="3429000"/>
            <a:ext cx="3543300" cy="3200400"/>
          </a:xfrm>
          <a:prstGeom prst="rect">
            <a:avLst/>
          </a:prstGeom>
        </p:spPr>
      </p:pic>
      <p:pic>
        <p:nvPicPr>
          <p:cNvPr id="7" name="Picture 6"/>
          <p:cNvPicPr>
            <a:picLocks noChangeAspect="1"/>
          </p:cNvPicPr>
          <p:nvPr/>
        </p:nvPicPr>
        <p:blipFill>
          <a:blip r:embed="rId6"/>
          <a:stretch>
            <a:fillRect/>
          </a:stretch>
        </p:blipFill>
        <p:spPr>
          <a:xfrm>
            <a:off x="4113253" y="5942277"/>
            <a:ext cx="680816" cy="82985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94069" y="6065520"/>
            <a:ext cx="609600" cy="609600"/>
          </a:xfrm>
          <a:prstGeom prst="rect">
            <a:avLst/>
          </a:prstGeom>
        </p:spPr>
      </p:pic>
    </p:spTree>
    <p:extLst>
      <p:ext uri="{BB962C8B-B14F-4D97-AF65-F5344CB8AC3E}">
        <p14:creationId xmlns:p14="http://schemas.microsoft.com/office/powerpoint/2010/main" val="2730446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552</Words>
  <Application>Microsoft Office PowerPoint</Application>
  <PresentationFormat>Widescreen</PresentationFormat>
  <Paragraphs>67</Paragraphs>
  <Slides>10</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Wingdings</vt:lpstr>
      <vt:lpstr>Office Theme</vt:lpstr>
      <vt:lpstr>English</vt:lpstr>
      <vt:lpstr>Read Write Inc</vt:lpstr>
      <vt:lpstr>PowerPoint Presentation</vt:lpstr>
      <vt:lpstr>Writing Can I describe the four seasons? </vt:lpstr>
      <vt:lpstr>Task</vt:lpstr>
      <vt:lpstr>PowerPoint Presentation</vt:lpstr>
      <vt:lpstr>Mastery Keys </vt:lpstr>
      <vt:lpstr>Can you re-read what you have written to check that it makes sense? </vt:lpstr>
      <vt:lpstr>PowerPoint Presentation</vt:lpstr>
      <vt:lpstr>Spellings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dc:title>
  <dc:creator>Miss Gillam</dc:creator>
  <cp:lastModifiedBy>Nicola Gillam</cp:lastModifiedBy>
  <cp:revision>37</cp:revision>
  <dcterms:created xsi:type="dcterms:W3CDTF">2021-01-05T11:14:17Z</dcterms:created>
  <dcterms:modified xsi:type="dcterms:W3CDTF">2021-01-06T16:14:51Z</dcterms:modified>
</cp:coreProperties>
</file>