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hyperlink" Target="https://www.thesaurus.com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49251"/>
            <a:ext cx="9144000" cy="2387600"/>
          </a:xfrm>
        </p:spPr>
        <p:txBody>
          <a:bodyPr/>
          <a:lstStyle/>
          <a:p>
            <a:r>
              <a:rPr lang="en-GB" b="1" dirty="0"/>
              <a:t>English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013558"/>
            <a:ext cx="9144000" cy="2439399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/>
              <a:t>06.01.21</a:t>
            </a:r>
          </a:p>
          <a:p>
            <a:endParaRPr lang="en-GB" dirty="0">
              <a:highlight>
                <a:srgbClr val="FFFF00"/>
              </a:highlight>
            </a:endParaRPr>
          </a:p>
          <a:p>
            <a:r>
              <a:rPr lang="en-GB" b="1" dirty="0"/>
              <a:t>‘Pleasant Sounds’ by John Clare</a:t>
            </a:r>
          </a:p>
          <a:p>
            <a:r>
              <a:rPr lang="en-GB" b="1" dirty="0"/>
              <a:t>Lesson 1</a:t>
            </a:r>
          </a:p>
          <a:p>
            <a:r>
              <a:rPr lang="en-GB" b="1" dirty="0"/>
              <a:t>Vocabulary – Dictionary Work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69" y="205066"/>
            <a:ext cx="1968107" cy="19940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1" y="156093"/>
            <a:ext cx="2017393" cy="138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EFD5B4-AD5F-4B53-82C1-313EDD207B7C}"/>
              </a:ext>
            </a:extLst>
          </p:cNvPr>
          <p:cNvSpPr/>
          <p:nvPr/>
        </p:nvSpPr>
        <p:spPr>
          <a:xfrm>
            <a:off x="394914" y="1054871"/>
            <a:ext cx="11200737" cy="5370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Pleasant Sounds </a:t>
            </a:r>
          </a:p>
          <a:p>
            <a:endParaRPr lang="en-GB" sz="1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</a:rPr>
              <a:t>The rustling of leaves under the feet in woods and under hedges; </a:t>
            </a:r>
          </a:p>
          <a:p>
            <a:endParaRPr lang="en-GB" sz="1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</a:rPr>
              <a:t>The crumpling of cat-ice and snow down wood-rides, narrow lanes, and every street causeway; </a:t>
            </a:r>
          </a:p>
          <a:p>
            <a:endParaRPr lang="en-GB" sz="1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</a:rPr>
              <a:t>Rustling through a wood or rather rushing, while the wind halloos in the oak-top like thunder; </a:t>
            </a:r>
          </a:p>
          <a:p>
            <a:endParaRPr lang="en-GB" sz="1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</a:rPr>
              <a:t>The rustle of birds’ wings startled from their nests or flying unseen into the bushes; </a:t>
            </a:r>
          </a:p>
          <a:p>
            <a:endParaRPr lang="en-GB" sz="1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</a:rPr>
              <a:t>The whizzing of larger birds overhead in a wood, such as crows, </a:t>
            </a:r>
            <a:r>
              <a:rPr lang="en-GB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puddocks</a:t>
            </a: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</a:rPr>
              <a:t>, buzzards; </a:t>
            </a:r>
          </a:p>
          <a:p>
            <a:endParaRPr lang="en-GB" sz="1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</a:rPr>
              <a:t>The trample of robins and woodlarks on the brown leaves, and the patter of squirrels on the green moss; </a:t>
            </a:r>
          </a:p>
          <a:p>
            <a:endParaRPr lang="en-GB" sz="1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</a:rPr>
              <a:t>The fall of an acorn on the ground, the pattering of nuts on the hazel branches as they fall from ripeness;</a:t>
            </a:r>
          </a:p>
          <a:p>
            <a:endParaRPr lang="en-GB" sz="1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</a:rPr>
              <a:t>The flirt of the ground lark's wing from the stubbles - how sweet such pictures on dewy mornings, when the dew flashes from its brown feathers. </a:t>
            </a:r>
          </a:p>
          <a:p>
            <a:endParaRPr lang="en-GB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GB" sz="2000" b="1" i="1" dirty="0">
                <a:solidFill>
                  <a:srgbClr val="000000"/>
                </a:solidFill>
                <a:latin typeface="Calibri" panose="020F0502020204030204" pitchFamily="34" charset="0"/>
              </a:rPr>
              <a:t>by John Clare </a:t>
            </a:r>
            <a:endParaRPr lang="en-GB" sz="2000" b="1" i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AD97F1-C070-48DA-9E1E-612B4523E50A}"/>
              </a:ext>
            </a:extLst>
          </p:cNvPr>
          <p:cNvSpPr/>
          <p:nvPr/>
        </p:nvSpPr>
        <p:spPr>
          <a:xfrm>
            <a:off x="394914" y="432428"/>
            <a:ext cx="112007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Read the poem below or click the sound button to hear it being read to you:</a:t>
            </a:r>
            <a:endParaRPr lang="en-GB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28A5AC3-4525-48DE-A76E-B7EE2322952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126.614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19861" y="6324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1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B09EA0D-DD49-4FC5-BA1E-19ABFD60D946}"/>
              </a:ext>
            </a:extLst>
          </p:cNvPr>
          <p:cNvSpPr/>
          <p:nvPr/>
        </p:nvSpPr>
        <p:spPr>
          <a:xfrm>
            <a:off x="728868" y="636104"/>
            <a:ext cx="11145080" cy="3620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u="sng" dirty="0">
                <a:solidFill>
                  <a:srgbClr val="000000"/>
                </a:solidFill>
                <a:latin typeface="Calibri" panose="020F0502020204030204" pitchFamily="34" charset="0"/>
              </a:rPr>
              <a:t>Activity 1</a:t>
            </a:r>
          </a:p>
          <a:p>
            <a:pPr>
              <a:lnSpc>
                <a:spcPct val="150000"/>
              </a:lnSpc>
            </a:pPr>
            <a:endParaRPr lang="en-GB" sz="14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</a:rPr>
              <a:t>Read the poem again and make a list of any words you don’t know.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</a:rPr>
              <a:t>Then use a dictionary or the internet to look up the definitions.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</a:rPr>
              <a:t>Jot down these words and their definitions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4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Challenge: 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</a:rPr>
              <a:t>Can you use these words in a sentence?  </a:t>
            </a:r>
          </a:p>
        </p:txBody>
      </p:sp>
      <p:pic>
        <p:nvPicPr>
          <p:cNvPr id="1026" name="Picture 2" descr="This Is How Dictionary Editors Prank Each Other | Reader's Digest">
            <a:extLst>
              <a:ext uri="{FF2B5EF4-FFF2-40B4-BE49-F238E27FC236}">
                <a16:creationId xmlns:a16="http://schemas.microsoft.com/office/drawing/2014/main" id="{60ECA19D-07F9-4DA9-950D-E346E7BE1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330" y="4198069"/>
            <a:ext cx="3207026" cy="213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8CAA6A35-4DBA-4F0A-8B06-FA5B6A046619}"/>
              </a:ext>
            </a:extLst>
          </p:cNvPr>
          <p:cNvSpPr txBox="1"/>
          <p:nvPr/>
        </p:nvSpPr>
        <p:spPr>
          <a:xfrm>
            <a:off x="1527914" y="5907739"/>
            <a:ext cx="7916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activity 1 explained to you.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4EA5F2-0EC6-43E4-B08A-82D5659BB9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8541" y="5408038"/>
            <a:ext cx="885562" cy="88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4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99C896-AE51-4DF2-B70A-72E2016C4C80}"/>
              </a:ext>
            </a:extLst>
          </p:cNvPr>
          <p:cNvSpPr/>
          <p:nvPr/>
        </p:nvSpPr>
        <p:spPr>
          <a:xfrm>
            <a:off x="728868" y="258533"/>
            <a:ext cx="111450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u="sng" dirty="0">
                <a:solidFill>
                  <a:srgbClr val="000000"/>
                </a:solidFill>
                <a:latin typeface="Calibri" panose="020F0502020204030204" pitchFamily="34" charset="0"/>
              </a:rPr>
              <a:t>Activity 2</a:t>
            </a:r>
          </a:p>
          <a:p>
            <a:endParaRPr lang="en-GB" sz="24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Can you remember what a synonym is?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00B75F-D992-459C-9EC2-ACA77280CFA3}"/>
              </a:ext>
            </a:extLst>
          </p:cNvPr>
          <p:cNvSpPr/>
          <p:nvPr/>
        </p:nvSpPr>
        <p:spPr>
          <a:xfrm>
            <a:off x="728868" y="1767293"/>
            <a:ext cx="1028368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</a:rPr>
              <a:t>Synonyms are words that have similar meanings. For example, unhappy and sorrowful are synonyms for sad. These words all mean the same thing.</a:t>
            </a:r>
          </a:p>
          <a:p>
            <a:endParaRPr lang="en-GB" sz="20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GB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Can you think of any other synonyms for </a:t>
            </a:r>
            <a:r>
              <a:rPr lang="en-GB" sz="2000" b="1" u="sng" dirty="0">
                <a:solidFill>
                  <a:srgbClr val="000000"/>
                </a:solidFill>
                <a:latin typeface="Calibri" panose="020F0502020204030204" pitchFamily="34" charset="0"/>
              </a:rPr>
              <a:t>sad</a:t>
            </a:r>
            <a:r>
              <a:rPr lang="en-GB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1A6121-59DE-4F45-9964-953A1D3DB210}"/>
              </a:ext>
            </a:extLst>
          </p:cNvPr>
          <p:cNvSpPr/>
          <p:nvPr/>
        </p:nvSpPr>
        <p:spPr>
          <a:xfrm>
            <a:off x="728868" y="3611235"/>
            <a:ext cx="100318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>
                <a:solidFill>
                  <a:srgbClr val="000000"/>
                </a:solidFill>
                <a:latin typeface="Calibri" panose="020F0502020204030204" pitchFamily="34" charset="0"/>
              </a:rPr>
              <a:t>Task:</a:t>
            </a:r>
            <a:r>
              <a:rPr lang="en-GB" sz="2000" b="1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</a:rPr>
              <a:t>Find synonyms for the following words.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70D5A09-22A2-402A-A2AA-9F12884452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4080101"/>
              </p:ext>
            </p:extLst>
          </p:nvPr>
        </p:nvGraphicFramePr>
        <p:xfrm>
          <a:off x="1806712" y="4295692"/>
          <a:ext cx="8128000" cy="150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01958948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66992923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76786653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37873386"/>
                    </a:ext>
                  </a:extLst>
                </a:gridCol>
              </a:tblGrid>
              <a:tr h="217336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startled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crumpling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trampling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patter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049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32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8140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200905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7E639AF1-5C61-4EBB-898C-7A5516AA987F}"/>
              </a:ext>
            </a:extLst>
          </p:cNvPr>
          <p:cNvSpPr/>
          <p:nvPr/>
        </p:nvSpPr>
        <p:spPr>
          <a:xfrm>
            <a:off x="2032000" y="6116205"/>
            <a:ext cx="812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https://www.thesaurus.com/</a:t>
            </a:r>
            <a:r>
              <a:rPr lang="en-GB" dirty="0"/>
              <a:t> - This is a great website you could use to help you.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5EF6F49E-C986-44B1-8CD4-A282773D67DE}"/>
              </a:ext>
            </a:extLst>
          </p:cNvPr>
          <p:cNvSpPr txBox="1"/>
          <p:nvPr/>
        </p:nvSpPr>
        <p:spPr>
          <a:xfrm>
            <a:off x="3409722" y="372463"/>
            <a:ext cx="7916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activity 2 explained to you.</a:t>
            </a:r>
          </a:p>
        </p:txBody>
      </p:sp>
      <p:pic>
        <p:nvPicPr>
          <p:cNvPr id="1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BE607F6-2E82-46F5-8775-25ACC2FBEF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27093" y="148068"/>
            <a:ext cx="1033671" cy="103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49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79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99C896-AE51-4DF2-B70A-72E2016C4C80}"/>
              </a:ext>
            </a:extLst>
          </p:cNvPr>
          <p:cNvSpPr/>
          <p:nvPr/>
        </p:nvSpPr>
        <p:spPr>
          <a:xfrm>
            <a:off x="667648" y="738888"/>
            <a:ext cx="68728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u="sng" dirty="0">
                <a:solidFill>
                  <a:srgbClr val="000000"/>
                </a:solidFill>
                <a:latin typeface="Calibri" panose="020F0502020204030204" pitchFamily="34" charset="0"/>
              </a:rPr>
              <a:t>Activity 2 – Possible Answers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00B75F-D992-459C-9EC2-ACA77280CFA3}"/>
              </a:ext>
            </a:extLst>
          </p:cNvPr>
          <p:cNvSpPr/>
          <p:nvPr/>
        </p:nvSpPr>
        <p:spPr>
          <a:xfrm>
            <a:off x="667648" y="1727537"/>
            <a:ext cx="92058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</a:rPr>
              <a:t>There are lots of possible synonyms that you could have used. Here are just some examples: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70D5A09-22A2-402A-A2AA-9F12884452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2598078"/>
              </p:ext>
            </p:extLst>
          </p:nvPr>
        </p:nvGraphicFramePr>
        <p:xfrm>
          <a:off x="1221518" y="3011115"/>
          <a:ext cx="9748964" cy="32799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7241">
                  <a:extLst>
                    <a:ext uri="{9D8B030D-6E8A-4147-A177-3AD203B41FA5}">
                      <a16:colId xmlns:a16="http://schemas.microsoft.com/office/drawing/2014/main" val="1019589486"/>
                    </a:ext>
                  </a:extLst>
                </a:gridCol>
                <a:gridCol w="2437241">
                  <a:extLst>
                    <a:ext uri="{9D8B030D-6E8A-4147-A177-3AD203B41FA5}">
                      <a16:colId xmlns:a16="http://schemas.microsoft.com/office/drawing/2014/main" val="1669929234"/>
                    </a:ext>
                  </a:extLst>
                </a:gridCol>
                <a:gridCol w="2437241">
                  <a:extLst>
                    <a:ext uri="{9D8B030D-6E8A-4147-A177-3AD203B41FA5}">
                      <a16:colId xmlns:a16="http://schemas.microsoft.com/office/drawing/2014/main" val="3767866536"/>
                    </a:ext>
                  </a:extLst>
                </a:gridCol>
                <a:gridCol w="2437241">
                  <a:extLst>
                    <a:ext uri="{9D8B030D-6E8A-4147-A177-3AD203B41FA5}">
                      <a16:colId xmlns:a16="http://schemas.microsoft.com/office/drawing/2014/main" val="1537873386"/>
                    </a:ext>
                  </a:extLst>
                </a:gridCol>
              </a:tblGrid>
              <a:tr h="395702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startled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crumpling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trampling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patter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049157"/>
                  </a:ext>
                </a:extLst>
              </a:tr>
              <a:tr h="576747">
                <a:tc>
                  <a:txBody>
                    <a:bodyPr/>
                    <a:lstStyle/>
                    <a:p>
                      <a:r>
                        <a:rPr lang="en-GB" dirty="0"/>
                        <a:t>Scared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Crushing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Crushing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Tap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32266"/>
                  </a:ext>
                </a:extLst>
              </a:tr>
              <a:tr h="576747">
                <a:tc>
                  <a:txBody>
                    <a:bodyPr/>
                    <a:lstStyle/>
                    <a:p>
                      <a:r>
                        <a:rPr lang="en-GB" dirty="0"/>
                        <a:t>Shocked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Scrunching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Flattening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Clatter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8140642"/>
                  </a:ext>
                </a:extLst>
              </a:tr>
              <a:tr h="576747">
                <a:tc>
                  <a:txBody>
                    <a:bodyPr/>
                    <a:lstStyle/>
                    <a:p>
                      <a:r>
                        <a:rPr lang="en-GB" dirty="0"/>
                        <a:t>Stunned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Creasing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Run over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Beat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200905"/>
                  </a:ext>
                </a:extLst>
              </a:tr>
              <a:tr h="576747">
                <a:tc>
                  <a:txBody>
                    <a:bodyPr/>
                    <a:lstStyle/>
                    <a:p>
                      <a:r>
                        <a:rPr lang="en-GB" dirty="0"/>
                        <a:t>Spooked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Crinkling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Squashing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Pitter-patter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479338"/>
                  </a:ext>
                </a:extLst>
              </a:tr>
              <a:tr h="576747">
                <a:tc>
                  <a:txBody>
                    <a:bodyPr/>
                    <a:lstStyle/>
                    <a:p>
                      <a:r>
                        <a:rPr lang="en-GB" dirty="0"/>
                        <a:t>Surprised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Collapsing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Stomping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Drum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9090297"/>
                  </a:ext>
                </a:extLst>
              </a:tr>
            </a:tbl>
          </a:graphicData>
        </a:graphic>
      </p:graphicFrame>
      <p:sp>
        <p:nvSpPr>
          <p:cNvPr id="6" name="TextBox 3">
            <a:extLst>
              <a:ext uri="{FF2B5EF4-FFF2-40B4-BE49-F238E27FC236}">
                <a16:creationId xmlns:a16="http://schemas.microsoft.com/office/drawing/2014/main" id="{E199E7FC-A471-49FE-AAB9-71C2BE0A07E2}"/>
              </a:ext>
            </a:extLst>
          </p:cNvPr>
          <p:cNvSpPr txBox="1"/>
          <p:nvPr/>
        </p:nvSpPr>
        <p:spPr>
          <a:xfrm>
            <a:off x="8264836" y="531750"/>
            <a:ext cx="3719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Click on the sound button to hear the possible answers read to you.</a:t>
            </a: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FC2EA4-933F-4F84-976B-55F0431F4F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5687" y="3350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27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1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89AAE7-EFC3-4907-85A8-C9E413A7C0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89" b="75687" l="21376" r="45827">
                        <a14:foregroundMark x1="34993" y1="66758" x2="34993" y2="66758"/>
                        <a14:foregroundMark x1="38507" y1="66758" x2="38507" y2="66758"/>
                        <a14:foregroundMark x1="40044" y1="53984" x2="40044" y2="53984"/>
                        <a14:foregroundMark x1="43997" y1="55082" x2="43997" y2="55082"/>
                        <a14:foregroundMark x1="45900" y1="51511" x2="45900" y2="51511"/>
                        <a14:foregroundMark x1="34261" y1="65385" x2="34261" y2="65385"/>
                        <a14:foregroundMark x1="27599" y1="53297" x2="27599" y2="53297"/>
                        <a14:foregroundMark x1="24378" y1="56181" x2="24378" y2="56181"/>
                        <a14:foregroundMark x1="21376" y1="57280" x2="21376" y2="57280"/>
                        <a14:foregroundMark x1="40044" y1="67445" x2="40044" y2="67445"/>
                        <a14:foregroundMark x1="42240" y1="67445" x2="42240" y2="67445"/>
                        <a14:foregroundMark x1="42460" y1="74588" x2="42460" y2="74588"/>
                        <a14:foregroundMark x1="39678" y1="60714" x2="39678" y2="60714"/>
                        <a14:foregroundMark x1="34993" y1="59478" x2="34993" y2="59478"/>
                        <a14:foregroundMark x1="32723" y1="55082" x2="32723" y2="55082"/>
                        <a14:foregroundMark x1="28697" y1="52610" x2="28697" y2="52610"/>
                        <a14:foregroundMark x1="25329" y1="62912" x2="25329" y2="62912"/>
                        <a14:foregroundMark x1="27892" y1="67582" x2="27892" y2="67582"/>
                        <a14:foregroundMark x1="32796" y1="52610" x2="32796" y2="52610"/>
                        <a14:foregroundMark x1="24524" y1="70330" x2="24524" y2="70330"/>
                        <a14:foregroundMark x1="34334" y1="67582" x2="34334" y2="67582"/>
                        <a14:foregroundMark x1="25476" y1="62775" x2="25476" y2="62775"/>
                      </a14:backgroundRemoval>
                    </a14:imgEffect>
                  </a14:imgLayer>
                </a14:imgProps>
              </a:ext>
            </a:extLst>
          </a:blip>
          <a:srcRect l="19731" t="45291" r="52346" b="20785"/>
          <a:stretch/>
        </p:blipFill>
        <p:spPr>
          <a:xfrm rot="20131491">
            <a:off x="1021161" y="1169870"/>
            <a:ext cx="3908712" cy="25308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CD33A3-DBAA-4705-A116-9AF666041E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384" t="15630" r="34346" b="6645"/>
          <a:stretch/>
        </p:blipFill>
        <p:spPr>
          <a:xfrm>
            <a:off x="6583680" y="501961"/>
            <a:ext cx="4419096" cy="5854078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DC93693-1FB4-4877-B494-2B7447544D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85322" y="4263887"/>
            <a:ext cx="887896" cy="88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7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6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BBAF6C6-6E40-4680-A7E1-FBAA692749C8}">
  <ds:schemaRefs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a460e403-a353-4628-9222-e96d0f2ecf11"/>
    <ds:schemaRef ds:uri="6e6ca74e-b4f7-4601-85ac-67e42a279e9b"/>
  </ds:schemaRefs>
</ds:datastoreItem>
</file>

<file path=customXml/itemProps2.xml><?xml version="1.0" encoding="utf-8"?>
<ds:datastoreItem xmlns:ds="http://schemas.openxmlformats.org/officeDocument/2006/customXml" ds:itemID="{92587D12-02B5-46B2-8A24-DD4B7FD2B8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3783E04-CAC7-4DA9-B607-39260183401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411</Words>
  <Application>Microsoft Office PowerPoint</Application>
  <PresentationFormat>Widescreen</PresentationFormat>
  <Paragraphs>74</Paragraphs>
  <Slides>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English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55</cp:revision>
  <dcterms:created xsi:type="dcterms:W3CDTF">2020-07-13T10:58:18Z</dcterms:created>
  <dcterms:modified xsi:type="dcterms:W3CDTF">2021-01-05T20:00:58Z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