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56599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421639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864636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E34AFB3-770E-4D7B-8956-C7734C93C4F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3430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4AFB3-770E-4D7B-8956-C7734C93C4F0}"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59587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E34AFB3-770E-4D7B-8956-C7734C93C4F0}"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428238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E34AFB3-770E-4D7B-8956-C7734C93C4F0}"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214589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E34AFB3-770E-4D7B-8956-C7734C93C4F0}"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4045452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4AFB3-770E-4D7B-8956-C7734C93C4F0}"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14964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AFB3-770E-4D7B-8956-C7734C93C4F0}"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612357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4AFB3-770E-4D7B-8956-C7734C93C4F0}"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AFA522-2572-40D0-AE8A-18989D681EF9}" type="slidenum">
              <a:rPr lang="en-GB" smtClean="0"/>
              <a:t>‹#›</a:t>
            </a:fld>
            <a:endParaRPr lang="en-GB"/>
          </a:p>
        </p:txBody>
      </p:sp>
    </p:spTree>
    <p:extLst>
      <p:ext uri="{BB962C8B-B14F-4D97-AF65-F5344CB8AC3E}">
        <p14:creationId xmlns:p14="http://schemas.microsoft.com/office/powerpoint/2010/main" val="258429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4AFB3-770E-4D7B-8956-C7734C93C4F0}" type="datetimeFigureOut">
              <a:rPr lang="en-GB" smtClean="0"/>
              <a:t>05/01/2021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AFA522-2572-40D0-AE8A-18989D681EF9}" type="slidenum">
              <a:rPr lang="en-GB" smtClean="0"/>
              <a:t>‹#›</a:t>
            </a:fld>
            <a:endParaRPr lang="en-GB"/>
          </a:p>
        </p:txBody>
      </p:sp>
    </p:spTree>
    <p:extLst>
      <p:ext uri="{BB962C8B-B14F-4D97-AF65-F5344CB8AC3E}">
        <p14:creationId xmlns:p14="http://schemas.microsoft.com/office/powerpoint/2010/main" val="1060922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8" Type="http://schemas.openxmlformats.org/officeDocument/2006/relationships/audio" Target="../media/media5.m4a"/><Relationship Id="rId3" Type="http://schemas.microsoft.com/office/2007/relationships/media" Target="../media/media3.m4a"/><Relationship Id="rId7" Type="http://schemas.microsoft.com/office/2007/relationships/media" Target="../media/media5.m4a"/><Relationship Id="rId12"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slideLayout" Target="../slideLayouts/slideLayout2.xml"/><Relationship Id="rId5" Type="http://schemas.microsoft.com/office/2007/relationships/media" Target="../media/media4.m4a"/><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8.m4a"/><Relationship Id="rId7" Type="http://schemas.openxmlformats.org/officeDocument/2006/relationships/image" Target="../media/image7.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audio" Target="../media/media8.m4a"/></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10.m4a"/><Relationship Id="rId7" Type="http://schemas.openxmlformats.org/officeDocument/2006/relationships/image" Target="../media/image9.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audio" Target="../media/media10.m4a"/><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44583" y="3396342"/>
            <a:ext cx="10972800" cy="4108817"/>
          </a:xfrm>
          <a:prstGeom prst="rect">
            <a:avLst/>
          </a:prstGeom>
          <a:noFill/>
        </p:spPr>
        <p:txBody>
          <a:bodyPr wrap="square" rtlCol="0">
            <a:spAutoFit/>
          </a:bodyPr>
          <a:lstStyle/>
          <a:p>
            <a:pPr algn="ctr">
              <a:lnSpc>
                <a:spcPct val="150000"/>
              </a:lnSpc>
            </a:pPr>
            <a:r>
              <a:rPr lang="en-GB" dirty="0" smtClean="0">
                <a:latin typeface="Comic Sans MS" panose="030F0702030302020204" pitchFamily="66" charset="0"/>
              </a:rPr>
              <a:t>Morning Starlings! Welcome to day one of our maths learning at home. Over the next week we are going to learn all about money! Today we are going to focus on 1ps so that we understand a single coin can be worth the same as several pennies.</a:t>
            </a:r>
          </a:p>
          <a:p>
            <a:pPr algn="ctr">
              <a:lnSpc>
                <a:spcPct val="150000"/>
              </a:lnSpc>
            </a:pPr>
            <a:endParaRPr lang="en-GB" dirty="0" smtClean="0">
              <a:latin typeface="Comic Sans MS" panose="030F0702030302020204" pitchFamily="66" charset="0"/>
            </a:endParaRPr>
          </a:p>
          <a:p>
            <a:pPr algn="ctr">
              <a:lnSpc>
                <a:spcPct val="150000"/>
              </a:lnSpc>
            </a:pPr>
            <a:r>
              <a:rPr lang="en-GB" dirty="0" smtClean="0">
                <a:latin typeface="Comic Sans MS" panose="030F0702030302020204" pitchFamily="66" charset="0"/>
              </a:rPr>
              <a:t>You are going to have to ask your grown up (very kindly) if you can borrow some real coins. </a:t>
            </a:r>
          </a:p>
          <a:p>
            <a:pPr algn="ctr">
              <a:lnSpc>
                <a:spcPct val="150000"/>
              </a:lnSpc>
            </a:pPr>
            <a:r>
              <a:rPr lang="en-GB" dirty="0" smtClean="0">
                <a:latin typeface="Comic Sans MS" panose="030F0702030302020204" pitchFamily="66" charset="0"/>
              </a:rPr>
              <a:t>You will need some 1p (pennies) coins.</a:t>
            </a:r>
          </a:p>
          <a:p>
            <a:pPr algn="ctr">
              <a:lnSpc>
                <a:spcPct val="150000"/>
              </a:lnSpc>
            </a:pPr>
            <a:endParaRPr lang="en-GB" dirty="0" smtClean="0">
              <a:latin typeface="Comic Sans MS" panose="030F0702030302020204" pitchFamily="66" charset="0"/>
            </a:endParaRPr>
          </a:p>
          <a:p>
            <a:pPr>
              <a:lnSpc>
                <a:spcPct val="150000"/>
              </a:lnSpc>
            </a:pPr>
            <a:endParaRPr lang="en-GB" dirty="0">
              <a:latin typeface="Comic Sans MS" panose="030F0702030302020204" pitchFamily="66" charset="0"/>
            </a:endParaRPr>
          </a:p>
          <a:p>
            <a:pPr>
              <a:lnSpc>
                <a:spcPct val="150000"/>
              </a:lnSpc>
            </a:pPr>
            <a:endParaRPr lang="en-GB" dirty="0" smtClean="0">
              <a:latin typeface="Comic Sans MS" panose="030F0702030302020204" pitchFamily="66" charset="0"/>
            </a:endParaRPr>
          </a:p>
          <a:p>
            <a:endParaRPr lang="en-GB" dirty="0"/>
          </a:p>
        </p:txBody>
      </p:sp>
      <p:pic>
        <p:nvPicPr>
          <p:cNvPr id="8" name="Picture 7" descr="&lt;strong&gt;Money&lt;/strong&gt; - Handwriting imag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 y="0"/>
            <a:ext cx="4494711" cy="2286000"/>
          </a:xfrm>
          <a:prstGeom prst="rect">
            <a:avLst/>
          </a:prstGeom>
        </p:spPr>
      </p:pic>
      <p:pic>
        <p:nvPicPr>
          <p:cNvPr id="11" name="Picture 10" descr="Penny (British decimal coin) - Wikipedi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7748" y="431288"/>
            <a:ext cx="2219635" cy="2133898"/>
          </a:xfrm>
          <a:prstGeom prst="rect">
            <a:avLst/>
          </a:prstGeom>
        </p:spPr>
      </p:pic>
      <p:pic>
        <p:nvPicPr>
          <p:cNvPr id="2" name="Picture 1" descr="&lt;strong&gt;1p&lt;/strong&gt; - tails | One penny piece - tails | Images Money | Flick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983402" y="-212023"/>
            <a:ext cx="2750140" cy="3666853"/>
          </a:xfrm>
          <a:prstGeom prst="rect">
            <a:avLst/>
          </a:prstGeom>
        </p:spPr>
      </p:pic>
      <p:sp>
        <p:nvSpPr>
          <p:cNvPr id="3" name="TextBox 2"/>
          <p:cNvSpPr txBox="1"/>
          <p:nvPr/>
        </p:nvSpPr>
        <p:spPr>
          <a:xfrm>
            <a:off x="1270383" y="2494143"/>
            <a:ext cx="4101737" cy="584775"/>
          </a:xfrm>
          <a:prstGeom prst="rect">
            <a:avLst/>
          </a:prstGeom>
          <a:noFill/>
        </p:spPr>
        <p:txBody>
          <a:bodyPr wrap="square" rtlCol="0">
            <a:spAutoFit/>
          </a:bodyPr>
          <a:lstStyle/>
          <a:p>
            <a:r>
              <a:rPr lang="en-GB" sz="3200" b="1" dirty="0" smtClean="0">
                <a:ln w="22225">
                  <a:solidFill>
                    <a:schemeClr val="accent2"/>
                  </a:solidFill>
                  <a:prstDash val="solid"/>
                </a:ln>
                <a:solidFill>
                  <a:schemeClr val="accent2">
                    <a:lumMod val="40000"/>
                    <a:lumOff val="60000"/>
                  </a:schemeClr>
                </a:solidFill>
                <a:latin typeface="Comic Sans MS" panose="030F0702030302020204" pitchFamily="66" charset="0"/>
              </a:rPr>
              <a:t>DAY ONE</a:t>
            </a:r>
            <a:endParaRPr lang="en-GB" sz="3200" dirty="0">
              <a:latin typeface="Comic Sans MS" panose="030F0702030302020204" pitchFamily="66"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88360" y="2774118"/>
            <a:ext cx="609600" cy="609600"/>
          </a:xfrm>
          <a:prstGeom prst="rect">
            <a:avLst/>
          </a:prstGeom>
        </p:spPr>
      </p:pic>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10391503" y="5515337"/>
            <a:ext cx="1325880" cy="1264285"/>
          </a:xfrm>
          <a:prstGeom prst="rect">
            <a:avLst/>
          </a:prstGeom>
        </p:spPr>
      </p:pic>
    </p:spTree>
    <p:extLst>
      <p:ext uri="{BB962C8B-B14F-4D97-AF65-F5344CB8AC3E}">
        <p14:creationId xmlns:p14="http://schemas.microsoft.com/office/powerpoint/2010/main" val="42645189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1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1703"/>
            <a:ext cx="10515600" cy="5943600"/>
          </a:xfrm>
        </p:spPr>
        <p:txBody>
          <a:bodyPr>
            <a:normAutofit fontScale="70000" lnSpcReduction="20000"/>
          </a:bodyPr>
          <a:lstStyle/>
          <a:p>
            <a:pPr marL="285750" indent="-285750">
              <a:lnSpc>
                <a:spcPct val="150000"/>
              </a:lnSpc>
            </a:pPr>
            <a:r>
              <a:rPr lang="en-GB" dirty="0" smtClean="0">
                <a:latin typeface="Comic Sans MS" panose="030F0702030302020204" pitchFamily="66" charset="0"/>
              </a:rPr>
              <a:t>Have a look at 1 pence (also called a penny – pence is the plural form) coin. This is the smallest unit of money used in the United Kingdom. </a:t>
            </a:r>
          </a:p>
          <a:p>
            <a:pPr marL="285750" indent="-285750">
              <a:lnSpc>
                <a:spcPct val="150000"/>
              </a:lnSpc>
            </a:pPr>
            <a:r>
              <a:rPr lang="en-GB" dirty="0" smtClean="0">
                <a:latin typeface="Comic Sans MS" panose="030F0702030302020204" pitchFamily="66" charset="0"/>
              </a:rPr>
              <a:t>Look at a few 1p coins and see if you can spot things that are the same (size, picture of Queen, colour) and things that are different (pictures on the back, date). Did you know that although the coins may have different pictures they all have the same value of 1p? </a:t>
            </a:r>
          </a:p>
          <a:p>
            <a:pPr marL="285750" indent="-285750">
              <a:lnSpc>
                <a:spcPct val="150000"/>
              </a:lnSpc>
            </a:pPr>
            <a:r>
              <a:rPr lang="en-GB" dirty="0" smtClean="0">
                <a:latin typeface="Comic Sans MS" panose="030F0702030302020204" pitchFamily="66" charset="0"/>
              </a:rPr>
              <a:t>We call the sides of the coins either ‘heads’ or ‘tails’. Why do you think this is? Can you play a guessing game with someone and toss the coin and see if it lands on ‘heads’ or ‘tails’?</a:t>
            </a:r>
          </a:p>
          <a:p>
            <a:pPr marL="285750" indent="-285750">
              <a:lnSpc>
                <a:spcPct val="150000"/>
              </a:lnSpc>
            </a:pPr>
            <a:r>
              <a:rPr lang="en-GB" dirty="0" smtClean="0">
                <a:latin typeface="Comic Sans MS" panose="030F0702030302020204" pitchFamily="66" charset="0"/>
              </a:rPr>
              <a:t>Your next job is to pick up some 1ps together and lay them in front of you and count the value – keep on changing the amount of pennies. </a:t>
            </a:r>
          </a:p>
          <a:p>
            <a:pPr marL="285750" indent="-285750">
              <a:lnSpc>
                <a:spcPct val="150000"/>
              </a:lnSpc>
            </a:pPr>
            <a:r>
              <a:rPr lang="en-GB" dirty="0" smtClean="0">
                <a:latin typeface="Comic Sans MS" panose="030F0702030302020204" pitchFamily="66" charset="0"/>
              </a:rPr>
              <a:t>Can you line </a:t>
            </a:r>
            <a:r>
              <a:rPr lang="en-GB" dirty="0">
                <a:latin typeface="Comic Sans MS" panose="030F0702030302020204" pitchFamily="66" charset="0"/>
              </a:rPr>
              <a:t>up 5 x 1p coins (5p) and below 10 x 1p (10p) </a:t>
            </a:r>
            <a:r>
              <a:rPr lang="en-GB" dirty="0" smtClean="0">
                <a:latin typeface="Comic Sans MS" panose="030F0702030302020204" pitchFamily="66" charset="0"/>
              </a:rPr>
              <a:t>coins – what do you notice about the  length </a:t>
            </a:r>
            <a:r>
              <a:rPr lang="en-GB" dirty="0">
                <a:latin typeface="Comic Sans MS" panose="030F0702030302020204" pitchFamily="66" charset="0"/>
              </a:rPr>
              <a:t>of the </a:t>
            </a:r>
            <a:r>
              <a:rPr lang="en-GB" dirty="0" smtClean="0">
                <a:latin typeface="Comic Sans MS" panose="030F0702030302020204" pitchFamily="66" charset="0"/>
              </a:rPr>
              <a:t>lines? </a:t>
            </a:r>
          </a:p>
          <a:p>
            <a:pPr marL="0" indent="0">
              <a:buNone/>
            </a:pP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183879" y="914400"/>
            <a:ext cx="609600" cy="609600"/>
          </a:xfrm>
          <a:prstGeom prst="rect">
            <a:avLst/>
          </a:prstGeom>
        </p:spPr>
      </p:pic>
      <p:pic>
        <p:nvPicPr>
          <p:cNvPr id="6"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3048000" y="2619103"/>
            <a:ext cx="609600" cy="609600"/>
          </a:xfrm>
          <a:prstGeom prst="rect">
            <a:avLst/>
          </a:prstGeom>
        </p:spPr>
      </p:pic>
      <p:pic>
        <p:nvPicPr>
          <p:cNvPr id="7"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2821577" y="3952603"/>
            <a:ext cx="609600" cy="609600"/>
          </a:xfrm>
          <a:prstGeom prst="rect">
            <a:avLst/>
          </a:prstGeom>
        </p:spPr>
      </p:pic>
      <p:pic>
        <p:nvPicPr>
          <p:cNvPr id="8"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7574279" y="4905102"/>
            <a:ext cx="609600" cy="609600"/>
          </a:xfrm>
          <a:prstGeom prst="rect">
            <a:avLst/>
          </a:prstGeom>
        </p:spPr>
      </p:pic>
      <p:pic>
        <p:nvPicPr>
          <p:cNvPr id="9"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2"/>
          <a:stretch>
            <a:fillRect/>
          </a:stretch>
        </p:blipFill>
        <p:spPr>
          <a:xfrm>
            <a:off x="5181600" y="5876109"/>
            <a:ext cx="609600" cy="609600"/>
          </a:xfrm>
          <a:prstGeom prst="rect">
            <a:avLst/>
          </a:prstGeom>
        </p:spPr>
      </p:pic>
    </p:spTree>
    <p:extLst>
      <p:ext uri="{BB962C8B-B14F-4D97-AF65-F5344CB8AC3E}">
        <p14:creationId xmlns:p14="http://schemas.microsoft.com/office/powerpoint/2010/main" val="7631709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57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9692"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3038" fill="hold"/>
                                        <p:tgtEl>
                                          <p:spTgt spid="7"/>
                                        </p:tgtEl>
                                      </p:cBhvr>
                                    </p:cmd>
                                  </p:childTnLst>
                                </p:cTn>
                              </p:par>
                            </p:childTnLst>
                          </p:cTn>
                        </p:par>
                      </p:childTnLst>
                    </p:cTn>
                  </p:par>
                </p:childTnLst>
              </p:cTn>
              <p:nextCondLst>
                <p:cond evt="onClick" delay="0">
                  <p:tgtEl>
                    <p:spTgt spid="7"/>
                  </p:tgtEl>
                </p:cond>
              </p:nextCondLst>
            </p:seq>
            <p:audio>
              <p:cMediaNode vol="80000">
                <p:cTn id="19" fill="hold" display="0">
                  <p:stCondLst>
                    <p:cond delay="indefinite"/>
                  </p:stCondLst>
                  <p:endCondLst>
                    <p:cond evt="onStopAudio" delay="0">
                      <p:tgtEl>
                        <p:sldTgt/>
                      </p:tgtEl>
                    </p:cond>
                  </p:endCondLst>
                </p:cTn>
                <p:tgtEl>
                  <p:spTgt spid="7"/>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2927" fill="hold"/>
                                        <p:tgtEl>
                                          <p:spTgt spid="8"/>
                                        </p:tgtEl>
                                      </p:cBhvr>
                                    </p:cmd>
                                  </p:childTnLst>
                                </p:cTn>
                              </p:par>
                            </p:childTnLst>
                          </p:cTn>
                        </p:par>
                      </p:childTnLst>
                    </p:cTn>
                  </p:par>
                </p:childTnLst>
              </p:cTn>
              <p:nextCondLst>
                <p:cond evt="onClick" delay="0">
                  <p:tgtEl>
                    <p:spTgt spid="8"/>
                  </p:tgtEl>
                </p:cond>
              </p:nextCondLst>
            </p:seq>
            <p:audio>
              <p:cMediaNode vol="80000">
                <p:cTn id="25" fill="hold" display="0">
                  <p:stCondLst>
                    <p:cond delay="indefinite"/>
                  </p:stCondLst>
                  <p:endCondLst>
                    <p:cond evt="onStopAudio" delay="0">
                      <p:tgtEl>
                        <p:sldTgt/>
                      </p:tgtEl>
                    </p:cond>
                  </p:endCondLst>
                </p:cTn>
                <p:tgtEl>
                  <p:spTgt spid="8"/>
                </p:tgtEl>
              </p:cMediaNode>
            </p:audio>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8533" fill="hold"/>
                                        <p:tgtEl>
                                          <p:spTgt spid="9"/>
                                        </p:tgtEl>
                                      </p:cBhvr>
                                    </p:cmd>
                                  </p:childTnLst>
                                </p:cTn>
                              </p:par>
                            </p:childTnLst>
                          </p:cTn>
                        </p:par>
                      </p:childTnLst>
                    </p:cTn>
                  </p:par>
                </p:childTnLst>
              </p:cTn>
              <p:nextCondLst>
                <p:cond evt="onClick" delay="0">
                  <p:tgtEl>
                    <p:spTgt spid="9"/>
                  </p:tgtEl>
                </p:cond>
              </p:nextCondLst>
            </p:seq>
            <p:audio>
              <p:cMediaNode vol="80000">
                <p:cTn id="31"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6"/>
          <a:stretch>
            <a:fillRect/>
          </a:stretch>
        </p:blipFill>
        <p:spPr>
          <a:xfrm>
            <a:off x="2716769" y="2945459"/>
            <a:ext cx="6440293" cy="2980547"/>
          </a:xfrm>
          <a:prstGeom prst="rect">
            <a:avLst/>
          </a:prstGeom>
        </p:spPr>
      </p:pic>
      <p:sp>
        <p:nvSpPr>
          <p:cNvPr id="6" name="Content Placeholder 2"/>
          <p:cNvSpPr txBox="1">
            <a:spLocks/>
          </p:cNvSpPr>
          <p:nvPr/>
        </p:nvSpPr>
        <p:spPr>
          <a:xfrm>
            <a:off x="333989" y="280259"/>
            <a:ext cx="10515600" cy="1091341"/>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70000"/>
              </a:lnSpc>
              <a:buNone/>
            </a:pPr>
            <a:r>
              <a:rPr lang="en-GB" sz="6600" dirty="0">
                <a:latin typeface="Comic Sans MS" panose="030F0702030302020204" pitchFamily="66" charset="0"/>
              </a:rPr>
              <a:t>We are going to play a shopping game (only using 1p coins). </a:t>
            </a:r>
            <a:r>
              <a:rPr lang="en-GB" sz="6400" dirty="0" smtClean="0">
                <a:latin typeface="Comic Sans MS" panose="030F0702030302020204" pitchFamily="66" charset="0"/>
              </a:rPr>
              <a:t>I need you to understand that a single coin can worth the same as several pennies. So make sure you count your 1ps out when you buy your objects from the shop. It might help you to say this out loud:</a:t>
            </a:r>
          </a:p>
          <a:p>
            <a:pPr marL="0" indent="0">
              <a:buFont typeface="Arial" panose="020B0604020202020204" pitchFamily="34" charset="0"/>
              <a:buNone/>
            </a:pPr>
            <a:endParaRPr lang="en-GB" dirty="0"/>
          </a:p>
        </p:txBody>
      </p:sp>
      <p:pic>
        <p:nvPicPr>
          <p:cNvPr id="7" name="Picture 6"/>
          <p:cNvPicPr/>
          <p:nvPr/>
        </p:nvPicPr>
        <p:blipFill rotWithShape="1">
          <a:blip r:embed="rId7"/>
          <a:srcRect t="6350" b="1"/>
          <a:stretch/>
        </p:blipFill>
        <p:spPr>
          <a:xfrm>
            <a:off x="3704053" y="1515292"/>
            <a:ext cx="4062853" cy="1521608"/>
          </a:xfrm>
          <a:prstGeom prst="rect">
            <a:avLst/>
          </a:prstGeom>
        </p:spPr>
      </p:pic>
      <p:sp>
        <p:nvSpPr>
          <p:cNvPr id="8" name="TextBox 7"/>
          <p:cNvSpPr txBox="1"/>
          <p:nvPr/>
        </p:nvSpPr>
        <p:spPr>
          <a:xfrm>
            <a:off x="1535620" y="5902282"/>
            <a:ext cx="8399721" cy="707886"/>
          </a:xfrm>
          <a:prstGeom prst="rect">
            <a:avLst/>
          </a:prstGeom>
          <a:noFill/>
        </p:spPr>
        <p:txBody>
          <a:bodyPr wrap="square" rtlCol="0">
            <a:spAutoFit/>
          </a:bodyPr>
          <a:lstStyle/>
          <a:p>
            <a:pPr algn="ctr"/>
            <a:r>
              <a:rPr lang="en-GB" sz="2000" dirty="0" smtClean="0">
                <a:latin typeface="Comic Sans MS" panose="030F0702030302020204" pitchFamily="66" charset="0"/>
              </a:rPr>
              <a:t>How </a:t>
            </a:r>
            <a:r>
              <a:rPr lang="en-GB" sz="2000" dirty="0">
                <a:latin typeface="Comic Sans MS" panose="030F0702030302020204" pitchFamily="66" charset="0"/>
              </a:rPr>
              <a:t>many pennies do you need to buy a pencil and an eraser</a:t>
            </a:r>
            <a:r>
              <a:rPr lang="en-GB" sz="2000" dirty="0" smtClean="0">
                <a:latin typeface="Comic Sans MS" panose="030F0702030302020204" pitchFamily="66" charset="0"/>
              </a:rPr>
              <a:t>? </a:t>
            </a:r>
          </a:p>
          <a:p>
            <a:pPr algn="ctr"/>
            <a:r>
              <a:rPr lang="en-GB" sz="2000" dirty="0" smtClean="0">
                <a:latin typeface="Comic Sans MS" panose="030F0702030302020204" pitchFamily="66" charset="0"/>
              </a:rPr>
              <a:t>Can you think of your own questions?</a:t>
            </a:r>
            <a:endParaRPr lang="en-GB" sz="2000" dirty="0">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009097" y="1548929"/>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990195" y="5737181"/>
            <a:ext cx="609600" cy="609600"/>
          </a:xfrm>
          <a:prstGeom prst="rect">
            <a:avLst/>
          </a:prstGeom>
        </p:spPr>
      </p:pic>
    </p:spTree>
    <p:extLst>
      <p:ext uri="{BB962C8B-B14F-4D97-AF65-F5344CB8AC3E}">
        <p14:creationId xmlns:p14="http://schemas.microsoft.com/office/powerpoint/2010/main" val="1557282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81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3484"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6"/>
          <a:stretch>
            <a:fillRect/>
          </a:stretch>
        </p:blipFill>
        <p:spPr>
          <a:xfrm>
            <a:off x="587829" y="884668"/>
            <a:ext cx="5068389" cy="5359378"/>
          </a:xfrm>
          <a:prstGeom prst="rect">
            <a:avLst/>
          </a:prstGeom>
        </p:spPr>
      </p:pic>
      <p:pic>
        <p:nvPicPr>
          <p:cNvPr id="8" name="Picture 7"/>
          <p:cNvPicPr/>
          <p:nvPr/>
        </p:nvPicPr>
        <p:blipFill>
          <a:blip r:embed="rId7"/>
          <a:stretch>
            <a:fillRect/>
          </a:stretch>
        </p:blipFill>
        <p:spPr>
          <a:xfrm>
            <a:off x="6945085" y="3156858"/>
            <a:ext cx="4689567" cy="2952205"/>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133408" y="2328997"/>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75063" y="182880"/>
            <a:ext cx="609600" cy="609600"/>
          </a:xfrm>
          <a:prstGeom prst="rect">
            <a:avLst/>
          </a:prstGeom>
        </p:spPr>
      </p:pic>
      <p:pic>
        <p:nvPicPr>
          <p:cNvPr id="7" name="Picture 2" descr="Your Daily Challenge – Gurnard Preschoo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60426" y="182880"/>
            <a:ext cx="2193472" cy="1927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818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9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4901"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849</TotalTime>
  <Words>366</Words>
  <Application>Microsoft Office PowerPoint</Application>
  <PresentationFormat>Widescreen</PresentationFormat>
  <Paragraphs>15</Paragraphs>
  <Slides>4</Slides>
  <Notes>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home</cp:lastModifiedBy>
  <cp:revision>28</cp:revision>
  <dcterms:created xsi:type="dcterms:W3CDTF">2020-11-02T10:04:53Z</dcterms:created>
  <dcterms:modified xsi:type="dcterms:W3CDTF">2021-01-05T21:21:27Z</dcterms:modified>
</cp:coreProperties>
</file>