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9" r:id="rId1"/>
  </p:sldMasterIdLst>
  <p:notesMasterIdLst>
    <p:notesMasterId r:id="rId18"/>
  </p:notesMasterIdLst>
  <p:sldIdLst>
    <p:sldId id="256" r:id="rId2"/>
    <p:sldId id="271" r:id="rId3"/>
    <p:sldId id="270" r:id="rId4"/>
    <p:sldId id="276" r:id="rId5"/>
    <p:sldId id="279" r:id="rId6"/>
    <p:sldId id="262" r:id="rId7"/>
    <p:sldId id="261" r:id="rId8"/>
    <p:sldId id="259" r:id="rId9"/>
    <p:sldId id="257" r:id="rId10"/>
    <p:sldId id="258" r:id="rId11"/>
    <p:sldId id="274" r:id="rId12"/>
    <p:sldId id="264" r:id="rId13"/>
    <p:sldId id="265" r:id="rId14"/>
    <p:sldId id="275" r:id="rId15"/>
    <p:sldId id="273" r:id="rId16"/>
    <p:sldId id="269" r:id="rId17"/>
  </p:sldIdLst>
  <p:sldSz cx="12192000" cy="6858000"/>
  <p:notesSz cx="6794500" cy="9906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F89161-5172-38A1-5BC9-5FB3BE58E0B2}" v="9" dt="2022-09-14T13:40:13.283"/>
    <p1510:client id="{3984B23F-2F30-EC4E-9D10-3B60A8F39AB0}" v="1" dt="2022-09-14T13:56:47.9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7" autoAdjust="0"/>
    <p:restoredTop sz="83172"/>
  </p:normalViewPr>
  <p:slideViewPr>
    <p:cSldViewPr snapToGrid="0">
      <p:cViewPr varScale="1">
        <p:scale>
          <a:sx n="56" d="100"/>
          <a:sy n="56" d="100"/>
        </p:scale>
        <p:origin x="768" y="1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702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645" y="0"/>
            <a:ext cx="2944283" cy="497020"/>
          </a:xfrm>
          <a:prstGeom prst="rect">
            <a:avLst/>
          </a:prstGeom>
        </p:spPr>
        <p:txBody>
          <a:bodyPr vert="horz" lIns="91440" tIns="45720" rIns="91440" bIns="45720" rtlCol="0"/>
          <a:lstStyle>
            <a:lvl1pPr algn="r">
              <a:defRPr sz="1200"/>
            </a:lvl1pPr>
          </a:lstStyle>
          <a:p>
            <a:fld id="{A7400E4B-AFE0-42D6-9CA2-05C55F21E5CF}" type="datetimeFigureOut">
              <a:rPr lang="en-GB" smtClean="0"/>
              <a:t>14/09/2022</a:t>
            </a:fld>
            <a:endParaRPr lang="en-GB"/>
          </a:p>
        </p:txBody>
      </p:sp>
      <p:sp>
        <p:nvSpPr>
          <p:cNvPr id="4" name="Slide Image Placeholder 3"/>
          <p:cNvSpPr>
            <a:spLocks noGrp="1" noRot="1" noChangeAspect="1"/>
          </p:cNvSpPr>
          <p:nvPr>
            <p:ph type="sldImg" idx="2"/>
          </p:nvPr>
        </p:nvSpPr>
        <p:spPr>
          <a:xfrm>
            <a:off x="425450" y="1238250"/>
            <a:ext cx="5943600" cy="33432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67262"/>
            <a:ext cx="5435600" cy="390048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08981"/>
            <a:ext cx="2944283" cy="497019"/>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645" y="9408981"/>
            <a:ext cx="2944283" cy="497019"/>
          </a:xfrm>
          <a:prstGeom prst="rect">
            <a:avLst/>
          </a:prstGeom>
        </p:spPr>
        <p:txBody>
          <a:bodyPr vert="horz" lIns="91440" tIns="45720" rIns="91440" bIns="45720" rtlCol="0" anchor="b"/>
          <a:lstStyle>
            <a:lvl1pPr algn="r">
              <a:defRPr sz="1200"/>
            </a:lvl1pPr>
          </a:lstStyle>
          <a:p>
            <a:fld id="{C745F740-03F1-42B6-BB9E-54166B7E6B7B}" type="slidenum">
              <a:rPr lang="en-GB" smtClean="0"/>
              <a:t>‹#›</a:t>
            </a:fld>
            <a:endParaRPr lang="en-GB"/>
          </a:p>
        </p:txBody>
      </p:sp>
    </p:spTree>
    <p:extLst>
      <p:ext uri="{BB962C8B-B14F-4D97-AF65-F5344CB8AC3E}">
        <p14:creationId xmlns:p14="http://schemas.microsoft.com/office/powerpoint/2010/main" val="1476844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745F740-03F1-42B6-BB9E-54166B7E6B7B}" type="slidenum">
              <a:rPr lang="en-GB" smtClean="0"/>
              <a:t>1</a:t>
            </a:fld>
            <a:endParaRPr lang="en-GB"/>
          </a:p>
        </p:txBody>
      </p:sp>
    </p:spTree>
    <p:extLst>
      <p:ext uri="{BB962C8B-B14F-4D97-AF65-F5344CB8AC3E}">
        <p14:creationId xmlns:p14="http://schemas.microsoft.com/office/powerpoint/2010/main" val="35376101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745F740-03F1-42B6-BB9E-54166B7E6B7B}" type="slidenum">
              <a:rPr lang="en-GB" smtClean="0"/>
              <a:t>12</a:t>
            </a:fld>
            <a:endParaRPr lang="en-GB"/>
          </a:p>
        </p:txBody>
      </p:sp>
    </p:spTree>
    <p:extLst>
      <p:ext uri="{BB962C8B-B14F-4D97-AF65-F5344CB8AC3E}">
        <p14:creationId xmlns:p14="http://schemas.microsoft.com/office/powerpoint/2010/main" val="155896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745F740-03F1-42B6-BB9E-54166B7E6B7B}" type="slidenum">
              <a:rPr lang="en-GB" smtClean="0"/>
              <a:t>13</a:t>
            </a:fld>
            <a:endParaRPr lang="en-GB"/>
          </a:p>
        </p:txBody>
      </p:sp>
    </p:spTree>
    <p:extLst>
      <p:ext uri="{BB962C8B-B14F-4D97-AF65-F5344CB8AC3E}">
        <p14:creationId xmlns:p14="http://schemas.microsoft.com/office/powerpoint/2010/main" val="2970952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745F740-03F1-42B6-BB9E-54166B7E6B7B}" type="slidenum">
              <a:rPr lang="en-GB" smtClean="0"/>
              <a:t>14</a:t>
            </a:fld>
            <a:endParaRPr lang="en-GB"/>
          </a:p>
        </p:txBody>
      </p:sp>
    </p:spTree>
    <p:extLst>
      <p:ext uri="{BB962C8B-B14F-4D97-AF65-F5344CB8AC3E}">
        <p14:creationId xmlns:p14="http://schemas.microsoft.com/office/powerpoint/2010/main" val="35315808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745F740-03F1-42B6-BB9E-54166B7E6B7B}" type="slidenum">
              <a:rPr lang="en-GB" smtClean="0"/>
              <a:t>16</a:t>
            </a:fld>
            <a:endParaRPr lang="en-GB"/>
          </a:p>
        </p:txBody>
      </p:sp>
    </p:spTree>
    <p:extLst>
      <p:ext uri="{BB962C8B-B14F-4D97-AF65-F5344CB8AC3E}">
        <p14:creationId xmlns:p14="http://schemas.microsoft.com/office/powerpoint/2010/main" val="2757534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5F740-03F1-42B6-BB9E-54166B7E6B7B}" type="slidenum">
              <a:rPr lang="en-GB" smtClean="0"/>
              <a:t>3</a:t>
            </a:fld>
            <a:endParaRPr lang="en-GB"/>
          </a:p>
        </p:txBody>
      </p:sp>
    </p:spTree>
    <p:extLst>
      <p:ext uri="{BB962C8B-B14F-4D97-AF65-F5344CB8AC3E}">
        <p14:creationId xmlns:p14="http://schemas.microsoft.com/office/powerpoint/2010/main" val="2716664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5F740-03F1-42B6-BB9E-54166B7E6B7B}" type="slidenum">
              <a:rPr lang="en-GB" smtClean="0"/>
              <a:t>4</a:t>
            </a:fld>
            <a:endParaRPr lang="en-GB"/>
          </a:p>
        </p:txBody>
      </p:sp>
    </p:spTree>
    <p:extLst>
      <p:ext uri="{BB962C8B-B14F-4D97-AF65-F5344CB8AC3E}">
        <p14:creationId xmlns:p14="http://schemas.microsoft.com/office/powerpoint/2010/main" val="3740039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Put your</a:t>
            </a:r>
            <a:r>
              <a:rPr lang="en-GB" baseline="0" dirty="0"/>
              <a:t> theme for the year on this slide.</a:t>
            </a:r>
            <a:endParaRPr lang="en-GB" dirty="0"/>
          </a:p>
        </p:txBody>
      </p:sp>
      <p:sp>
        <p:nvSpPr>
          <p:cNvPr id="4" name="Slide Number Placeholder 3"/>
          <p:cNvSpPr>
            <a:spLocks noGrp="1"/>
          </p:cNvSpPr>
          <p:nvPr>
            <p:ph type="sldNum" sz="quarter" idx="10"/>
          </p:nvPr>
        </p:nvSpPr>
        <p:spPr/>
        <p:txBody>
          <a:bodyPr/>
          <a:lstStyle/>
          <a:p>
            <a:fld id="{C745F740-03F1-42B6-BB9E-54166B7E6B7B}" type="slidenum">
              <a:rPr lang="en-GB" smtClean="0"/>
              <a:t>6</a:t>
            </a:fld>
            <a:endParaRPr lang="en-GB"/>
          </a:p>
        </p:txBody>
      </p:sp>
    </p:spTree>
    <p:extLst>
      <p:ext uri="{BB962C8B-B14F-4D97-AF65-F5344CB8AC3E}">
        <p14:creationId xmlns:p14="http://schemas.microsoft.com/office/powerpoint/2010/main" val="3387519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 I need this? Outdated? </a:t>
            </a:r>
          </a:p>
        </p:txBody>
      </p:sp>
      <p:sp>
        <p:nvSpPr>
          <p:cNvPr id="4" name="Slide Number Placeholder 3"/>
          <p:cNvSpPr>
            <a:spLocks noGrp="1"/>
          </p:cNvSpPr>
          <p:nvPr>
            <p:ph type="sldNum" sz="quarter" idx="10"/>
          </p:nvPr>
        </p:nvSpPr>
        <p:spPr/>
        <p:txBody>
          <a:bodyPr/>
          <a:lstStyle/>
          <a:p>
            <a:fld id="{C745F740-03F1-42B6-BB9E-54166B7E6B7B}" type="slidenum">
              <a:rPr lang="en-GB" smtClean="0"/>
              <a:t>7</a:t>
            </a:fld>
            <a:endParaRPr lang="en-GB"/>
          </a:p>
        </p:txBody>
      </p:sp>
    </p:spTree>
    <p:extLst>
      <p:ext uri="{BB962C8B-B14F-4D97-AF65-F5344CB8AC3E}">
        <p14:creationId xmlns:p14="http://schemas.microsoft.com/office/powerpoint/2010/main" val="2468938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745F740-03F1-42B6-BB9E-54166B7E6B7B}" type="slidenum">
              <a:rPr lang="en-GB" smtClean="0"/>
              <a:t>8</a:t>
            </a:fld>
            <a:endParaRPr lang="en-GB"/>
          </a:p>
        </p:txBody>
      </p:sp>
    </p:spTree>
    <p:extLst>
      <p:ext uri="{BB962C8B-B14F-4D97-AF65-F5344CB8AC3E}">
        <p14:creationId xmlns:p14="http://schemas.microsoft.com/office/powerpoint/2010/main" val="3364943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C745F740-03F1-42B6-BB9E-54166B7E6B7B}" type="slidenum">
              <a:rPr lang="en-GB" smtClean="0"/>
              <a:t>9</a:t>
            </a:fld>
            <a:endParaRPr lang="en-GB"/>
          </a:p>
        </p:txBody>
      </p:sp>
    </p:spTree>
    <p:extLst>
      <p:ext uri="{BB962C8B-B14F-4D97-AF65-F5344CB8AC3E}">
        <p14:creationId xmlns:p14="http://schemas.microsoft.com/office/powerpoint/2010/main" val="1925808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a:t>
            </a:r>
            <a:r>
              <a:rPr lang="en-GB" baseline="0" dirty="0"/>
              <a:t> about PE lessons. Discuss appropriate PE kit. Earrings.</a:t>
            </a:r>
            <a:endParaRPr lang="en-GB" dirty="0"/>
          </a:p>
        </p:txBody>
      </p:sp>
      <p:sp>
        <p:nvSpPr>
          <p:cNvPr id="4" name="Slide Number Placeholder 3"/>
          <p:cNvSpPr>
            <a:spLocks noGrp="1"/>
          </p:cNvSpPr>
          <p:nvPr>
            <p:ph type="sldNum" sz="quarter" idx="10"/>
          </p:nvPr>
        </p:nvSpPr>
        <p:spPr/>
        <p:txBody>
          <a:bodyPr/>
          <a:lstStyle/>
          <a:p>
            <a:fld id="{C745F740-03F1-42B6-BB9E-54166B7E6B7B}" type="slidenum">
              <a:rPr lang="en-GB" smtClean="0"/>
              <a:t>10</a:t>
            </a:fld>
            <a:endParaRPr lang="en-GB"/>
          </a:p>
        </p:txBody>
      </p:sp>
    </p:spTree>
    <p:extLst>
      <p:ext uri="{BB962C8B-B14F-4D97-AF65-F5344CB8AC3E}">
        <p14:creationId xmlns:p14="http://schemas.microsoft.com/office/powerpoint/2010/main" val="2528558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Reception will receive them in due course.  If your child does not have one please let me know and will replace it.  Each week your child will have a slip in their diary stating which sounds they have focused on that week, the books they are bringing home and the focus for the reading that week.</a:t>
            </a:r>
          </a:p>
        </p:txBody>
      </p:sp>
      <p:sp>
        <p:nvSpPr>
          <p:cNvPr id="4" name="Slide Number Placeholder 3"/>
          <p:cNvSpPr>
            <a:spLocks noGrp="1"/>
          </p:cNvSpPr>
          <p:nvPr>
            <p:ph type="sldNum" sz="quarter" idx="5"/>
          </p:nvPr>
        </p:nvSpPr>
        <p:spPr/>
        <p:txBody>
          <a:bodyPr/>
          <a:lstStyle/>
          <a:p>
            <a:fld id="{C745F740-03F1-42B6-BB9E-54166B7E6B7B}" type="slidenum">
              <a:rPr lang="en-GB" smtClean="0"/>
              <a:t>11</a:t>
            </a:fld>
            <a:endParaRPr lang="en-GB"/>
          </a:p>
        </p:txBody>
      </p:sp>
    </p:spTree>
    <p:extLst>
      <p:ext uri="{BB962C8B-B14F-4D97-AF65-F5344CB8AC3E}">
        <p14:creationId xmlns:p14="http://schemas.microsoft.com/office/powerpoint/2010/main" val="610309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50547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01675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43232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17224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14579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741759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32724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07318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9/14/22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a:t>
            </a:fld>
            <a:endParaRPr lang="en-US" dirty="0"/>
          </a:p>
        </p:txBody>
      </p:sp>
    </p:spTree>
    <p:extLst>
      <p:ext uri="{BB962C8B-B14F-4D97-AF65-F5344CB8AC3E}">
        <p14:creationId xmlns:p14="http://schemas.microsoft.com/office/powerpoint/2010/main" val="891030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99442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9/14/22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2458261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9/14/22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53643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9/14/22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53466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9/14/22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39210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9/14/22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90844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9/14/22</a:t>
            </a:fld>
            <a:endParaRPr lang="en-US" dirty="0"/>
          </a:p>
        </p:txBody>
      </p:sp>
    </p:spTree>
    <p:extLst>
      <p:ext uri="{BB962C8B-B14F-4D97-AF65-F5344CB8AC3E}">
        <p14:creationId xmlns:p14="http://schemas.microsoft.com/office/powerpoint/2010/main" val="3605227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9/14/22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7835154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‘Meet the Teacher’ </a:t>
            </a:r>
            <a:br>
              <a:rPr lang="en-GB" dirty="0"/>
            </a:br>
            <a:r>
              <a:rPr lang="en-GB" dirty="0"/>
              <a:t>Parent’s Evening</a:t>
            </a:r>
          </a:p>
        </p:txBody>
      </p:sp>
      <p:sp>
        <p:nvSpPr>
          <p:cNvPr id="3" name="Subtitle 2"/>
          <p:cNvSpPr>
            <a:spLocks noGrp="1"/>
          </p:cNvSpPr>
          <p:nvPr>
            <p:ph type="subTitle" idx="1"/>
          </p:nvPr>
        </p:nvSpPr>
        <p:spPr>
          <a:xfrm>
            <a:off x="1507067" y="4341779"/>
            <a:ext cx="7766936" cy="1096899"/>
          </a:xfrm>
        </p:spPr>
        <p:txBody>
          <a:bodyPr>
            <a:noAutofit/>
          </a:bodyPr>
          <a:lstStyle/>
          <a:p>
            <a:r>
              <a:rPr lang="en-GB" sz="3000" dirty="0"/>
              <a:t>Reception / EYFS Class</a:t>
            </a:r>
          </a:p>
          <a:p>
            <a:r>
              <a:rPr lang="en-GB" sz="3000" dirty="0"/>
              <a:t>2022-23</a:t>
            </a:r>
          </a:p>
        </p:txBody>
      </p:sp>
    </p:spTree>
    <p:extLst>
      <p:ext uri="{BB962C8B-B14F-4D97-AF65-F5344CB8AC3E}">
        <p14:creationId xmlns:p14="http://schemas.microsoft.com/office/powerpoint/2010/main" val="3063956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280" y="212437"/>
            <a:ext cx="8596668" cy="1320800"/>
          </a:xfrm>
        </p:spPr>
        <p:txBody>
          <a:bodyPr/>
          <a:lstStyle/>
          <a:p>
            <a:r>
              <a:rPr lang="en-GB" dirty="0"/>
              <a:t>Physical Education</a:t>
            </a:r>
          </a:p>
        </p:txBody>
      </p:sp>
      <p:sp>
        <p:nvSpPr>
          <p:cNvPr id="3" name="Content Placeholder 2"/>
          <p:cNvSpPr>
            <a:spLocks noGrp="1"/>
          </p:cNvSpPr>
          <p:nvPr>
            <p:ph idx="1"/>
          </p:nvPr>
        </p:nvSpPr>
        <p:spPr>
          <a:xfrm>
            <a:off x="206279" y="1048326"/>
            <a:ext cx="9875269" cy="5597237"/>
          </a:xfrm>
        </p:spPr>
        <p:txBody>
          <a:bodyPr vert="horz" lIns="91440" tIns="45720" rIns="91440" bIns="45720" rtlCol="0" anchor="t">
            <a:normAutofit/>
          </a:bodyPr>
          <a:lstStyle/>
          <a:p>
            <a:r>
              <a:rPr lang="en-GB" sz="2600" dirty="0"/>
              <a:t>PE days are: </a:t>
            </a:r>
            <a:r>
              <a:rPr lang="en-GB" sz="2600" b="1" dirty="0"/>
              <a:t>Monday and Wednesday</a:t>
            </a:r>
          </a:p>
          <a:p>
            <a:pPr fontAlgn="base"/>
            <a:r>
              <a:rPr lang="en-GB" sz="2600" dirty="0"/>
              <a:t>PE uniform</a:t>
            </a:r>
          </a:p>
          <a:p>
            <a:pPr marL="0" indent="0" fontAlgn="base">
              <a:buNone/>
            </a:pPr>
            <a:r>
              <a:rPr lang="en-US" dirty="0"/>
              <a:t>On your child’s designated PE day(s) they will come to school wearing their PE kit for the day</a:t>
            </a:r>
            <a:r>
              <a:rPr lang="en-US" b="1" dirty="0"/>
              <a:t>. </a:t>
            </a:r>
            <a:r>
              <a:rPr lang="en-US" dirty="0"/>
              <a:t>We have found that this enables the children to spend less time changing clothes and more time enjoying PE lessons. </a:t>
            </a:r>
          </a:p>
          <a:p>
            <a:pPr marL="0" indent="0" fontAlgn="base">
              <a:buNone/>
            </a:pPr>
            <a:r>
              <a:rPr lang="en-US" dirty="0"/>
              <a:t> Black/navy PE skirt or shorts, black/navy leggings or joggers </a:t>
            </a:r>
          </a:p>
          <a:p>
            <a:pPr marL="0" indent="0" fontAlgn="base">
              <a:buNone/>
            </a:pPr>
            <a:r>
              <a:rPr lang="en-US" dirty="0"/>
              <a:t> Plain white or school logo t-shirt plain blue/black hoodies or school logo hoodies </a:t>
            </a:r>
          </a:p>
          <a:p>
            <a:pPr marL="0" indent="0" fontAlgn="base">
              <a:buNone/>
            </a:pPr>
            <a:r>
              <a:rPr lang="en-US" dirty="0"/>
              <a:t> Trainers can be worn </a:t>
            </a:r>
          </a:p>
          <a:p>
            <a:pPr marL="0" indent="0" fontAlgn="base">
              <a:buNone/>
            </a:pPr>
            <a:r>
              <a:rPr lang="en-US" dirty="0"/>
              <a:t> Please remember children will need to remove earrings (or bring plasters to cover their earrings) They will also need to tie their long hair up for their PE lesson </a:t>
            </a:r>
          </a:p>
          <a:p>
            <a:endParaRPr lang="en-GB" sz="2600" dirty="0"/>
          </a:p>
          <a:p>
            <a:r>
              <a:rPr lang="en-GB" sz="2600" dirty="0"/>
              <a:t>This year we will be covering: ???? </a:t>
            </a:r>
          </a:p>
          <a:p>
            <a:pPr marL="0" indent="0">
              <a:buNone/>
            </a:pPr>
            <a:endParaRPr lang="en-GB" dirty="0"/>
          </a:p>
          <a:p>
            <a:endParaRPr lang="en-GB" dirty="0"/>
          </a:p>
        </p:txBody>
      </p:sp>
    </p:spTree>
    <p:extLst>
      <p:ext uri="{BB962C8B-B14F-4D97-AF65-F5344CB8AC3E}">
        <p14:creationId xmlns:p14="http://schemas.microsoft.com/office/powerpoint/2010/main" val="2374857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33949-DF6B-3747-2980-A959014A868C}"/>
              </a:ext>
            </a:extLst>
          </p:cNvPr>
          <p:cNvSpPr>
            <a:spLocks noGrp="1"/>
          </p:cNvSpPr>
          <p:nvPr>
            <p:ph type="title"/>
          </p:nvPr>
        </p:nvSpPr>
        <p:spPr>
          <a:xfrm>
            <a:off x="230694" y="325395"/>
            <a:ext cx="8596668" cy="1320800"/>
          </a:xfrm>
        </p:spPr>
        <p:txBody>
          <a:bodyPr/>
          <a:lstStyle/>
          <a:p>
            <a:r>
              <a:rPr lang="en-US" dirty="0"/>
              <a:t>Phonics</a:t>
            </a:r>
          </a:p>
        </p:txBody>
      </p:sp>
      <p:sp>
        <p:nvSpPr>
          <p:cNvPr id="7" name="Content Placeholder 2">
            <a:extLst>
              <a:ext uri="{FF2B5EF4-FFF2-40B4-BE49-F238E27FC236}">
                <a16:creationId xmlns:a16="http://schemas.microsoft.com/office/drawing/2014/main" id="{A76ACEF6-B362-47B0-B2F3-9F3254AB007D}"/>
              </a:ext>
            </a:extLst>
          </p:cNvPr>
          <p:cNvSpPr txBox="1">
            <a:spLocks/>
          </p:cNvSpPr>
          <p:nvPr/>
        </p:nvSpPr>
        <p:spPr>
          <a:xfrm>
            <a:off x="230694" y="762221"/>
            <a:ext cx="9580571" cy="586751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endParaRPr lang="en-GB" sz="2200" dirty="0"/>
          </a:p>
          <a:p>
            <a:r>
              <a:rPr lang="en-GB" sz="2200" dirty="0">
                <a:solidFill>
                  <a:schemeClr val="accent1"/>
                </a:solidFill>
              </a:rPr>
              <a:t>Children are assessed and placed into appropriate groups every half term.</a:t>
            </a:r>
          </a:p>
          <a:p>
            <a:r>
              <a:rPr lang="en-GB" sz="2200" dirty="0">
                <a:solidFill>
                  <a:schemeClr val="accent1"/>
                </a:solidFill>
              </a:rPr>
              <a:t>We have daily phonics lessons where children are taught sounds, they practice reading and spelling words containing those sounds and then they have decodable books containing the sounds they can read.</a:t>
            </a:r>
          </a:p>
          <a:p>
            <a:pPr marL="0" indent="0">
              <a:buNone/>
            </a:pPr>
            <a:r>
              <a:rPr lang="en-GB" sz="2200" dirty="0">
                <a:solidFill>
                  <a:schemeClr val="accent1"/>
                </a:solidFill>
              </a:rPr>
              <a:t>What can you do to help your child at home?</a:t>
            </a:r>
          </a:p>
          <a:p>
            <a:r>
              <a:rPr lang="en-GB" sz="2200" dirty="0">
                <a:solidFill>
                  <a:schemeClr val="accent1"/>
                </a:solidFill>
              </a:rPr>
              <a:t>Use pure sounds not letter names</a:t>
            </a:r>
          </a:p>
          <a:p>
            <a:r>
              <a:rPr lang="en-GB" sz="2200" dirty="0">
                <a:solidFill>
                  <a:schemeClr val="accent1"/>
                </a:solidFill>
              </a:rPr>
              <a:t>Use ‘Fred Talk’ to read and spell words</a:t>
            </a:r>
          </a:p>
          <a:p>
            <a:r>
              <a:rPr lang="en-GB" sz="2200" dirty="0">
                <a:solidFill>
                  <a:schemeClr val="accent1"/>
                </a:solidFill>
              </a:rPr>
              <a:t>Listen to your child read their storybook everyday or as often as possible</a:t>
            </a:r>
          </a:p>
          <a:p>
            <a:r>
              <a:rPr lang="en-GB" sz="2200" dirty="0">
                <a:solidFill>
                  <a:schemeClr val="accent1"/>
                </a:solidFill>
              </a:rPr>
              <a:t>Read stories TO your child</a:t>
            </a:r>
          </a:p>
          <a:p>
            <a:endParaRPr lang="en-GB" sz="2200" dirty="0"/>
          </a:p>
        </p:txBody>
      </p:sp>
      <p:pic>
        <p:nvPicPr>
          <p:cNvPr id="9" name="Picture 8">
            <a:extLst>
              <a:ext uri="{FF2B5EF4-FFF2-40B4-BE49-F238E27FC236}">
                <a16:creationId xmlns:a16="http://schemas.microsoft.com/office/drawing/2014/main" id="{F4E4A6BF-E2BB-4C1C-B8D9-8ACFEE7D55DE}"/>
              </a:ext>
            </a:extLst>
          </p:cNvPr>
          <p:cNvPicPr>
            <a:picLocks noChangeAspect="1"/>
          </p:cNvPicPr>
          <p:nvPr/>
        </p:nvPicPr>
        <p:blipFill>
          <a:blip r:embed="rId3"/>
          <a:stretch>
            <a:fillRect/>
          </a:stretch>
        </p:blipFill>
        <p:spPr>
          <a:xfrm>
            <a:off x="5506068" y="5469454"/>
            <a:ext cx="1932543" cy="969615"/>
          </a:xfrm>
          <a:prstGeom prst="rect">
            <a:avLst/>
          </a:prstGeom>
        </p:spPr>
      </p:pic>
      <p:pic>
        <p:nvPicPr>
          <p:cNvPr id="17" name="Picture 16">
            <a:extLst>
              <a:ext uri="{FF2B5EF4-FFF2-40B4-BE49-F238E27FC236}">
                <a16:creationId xmlns:a16="http://schemas.microsoft.com/office/drawing/2014/main" id="{6630E844-53B0-4E45-B26F-7EAC85097BC9}"/>
              </a:ext>
            </a:extLst>
          </p:cNvPr>
          <p:cNvPicPr>
            <a:picLocks noChangeAspect="1"/>
          </p:cNvPicPr>
          <p:nvPr/>
        </p:nvPicPr>
        <p:blipFill>
          <a:blip r:embed="rId4"/>
          <a:stretch>
            <a:fillRect/>
          </a:stretch>
        </p:blipFill>
        <p:spPr>
          <a:xfrm>
            <a:off x="539613" y="6048714"/>
            <a:ext cx="1657350" cy="581025"/>
          </a:xfrm>
          <a:prstGeom prst="rect">
            <a:avLst/>
          </a:prstGeom>
        </p:spPr>
      </p:pic>
    </p:spTree>
    <p:extLst>
      <p:ext uri="{BB962C8B-B14F-4D97-AF65-F5344CB8AC3E}">
        <p14:creationId xmlns:p14="http://schemas.microsoft.com/office/powerpoint/2010/main" val="151081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Mathematics</a:t>
            </a:r>
          </a:p>
        </p:txBody>
      </p:sp>
      <p:sp>
        <p:nvSpPr>
          <p:cNvPr id="3" name="Content Placeholder 2"/>
          <p:cNvSpPr>
            <a:spLocks noGrp="1"/>
          </p:cNvSpPr>
          <p:nvPr>
            <p:ph idx="1"/>
          </p:nvPr>
        </p:nvSpPr>
        <p:spPr>
          <a:xfrm>
            <a:off x="677334" y="1511478"/>
            <a:ext cx="8596668" cy="4529884"/>
          </a:xfrm>
        </p:spPr>
        <p:txBody>
          <a:bodyPr vert="horz" lIns="91440" tIns="45720" rIns="91440" bIns="45720" rtlCol="0" anchor="t">
            <a:normAutofit/>
          </a:bodyPr>
          <a:lstStyle/>
          <a:p>
            <a:pPr marL="0" indent="0">
              <a:buNone/>
            </a:pPr>
            <a:endParaRPr lang="en-GB" sz="2600" dirty="0"/>
          </a:p>
          <a:p>
            <a:r>
              <a:rPr lang="en-GB" sz="2600" dirty="0"/>
              <a:t>First4Maths </a:t>
            </a:r>
          </a:p>
          <a:p>
            <a:pPr marL="0" indent="0">
              <a:buNone/>
            </a:pPr>
            <a:endParaRPr lang="en-GB" sz="2600" dirty="0"/>
          </a:p>
          <a:p>
            <a:pPr marL="0" indent="0">
              <a:buNone/>
            </a:pPr>
            <a:endParaRPr lang="en-GB" sz="2600" dirty="0"/>
          </a:p>
          <a:p>
            <a:r>
              <a:rPr lang="en-GB" sz="2600" dirty="0"/>
              <a:t>White Rose Maths</a:t>
            </a:r>
          </a:p>
        </p:txBody>
      </p:sp>
      <p:pic>
        <p:nvPicPr>
          <p:cNvPr id="5" name="Picture 4" descr="Graphical user interface, application, table&#10;&#10;Description automatically generated">
            <a:extLst>
              <a:ext uri="{FF2B5EF4-FFF2-40B4-BE49-F238E27FC236}">
                <a16:creationId xmlns:a16="http://schemas.microsoft.com/office/drawing/2014/main" id="{40CAACBC-FAE7-484C-5D98-63A8ADBDFC54}"/>
              </a:ext>
            </a:extLst>
          </p:cNvPr>
          <p:cNvPicPr>
            <a:picLocks noChangeAspect="1"/>
          </p:cNvPicPr>
          <p:nvPr/>
        </p:nvPicPr>
        <p:blipFill rotWithShape="1">
          <a:blip r:embed="rId3"/>
          <a:srcRect l="25822" t="16811" r="15535" b="19783"/>
          <a:stretch/>
        </p:blipFill>
        <p:spPr>
          <a:xfrm>
            <a:off x="4216013" y="1234032"/>
            <a:ext cx="7420230" cy="5014368"/>
          </a:xfrm>
          <a:prstGeom prst="rect">
            <a:avLst/>
          </a:prstGeom>
        </p:spPr>
      </p:pic>
    </p:spTree>
    <p:extLst>
      <p:ext uri="{BB962C8B-B14F-4D97-AF65-F5344CB8AC3E}">
        <p14:creationId xmlns:p14="http://schemas.microsoft.com/office/powerpoint/2010/main" val="2109369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04800"/>
            <a:ext cx="8596668" cy="1320800"/>
          </a:xfrm>
        </p:spPr>
        <p:txBody>
          <a:bodyPr/>
          <a:lstStyle/>
          <a:p>
            <a:r>
              <a:rPr lang="en-GB" dirty="0"/>
              <a:t>Homework</a:t>
            </a:r>
          </a:p>
        </p:txBody>
      </p:sp>
      <p:sp>
        <p:nvSpPr>
          <p:cNvPr id="3" name="Content Placeholder 2"/>
          <p:cNvSpPr>
            <a:spLocks noGrp="1"/>
          </p:cNvSpPr>
          <p:nvPr>
            <p:ph idx="1"/>
          </p:nvPr>
        </p:nvSpPr>
        <p:spPr>
          <a:xfrm>
            <a:off x="370705" y="1302327"/>
            <a:ext cx="9403491" cy="5084618"/>
          </a:xfrm>
        </p:spPr>
        <p:txBody>
          <a:bodyPr>
            <a:normAutofit/>
          </a:bodyPr>
          <a:lstStyle/>
          <a:p>
            <a:r>
              <a:rPr lang="en-GB" b="1" dirty="0"/>
              <a:t>Reading</a:t>
            </a:r>
          </a:p>
          <a:p>
            <a:pPr marL="0" indent="0">
              <a:buNone/>
            </a:pPr>
            <a:r>
              <a:rPr lang="en-GB" i="1" dirty="0"/>
              <a:t>To help your child on their reading journey we suggest reading every night at least 10-20 minutes. Please make a note in your child’s reading diary as well so we can talk about the wonderful stories with your child!</a:t>
            </a:r>
          </a:p>
          <a:p>
            <a:r>
              <a:rPr lang="en-GB" b="1" dirty="0"/>
              <a:t>Phonics in Reception</a:t>
            </a:r>
          </a:p>
          <a:p>
            <a:pPr marL="0" indent="0">
              <a:buNone/>
            </a:pPr>
            <a:r>
              <a:rPr lang="en-GB" i="1" dirty="0"/>
              <a:t>Phonics homework information for the following week will be provided every Thursday in your child’s reading diary alongside their new phonics reading material and a summery of the sounds covered in that week. </a:t>
            </a:r>
          </a:p>
          <a:p>
            <a:r>
              <a:rPr lang="en-GB" b="1" dirty="0"/>
              <a:t>Maths Homework</a:t>
            </a:r>
          </a:p>
          <a:p>
            <a:pPr marL="0" indent="0">
              <a:buNone/>
            </a:pPr>
            <a:r>
              <a:rPr lang="en-GB" i="1" dirty="0"/>
              <a:t>Maths challenges will also be provided once a fortnight to Reception class in their reading diaries on Thursday alongside their new phonics reading material and their sounds review.</a:t>
            </a:r>
          </a:p>
        </p:txBody>
      </p:sp>
    </p:spTree>
    <p:extLst>
      <p:ext uri="{BB962C8B-B14F-4D97-AF65-F5344CB8AC3E}">
        <p14:creationId xmlns:p14="http://schemas.microsoft.com/office/powerpoint/2010/main" val="214626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Behaviour</a:t>
            </a:r>
          </a:p>
        </p:txBody>
      </p:sp>
      <p:sp>
        <p:nvSpPr>
          <p:cNvPr id="3" name="Content Placeholder 2"/>
          <p:cNvSpPr>
            <a:spLocks noGrp="1"/>
          </p:cNvSpPr>
          <p:nvPr>
            <p:ph idx="1"/>
          </p:nvPr>
        </p:nvSpPr>
        <p:spPr>
          <a:xfrm>
            <a:off x="677334" y="1445741"/>
            <a:ext cx="8596668" cy="4595621"/>
          </a:xfrm>
        </p:spPr>
        <p:txBody>
          <a:bodyPr vert="horz" lIns="91440" tIns="45720" rIns="91440" bIns="45720" rtlCol="0" anchor="t">
            <a:normAutofit/>
          </a:bodyPr>
          <a:lstStyle/>
          <a:p>
            <a:r>
              <a:rPr lang="en-GB" sz="2600" dirty="0"/>
              <a:t>3 simple rules Ready Respectful and Safe</a:t>
            </a:r>
          </a:p>
          <a:p>
            <a:r>
              <a:rPr lang="en-GB" sz="2600" dirty="0"/>
              <a:t>Supports our Christian ethos of living well together, kindness, dignity and respect</a:t>
            </a:r>
          </a:p>
          <a:p>
            <a:r>
              <a:rPr lang="en-GB" sz="2600" dirty="0"/>
              <a:t>Positive reinforcements (Recognition Boards, Positive Notes Home, Christian Value stickers, Praise Book, Top Table)</a:t>
            </a:r>
          </a:p>
          <a:p>
            <a:r>
              <a:rPr lang="en-GB" sz="2600" dirty="0"/>
              <a:t>Consistent in every classroom and with every adult</a:t>
            </a:r>
          </a:p>
          <a:p>
            <a:r>
              <a:rPr lang="en-GB" sz="2600" dirty="0"/>
              <a:t>Praise in public and reprimand in private</a:t>
            </a:r>
          </a:p>
          <a:p>
            <a:r>
              <a:rPr lang="en-GB" sz="2600" dirty="0"/>
              <a:t>Restorative conversations</a:t>
            </a:r>
          </a:p>
        </p:txBody>
      </p:sp>
    </p:spTree>
    <p:extLst>
      <p:ext uri="{BB962C8B-B14F-4D97-AF65-F5344CB8AC3E}">
        <p14:creationId xmlns:p14="http://schemas.microsoft.com/office/powerpoint/2010/main" val="4080163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516" y="193963"/>
            <a:ext cx="8596668" cy="945823"/>
          </a:xfrm>
        </p:spPr>
        <p:txBody>
          <a:bodyPr/>
          <a:lstStyle/>
          <a:p>
            <a:r>
              <a:rPr lang="en-GB" dirty="0"/>
              <a:t>Laura Southall</a:t>
            </a:r>
            <a:endParaRPr lang="en-US" dirty="0"/>
          </a:p>
        </p:txBody>
      </p:sp>
      <p:pic>
        <p:nvPicPr>
          <p:cNvPr id="5" name="Content Placeholder 4">
            <a:extLst>
              <a:ext uri="{FF2B5EF4-FFF2-40B4-BE49-F238E27FC236}">
                <a16:creationId xmlns:a16="http://schemas.microsoft.com/office/drawing/2014/main" id="{39116B50-CD7D-4129-992E-B16BC0167ACC}"/>
              </a:ext>
            </a:extLst>
          </p:cNvPr>
          <p:cNvPicPr>
            <a:picLocks noGrp="1" noChangeAspect="1"/>
          </p:cNvPicPr>
          <p:nvPr>
            <p:ph idx="1"/>
          </p:nvPr>
        </p:nvPicPr>
        <p:blipFill>
          <a:blip r:embed="rId2"/>
          <a:stretch>
            <a:fillRect/>
          </a:stretch>
        </p:blipFill>
        <p:spPr>
          <a:xfrm>
            <a:off x="312498" y="1226477"/>
            <a:ext cx="2527685" cy="3370247"/>
          </a:xfrm>
        </p:spPr>
      </p:pic>
      <p:sp>
        <p:nvSpPr>
          <p:cNvPr id="6" name="TextBox 5">
            <a:extLst>
              <a:ext uri="{FF2B5EF4-FFF2-40B4-BE49-F238E27FC236}">
                <a16:creationId xmlns:a16="http://schemas.microsoft.com/office/drawing/2014/main" id="{FD7ED4C1-0DB3-4F11-B770-09E21DEB1E44}"/>
              </a:ext>
            </a:extLst>
          </p:cNvPr>
          <p:cNvSpPr txBox="1"/>
          <p:nvPr/>
        </p:nvSpPr>
        <p:spPr>
          <a:xfrm>
            <a:off x="2937164" y="1139786"/>
            <a:ext cx="6520872" cy="4247317"/>
          </a:xfrm>
          <a:prstGeom prst="rect">
            <a:avLst/>
          </a:prstGeom>
          <a:noFill/>
        </p:spPr>
        <p:txBody>
          <a:bodyPr wrap="square" rtlCol="0">
            <a:spAutoFit/>
          </a:bodyPr>
          <a:lstStyle/>
          <a:p>
            <a:pPr algn="l" fontAlgn="base"/>
            <a:r>
              <a:rPr lang="en-US" sz="1800" b="0" i="0" dirty="0">
                <a:solidFill>
                  <a:srgbClr val="000000"/>
                </a:solidFill>
                <a:effectLst/>
                <a:latin typeface="Calibri" panose="020F0502020204030204" pitchFamily="34" charset="0"/>
              </a:rPr>
              <a:t>M</a:t>
            </a:r>
            <a:r>
              <a:rPr lang="en-US" dirty="0">
                <a:solidFill>
                  <a:srgbClr val="000000"/>
                </a:solidFill>
                <a:latin typeface="Calibri" panose="020F0502020204030204" pitchFamily="34" charset="0"/>
              </a:rPr>
              <a:t>y name is Laura and I’m the pastoral and inclusion lead here at Lostock, y</a:t>
            </a:r>
            <a:r>
              <a:rPr lang="en-US" sz="1800" b="0" i="0" dirty="0">
                <a:solidFill>
                  <a:srgbClr val="000000"/>
                </a:solidFill>
                <a:effectLst/>
                <a:latin typeface="Calibri" panose="020F0502020204030204" pitchFamily="34" charset="0"/>
              </a:rPr>
              <a:t>ou can find me in school on Mondays, Wednesdays and Fridays! </a:t>
            </a:r>
          </a:p>
          <a:p>
            <a:pPr algn="l" fontAlgn="base"/>
            <a:endParaRPr lang="en-US" sz="1800" b="0" i="0" dirty="0">
              <a:solidFill>
                <a:srgbClr val="000000"/>
              </a:solidFill>
              <a:effectLst/>
              <a:latin typeface="Calibri" panose="020F0502020204030204" pitchFamily="34" charset="0"/>
            </a:endParaRPr>
          </a:p>
          <a:p>
            <a:pPr algn="l" fontAlgn="base"/>
            <a:r>
              <a:rPr lang="en-US" sz="1800" b="0" i="0" dirty="0">
                <a:solidFill>
                  <a:srgbClr val="000000"/>
                </a:solidFill>
                <a:effectLst/>
                <a:latin typeface="Calibri" panose="020F0502020204030204" pitchFamily="34" charset="0"/>
              </a:rPr>
              <a:t>My role is to support families in many different ways - whether it's some friendly, positive advice over the phone, referrals to foodbank or other local agencies or advice on housing, benefits, parenting and money management to name just a few. </a:t>
            </a:r>
          </a:p>
          <a:p>
            <a:pPr algn="l" fontAlgn="base"/>
            <a:endParaRPr lang="en-US" sz="1800" b="0" i="0" dirty="0">
              <a:solidFill>
                <a:srgbClr val="000000"/>
              </a:solidFill>
              <a:effectLst/>
              <a:latin typeface="Calibri" panose="020F0502020204030204" pitchFamily="34" charset="0"/>
            </a:endParaRPr>
          </a:p>
          <a:p>
            <a:pPr algn="l" fontAlgn="base"/>
            <a:r>
              <a:rPr lang="en-US" sz="1800" b="0" i="0" dirty="0">
                <a:solidFill>
                  <a:srgbClr val="000000"/>
                </a:solidFill>
                <a:effectLst/>
                <a:latin typeface="Calibri" panose="020F0502020204030204" pitchFamily="34" charset="0"/>
              </a:rPr>
              <a:t>If you feel like you need a little bit of extra support, please feel free to give me a call at school or catch me on the playground in the mornings. </a:t>
            </a:r>
          </a:p>
          <a:p>
            <a:pPr algn="l" fontAlgn="base"/>
            <a:r>
              <a:rPr lang="en-US" sz="1800" b="0" i="0" dirty="0">
                <a:solidFill>
                  <a:srgbClr val="000000"/>
                </a:solidFill>
                <a:effectLst/>
                <a:latin typeface="Calibri" panose="020F0502020204030204" pitchFamily="34" charset="0"/>
              </a:rPr>
              <a:t>I’m always happy to help and I </a:t>
            </a:r>
            <a:r>
              <a:rPr lang="en-US" dirty="0">
                <a:solidFill>
                  <a:srgbClr val="000000"/>
                </a:solidFill>
                <a:latin typeface="Calibri" panose="020F0502020204030204" pitchFamily="34" charset="0"/>
              </a:rPr>
              <a:t>l</a:t>
            </a:r>
            <a:r>
              <a:rPr lang="en-US" sz="1800" b="0" i="0" dirty="0">
                <a:solidFill>
                  <a:srgbClr val="000000"/>
                </a:solidFill>
                <a:effectLst/>
                <a:latin typeface="Calibri" panose="020F0502020204030204" pitchFamily="34" charset="0"/>
              </a:rPr>
              <a:t>ook forward to speaking to you!!</a:t>
            </a:r>
          </a:p>
          <a:p>
            <a:br>
              <a:rPr lang="en-US" dirty="0"/>
            </a:br>
            <a:endParaRPr lang="en-GB" dirty="0"/>
          </a:p>
        </p:txBody>
      </p:sp>
    </p:spTree>
    <p:extLst>
      <p:ext uri="{BB962C8B-B14F-4D97-AF65-F5344CB8AC3E}">
        <p14:creationId xmlns:p14="http://schemas.microsoft.com/office/powerpoint/2010/main" val="154985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Thank you for coming!</a:t>
            </a:r>
          </a:p>
        </p:txBody>
      </p:sp>
    </p:spTree>
    <p:extLst>
      <p:ext uri="{BB962C8B-B14F-4D97-AF65-F5344CB8AC3E}">
        <p14:creationId xmlns:p14="http://schemas.microsoft.com/office/powerpoint/2010/main" val="181575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C775B-0FEB-6833-C782-5225C6D91903}"/>
              </a:ext>
            </a:extLst>
          </p:cNvPr>
          <p:cNvSpPr>
            <a:spLocks noGrp="1"/>
          </p:cNvSpPr>
          <p:nvPr>
            <p:ph type="title"/>
          </p:nvPr>
        </p:nvSpPr>
        <p:spPr>
          <a:xfrm>
            <a:off x="0" y="57819"/>
            <a:ext cx="8827613" cy="1320800"/>
          </a:xfrm>
        </p:spPr>
        <p:txBody>
          <a:bodyPr/>
          <a:lstStyle/>
          <a:p>
            <a:r>
              <a:rPr lang="en-US" dirty="0"/>
              <a:t>Who We Are – How to get in touch:</a:t>
            </a:r>
          </a:p>
        </p:txBody>
      </p:sp>
      <p:sp>
        <p:nvSpPr>
          <p:cNvPr id="3" name="Content Placeholder 2">
            <a:extLst>
              <a:ext uri="{FF2B5EF4-FFF2-40B4-BE49-F238E27FC236}">
                <a16:creationId xmlns:a16="http://schemas.microsoft.com/office/drawing/2014/main" id="{EA85C488-917E-5BA2-5FDE-7D4F597FA35F}"/>
              </a:ext>
            </a:extLst>
          </p:cNvPr>
          <p:cNvSpPr>
            <a:spLocks noGrp="1"/>
          </p:cNvSpPr>
          <p:nvPr>
            <p:ph idx="1"/>
          </p:nvPr>
        </p:nvSpPr>
        <p:spPr>
          <a:xfrm>
            <a:off x="345989" y="463490"/>
            <a:ext cx="9296775" cy="6317939"/>
          </a:xfrm>
        </p:spPr>
        <p:txBody>
          <a:bodyPr vert="horz" lIns="91440" tIns="45720" rIns="91440" bIns="45720" rtlCol="0" anchor="t">
            <a:normAutofit fontScale="92500" lnSpcReduction="20000"/>
          </a:bodyPr>
          <a:lstStyle/>
          <a:p>
            <a:pPr marL="0" indent="0">
              <a:buNone/>
            </a:pPr>
            <a:endParaRPr lang="en-US" sz="2600" dirty="0"/>
          </a:p>
          <a:p>
            <a:r>
              <a:rPr lang="en-US" sz="2600" dirty="0"/>
              <a:t>Who we are – Miss Dalby, </a:t>
            </a:r>
            <a:r>
              <a:rPr lang="en-US" sz="2600" dirty="0" err="1"/>
              <a:t>Mrs</a:t>
            </a:r>
            <a:r>
              <a:rPr lang="en-US" sz="2600" dirty="0"/>
              <a:t> Rathbone and </a:t>
            </a:r>
            <a:r>
              <a:rPr lang="en-US" sz="2600" dirty="0" err="1"/>
              <a:t>Mrs</a:t>
            </a:r>
            <a:r>
              <a:rPr lang="en-US" sz="2600" dirty="0"/>
              <a:t> Hoskins</a:t>
            </a:r>
          </a:p>
          <a:p>
            <a:endParaRPr lang="en-US" sz="2600" dirty="0"/>
          </a:p>
          <a:p>
            <a:endParaRPr lang="en-US" sz="2600" dirty="0"/>
          </a:p>
          <a:p>
            <a:endParaRPr lang="en-US" sz="2600" dirty="0"/>
          </a:p>
          <a:p>
            <a:endParaRPr lang="en-US" sz="2600" dirty="0"/>
          </a:p>
          <a:p>
            <a:endParaRPr lang="en-US" sz="2600" dirty="0"/>
          </a:p>
          <a:p>
            <a:r>
              <a:rPr lang="en-US" sz="2600" dirty="0"/>
              <a:t>Communication : Website or Weekly Blogs/ Newsletter</a:t>
            </a:r>
          </a:p>
          <a:p>
            <a:pPr marL="0" indent="0">
              <a:buNone/>
            </a:pPr>
            <a:endParaRPr lang="en-US" sz="1900" dirty="0"/>
          </a:p>
          <a:p>
            <a:r>
              <a:rPr lang="en-US" sz="2600" dirty="0"/>
              <a:t>Communication from you: </a:t>
            </a:r>
          </a:p>
          <a:p>
            <a:pPr>
              <a:buFont typeface="Courier New" panose="02070309020205020404" pitchFamily="49" charset="0"/>
              <a:buChar char="o"/>
            </a:pPr>
            <a:r>
              <a:rPr lang="en-US" dirty="0"/>
              <a:t>In the morning, at the gate (if you have an urgent query) and in the afternoon, I am available for a longer chat.</a:t>
            </a:r>
          </a:p>
          <a:p>
            <a:pPr>
              <a:buFont typeface="Courier New" panose="02070309020205020404" pitchFamily="49" charset="0"/>
              <a:buChar char="o"/>
            </a:pPr>
            <a:r>
              <a:rPr lang="en-US" dirty="0"/>
              <a:t>Via email or call to the office who will alert myself throughout the day. </a:t>
            </a:r>
          </a:p>
          <a:p>
            <a:pPr>
              <a:buFont typeface="Courier New" panose="02070309020205020404" pitchFamily="49" charset="0"/>
              <a:buChar char="o"/>
            </a:pPr>
            <a:r>
              <a:rPr lang="en-US" dirty="0"/>
              <a:t>Class dojo for homework, direct messaging and sharing your lovely weekend adventures with us! </a:t>
            </a:r>
          </a:p>
          <a:p>
            <a:pPr>
              <a:buFont typeface="Courier New" panose="02070309020205020404" pitchFamily="49" charset="0"/>
              <a:buChar char="o"/>
            </a:pPr>
            <a:r>
              <a:rPr lang="en-US" dirty="0"/>
              <a:t>Reading diaries</a:t>
            </a:r>
          </a:p>
          <a:p>
            <a:endParaRPr lang="en-US" sz="2600" dirty="0"/>
          </a:p>
          <a:p>
            <a:pPr marL="0" indent="0">
              <a:buNone/>
            </a:pPr>
            <a:endParaRPr lang="en-US" dirty="0"/>
          </a:p>
        </p:txBody>
      </p:sp>
      <p:grpSp>
        <p:nvGrpSpPr>
          <p:cNvPr id="16" name="Group 15">
            <a:extLst>
              <a:ext uri="{FF2B5EF4-FFF2-40B4-BE49-F238E27FC236}">
                <a16:creationId xmlns:a16="http://schemas.microsoft.com/office/drawing/2014/main" id="{1D2007DD-F2B6-C4EB-B8CD-BA267B2032AE}"/>
              </a:ext>
            </a:extLst>
          </p:cNvPr>
          <p:cNvGrpSpPr/>
          <p:nvPr/>
        </p:nvGrpSpPr>
        <p:grpSpPr>
          <a:xfrm>
            <a:off x="827248" y="1258781"/>
            <a:ext cx="4908532" cy="2066309"/>
            <a:chOff x="827250" y="1069610"/>
            <a:chExt cx="5268750" cy="2287869"/>
          </a:xfrm>
        </p:grpSpPr>
        <p:pic>
          <p:nvPicPr>
            <p:cNvPr id="7" name="Picture 6">
              <a:extLst>
                <a:ext uri="{FF2B5EF4-FFF2-40B4-BE49-F238E27FC236}">
                  <a16:creationId xmlns:a16="http://schemas.microsoft.com/office/drawing/2014/main" id="{737CAAC3-B104-B9E4-DC63-4FFC59FAF538}"/>
                </a:ext>
              </a:extLst>
            </p:cNvPr>
            <p:cNvPicPr>
              <a:picLocks noChangeAspect="1"/>
            </p:cNvPicPr>
            <p:nvPr/>
          </p:nvPicPr>
          <p:blipFill>
            <a:blip r:embed="rId2"/>
            <a:stretch>
              <a:fillRect/>
            </a:stretch>
          </p:blipFill>
          <p:spPr>
            <a:xfrm>
              <a:off x="827250" y="1081485"/>
              <a:ext cx="3485970" cy="2275994"/>
            </a:xfrm>
            <a:prstGeom prst="rect">
              <a:avLst/>
            </a:prstGeom>
          </p:spPr>
        </p:pic>
        <p:pic>
          <p:nvPicPr>
            <p:cNvPr id="9" name="Picture 8">
              <a:extLst>
                <a:ext uri="{FF2B5EF4-FFF2-40B4-BE49-F238E27FC236}">
                  <a16:creationId xmlns:a16="http://schemas.microsoft.com/office/drawing/2014/main" id="{D514D483-D223-3FD8-9715-050F4AF674D3}"/>
                </a:ext>
              </a:extLst>
            </p:cNvPr>
            <p:cNvPicPr>
              <a:picLocks noChangeAspect="1"/>
            </p:cNvPicPr>
            <p:nvPr/>
          </p:nvPicPr>
          <p:blipFill rotWithShape="1">
            <a:blip r:embed="rId3"/>
            <a:srcRect t="5703"/>
            <a:stretch/>
          </p:blipFill>
          <p:spPr>
            <a:xfrm>
              <a:off x="4313220" y="1069610"/>
              <a:ext cx="1782780" cy="2275994"/>
            </a:xfrm>
            <a:prstGeom prst="rect">
              <a:avLst/>
            </a:prstGeom>
          </p:spPr>
        </p:pic>
      </p:grpSp>
    </p:spTree>
    <p:extLst>
      <p:ext uri="{BB962C8B-B14F-4D97-AF65-F5344CB8AC3E}">
        <p14:creationId xmlns:p14="http://schemas.microsoft.com/office/powerpoint/2010/main" val="300418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FFA28-1484-B0CD-6517-A5364241162D}"/>
              </a:ext>
            </a:extLst>
          </p:cNvPr>
          <p:cNvSpPr>
            <a:spLocks noGrp="1"/>
          </p:cNvSpPr>
          <p:nvPr>
            <p:ph type="title"/>
          </p:nvPr>
        </p:nvSpPr>
        <p:spPr>
          <a:xfrm>
            <a:off x="677334" y="189468"/>
            <a:ext cx="8596668" cy="1320800"/>
          </a:xfrm>
        </p:spPr>
        <p:txBody>
          <a:bodyPr/>
          <a:lstStyle/>
          <a:p>
            <a:r>
              <a:rPr lang="en-US" dirty="0"/>
              <a:t>General </a:t>
            </a:r>
            <a:r>
              <a:rPr lang="en-US" dirty="0" err="1"/>
              <a:t>Organisation</a:t>
            </a:r>
          </a:p>
        </p:txBody>
      </p:sp>
      <p:sp>
        <p:nvSpPr>
          <p:cNvPr id="3" name="Content Placeholder 2">
            <a:extLst>
              <a:ext uri="{FF2B5EF4-FFF2-40B4-BE49-F238E27FC236}">
                <a16:creationId xmlns:a16="http://schemas.microsoft.com/office/drawing/2014/main" id="{D7554427-171A-666E-4F78-0FAEADB4B623}"/>
              </a:ext>
            </a:extLst>
          </p:cNvPr>
          <p:cNvSpPr>
            <a:spLocks noGrp="1"/>
          </p:cNvSpPr>
          <p:nvPr>
            <p:ph idx="1"/>
          </p:nvPr>
        </p:nvSpPr>
        <p:spPr>
          <a:xfrm>
            <a:off x="308920" y="1002270"/>
            <a:ext cx="9341708" cy="4979180"/>
          </a:xfrm>
        </p:spPr>
        <p:txBody>
          <a:bodyPr vert="horz" lIns="91440" tIns="45720" rIns="91440" bIns="45720" rtlCol="0" anchor="t">
            <a:normAutofit fontScale="77500" lnSpcReduction="20000"/>
          </a:bodyPr>
          <a:lstStyle/>
          <a:p>
            <a:pPr fontAlgn="base"/>
            <a:r>
              <a:rPr lang="en-US" b="1" dirty="0"/>
              <a:t>School Uniform</a:t>
            </a:r>
            <a:r>
              <a:rPr lang="en-US" dirty="0"/>
              <a:t> </a:t>
            </a:r>
          </a:p>
          <a:p>
            <a:pPr marL="0" indent="0" fontAlgn="base">
              <a:buNone/>
            </a:pPr>
            <a:r>
              <a:rPr lang="en-US" dirty="0"/>
              <a:t> Dark grey skirt, pinafore dress, dark grey trousers </a:t>
            </a:r>
          </a:p>
          <a:p>
            <a:pPr marL="0" indent="0" fontAlgn="base">
              <a:buNone/>
            </a:pPr>
            <a:r>
              <a:rPr lang="en-US" dirty="0"/>
              <a:t> Royal blue or white polo t-shirt (available with school logo) or plain white school blouse or shirt. </a:t>
            </a:r>
          </a:p>
          <a:p>
            <a:pPr marL="0" indent="0" fontAlgn="base">
              <a:buNone/>
            </a:pPr>
            <a:r>
              <a:rPr lang="en-US" dirty="0"/>
              <a:t> Royal blue sweatshirt, jumper or cardigan (available with school logo). </a:t>
            </a:r>
          </a:p>
          <a:p>
            <a:pPr marL="0" indent="0" fontAlgn="base">
              <a:buNone/>
            </a:pPr>
            <a:r>
              <a:rPr lang="en-US" dirty="0"/>
              <a:t> Plain, black, grey or white socks/tights </a:t>
            </a:r>
          </a:p>
          <a:p>
            <a:pPr marL="0" indent="0" fontAlgn="base">
              <a:buNone/>
            </a:pPr>
            <a:r>
              <a:rPr lang="en-US" dirty="0"/>
              <a:t> Flat black shoes that the child can fasten or tie independently </a:t>
            </a:r>
          </a:p>
          <a:p>
            <a:pPr marL="0" indent="0" fontAlgn="base">
              <a:buNone/>
            </a:pPr>
            <a:r>
              <a:rPr lang="en-US" dirty="0"/>
              <a:t> For the summer months - pale blue and white gingham style checked dress or dark grey school shorts/trousers </a:t>
            </a:r>
          </a:p>
          <a:p>
            <a:pPr marL="0" indent="0" fontAlgn="base">
              <a:buNone/>
            </a:pPr>
            <a:r>
              <a:rPr lang="en-US" dirty="0"/>
              <a:t> Long hair to be tied back using plain black/blue hair bands </a:t>
            </a:r>
          </a:p>
          <a:p>
            <a:endParaRPr lang="en-US" dirty="0"/>
          </a:p>
          <a:p>
            <a:r>
              <a:rPr lang="en-US" b="1" dirty="0"/>
              <a:t>Snack </a:t>
            </a:r>
            <a:r>
              <a:rPr lang="en-US" dirty="0"/>
              <a:t>– healthy snack for the morning, we have cereal, fruit and milk is provided free to children under 5.</a:t>
            </a:r>
          </a:p>
          <a:p>
            <a:r>
              <a:rPr lang="en-US" b="1" dirty="0"/>
              <a:t>Water bottle </a:t>
            </a:r>
            <a:r>
              <a:rPr lang="en-US" dirty="0"/>
              <a:t>– everyone needs to bring a water bottle into school with water only.</a:t>
            </a:r>
          </a:p>
          <a:p>
            <a:r>
              <a:rPr lang="en-US" b="1" dirty="0"/>
              <a:t>Bags</a:t>
            </a:r>
            <a:r>
              <a:rPr lang="en-US" dirty="0"/>
              <a:t> (School provided blue bookbags)</a:t>
            </a:r>
          </a:p>
          <a:p>
            <a:r>
              <a:rPr lang="en-US" b="1" dirty="0"/>
              <a:t>Forest School / EYFS Outdoor Learning</a:t>
            </a:r>
          </a:p>
          <a:p>
            <a:pPr>
              <a:buFont typeface="Wingdings" pitchFamily="2" charset="2"/>
              <a:buChar char="q"/>
            </a:pPr>
            <a:r>
              <a:rPr lang="en-US" dirty="0"/>
              <a:t>Wellies</a:t>
            </a:r>
          </a:p>
          <a:p>
            <a:pPr>
              <a:buFont typeface="Wingdings" pitchFamily="2" charset="2"/>
              <a:buChar char="q"/>
            </a:pPr>
            <a:r>
              <a:rPr lang="en-US" dirty="0"/>
              <a:t>Overalls/ Waterproof coats</a:t>
            </a:r>
          </a:p>
          <a:p>
            <a:pPr>
              <a:buFont typeface="Wingdings" pitchFamily="2" charset="2"/>
              <a:buChar char="q"/>
            </a:pPr>
            <a:r>
              <a:rPr lang="en-US" dirty="0"/>
              <a:t>Gloves (mittens preferably!)</a:t>
            </a:r>
          </a:p>
          <a:p>
            <a:endParaRPr lang="en-US" dirty="0"/>
          </a:p>
        </p:txBody>
      </p:sp>
    </p:spTree>
    <p:extLst>
      <p:ext uri="{BB962C8B-B14F-4D97-AF65-F5344CB8AC3E}">
        <p14:creationId xmlns:p14="http://schemas.microsoft.com/office/powerpoint/2010/main" val="1265809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ext&#10;&#10;Description automatically generated">
            <a:extLst>
              <a:ext uri="{FF2B5EF4-FFF2-40B4-BE49-F238E27FC236}">
                <a16:creationId xmlns:a16="http://schemas.microsoft.com/office/drawing/2014/main" id="{AD101134-8501-6884-7D44-DAC31E87025B}"/>
              </a:ext>
            </a:extLst>
          </p:cNvPr>
          <p:cNvPicPr>
            <a:picLocks noGrp="1" noChangeAspect="1"/>
          </p:cNvPicPr>
          <p:nvPr>
            <p:ph idx="1"/>
          </p:nvPr>
        </p:nvPicPr>
        <p:blipFill>
          <a:blip r:embed="rId3"/>
          <a:stretch>
            <a:fillRect/>
          </a:stretch>
        </p:blipFill>
        <p:spPr>
          <a:xfrm>
            <a:off x="337332" y="252353"/>
            <a:ext cx="7958869" cy="4652156"/>
          </a:xfrm>
        </p:spPr>
      </p:pic>
      <p:sp>
        <p:nvSpPr>
          <p:cNvPr id="10" name="TextBox 9">
            <a:extLst>
              <a:ext uri="{FF2B5EF4-FFF2-40B4-BE49-F238E27FC236}">
                <a16:creationId xmlns:a16="http://schemas.microsoft.com/office/drawing/2014/main" id="{7BC89A0D-EA33-7188-77AB-6A75094319CE}"/>
              </a:ext>
            </a:extLst>
          </p:cNvPr>
          <p:cNvSpPr txBox="1"/>
          <p:nvPr/>
        </p:nvSpPr>
        <p:spPr>
          <a:xfrm>
            <a:off x="1922194" y="1826426"/>
            <a:ext cx="1094139" cy="646331"/>
          </a:xfrm>
          <a:prstGeom prst="rect">
            <a:avLst/>
          </a:prstGeom>
          <a:solidFill>
            <a:schemeClr val="bg1"/>
          </a:solidFill>
        </p:spPr>
        <p:txBody>
          <a:bodyPr wrap="square" rtlCol="0">
            <a:spAutoFit/>
          </a:bodyPr>
          <a:lstStyle/>
          <a:p>
            <a:r>
              <a:rPr lang="en-US" sz="3600" b="1" dirty="0">
                <a:latin typeface="The Hand" panose="03070502030502020204" pitchFamily="66" charset="0"/>
                <a:ea typeface="HanziPen SC" panose="03000300000000000000" pitchFamily="66" charset="-122"/>
              </a:rPr>
              <a:t>22/23</a:t>
            </a:r>
          </a:p>
        </p:txBody>
      </p:sp>
      <p:sp>
        <p:nvSpPr>
          <p:cNvPr id="18" name="Left Arrow Callout 17">
            <a:extLst>
              <a:ext uri="{FF2B5EF4-FFF2-40B4-BE49-F238E27FC236}">
                <a16:creationId xmlns:a16="http://schemas.microsoft.com/office/drawing/2014/main" id="{04DAE5C0-0976-B8C6-330E-427652A5A640}"/>
              </a:ext>
            </a:extLst>
          </p:cNvPr>
          <p:cNvSpPr/>
          <p:nvPr/>
        </p:nvSpPr>
        <p:spPr>
          <a:xfrm>
            <a:off x="8201198" y="1573638"/>
            <a:ext cx="2747851" cy="1104405"/>
          </a:xfrm>
          <a:prstGeom prst="leftArrowCallou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Overarching principles </a:t>
            </a:r>
          </a:p>
        </p:txBody>
      </p:sp>
      <p:sp>
        <p:nvSpPr>
          <p:cNvPr id="19" name="Left Arrow Callout 18">
            <a:extLst>
              <a:ext uri="{FF2B5EF4-FFF2-40B4-BE49-F238E27FC236}">
                <a16:creationId xmlns:a16="http://schemas.microsoft.com/office/drawing/2014/main" id="{C4A36A3B-761F-5368-AD1A-34535915EE6F}"/>
              </a:ext>
            </a:extLst>
          </p:cNvPr>
          <p:cNvSpPr/>
          <p:nvPr/>
        </p:nvSpPr>
        <p:spPr>
          <a:xfrm>
            <a:off x="8201197" y="3969797"/>
            <a:ext cx="2747851" cy="1104405"/>
          </a:xfrm>
          <a:prstGeom prst="leftArrowCallou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Characteristics of Effective Learning</a:t>
            </a:r>
          </a:p>
        </p:txBody>
      </p:sp>
      <p:pic>
        <p:nvPicPr>
          <p:cNvPr id="11" name="Picture 10" descr="Text&#10;&#10;Description automatically generated">
            <a:extLst>
              <a:ext uri="{FF2B5EF4-FFF2-40B4-BE49-F238E27FC236}">
                <a16:creationId xmlns:a16="http://schemas.microsoft.com/office/drawing/2014/main" id="{695EF954-E546-E0F2-3400-1BB6F5E250E1}"/>
              </a:ext>
            </a:extLst>
          </p:cNvPr>
          <p:cNvPicPr>
            <a:picLocks noChangeAspect="1"/>
          </p:cNvPicPr>
          <p:nvPr/>
        </p:nvPicPr>
        <p:blipFill rotWithShape="1">
          <a:blip r:embed="rId4"/>
          <a:srcRect l="15543" t="66576" r="1528" b="11041"/>
          <a:stretch/>
        </p:blipFill>
        <p:spPr>
          <a:xfrm>
            <a:off x="432334" y="5068618"/>
            <a:ext cx="7863867" cy="1549390"/>
          </a:xfrm>
          <a:prstGeom prst="rect">
            <a:avLst/>
          </a:prstGeom>
        </p:spPr>
      </p:pic>
    </p:spTree>
    <p:extLst>
      <p:ext uri="{BB962C8B-B14F-4D97-AF65-F5344CB8AC3E}">
        <p14:creationId xmlns:p14="http://schemas.microsoft.com/office/powerpoint/2010/main" val="966346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
                                        <p:tgtEl>
                                          <p:spTgt spid="18"/>
                                        </p:tgtEl>
                                      </p:cBhvr>
                                    </p:animEffect>
                                    <p:anim calcmode="lin" valueType="num">
                                      <p:cBhvr>
                                        <p:cTn id="8" dur="400" fill="hold"/>
                                        <p:tgtEl>
                                          <p:spTgt spid="18"/>
                                        </p:tgtEl>
                                        <p:attrNameLst>
                                          <p:attrName>ppt_x</p:attrName>
                                        </p:attrNameLst>
                                      </p:cBhvr>
                                      <p:tavLst>
                                        <p:tav tm="0">
                                          <p:val>
                                            <p:strVal val="#ppt_x"/>
                                          </p:val>
                                        </p:tav>
                                        <p:tav tm="100000">
                                          <p:val>
                                            <p:strVal val="#ppt_x"/>
                                          </p:val>
                                        </p:tav>
                                      </p:tavLst>
                                    </p:anim>
                                    <p:anim calcmode="lin" valueType="num">
                                      <p:cBhvr>
                                        <p:cTn id="9" dur="400" fill="hold"/>
                                        <p:tgtEl>
                                          <p:spTgt spid="18"/>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43" presetClass="entr" presetSubtype="0"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
                                        <p:tgtEl>
                                          <p:spTgt spid="19"/>
                                        </p:tgtEl>
                                      </p:cBhvr>
                                    </p:animEffect>
                                    <p:anim calcmode="lin" valueType="num">
                                      <p:cBhvr>
                                        <p:cTn id="15" dur="400" fill="hold"/>
                                        <p:tgtEl>
                                          <p:spTgt spid="19"/>
                                        </p:tgtEl>
                                        <p:attrNameLst>
                                          <p:attrName>ppt_x</p:attrName>
                                        </p:attrNameLst>
                                      </p:cBhvr>
                                      <p:tavLst>
                                        <p:tav tm="0">
                                          <p:val>
                                            <p:strVal val="#ppt_x"/>
                                          </p:val>
                                        </p:tav>
                                        <p:tav tm="100000">
                                          <p:val>
                                            <p:strVal val="#ppt_x"/>
                                          </p:val>
                                        </p:tav>
                                      </p:tavLst>
                                    </p:anim>
                                    <p:anim calcmode="lin" valueType="num">
                                      <p:cBhvr>
                                        <p:cTn id="16" dur="400" fill="hold"/>
                                        <p:tgtEl>
                                          <p:spTgt spid="19"/>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1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1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linds(horizontal)">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able&#10;&#10;Description automatically generated">
            <a:extLst>
              <a:ext uri="{FF2B5EF4-FFF2-40B4-BE49-F238E27FC236}">
                <a16:creationId xmlns:a16="http://schemas.microsoft.com/office/drawing/2014/main" id="{46EDC9F3-6925-409F-4D7A-58F5F148D781}"/>
              </a:ext>
            </a:extLst>
          </p:cNvPr>
          <p:cNvPicPr>
            <a:picLocks noGrp="1" noChangeAspect="1"/>
          </p:cNvPicPr>
          <p:nvPr>
            <p:ph idx="1"/>
          </p:nvPr>
        </p:nvPicPr>
        <p:blipFill rotWithShape="1">
          <a:blip r:embed="rId2"/>
          <a:srcRect t="9595" b="6231"/>
          <a:stretch/>
        </p:blipFill>
        <p:spPr>
          <a:xfrm>
            <a:off x="0" y="-1"/>
            <a:ext cx="7086484" cy="4497175"/>
          </a:xfrm>
        </p:spPr>
      </p:pic>
      <p:pic>
        <p:nvPicPr>
          <p:cNvPr id="4" name="Picture 3" descr="Calendar&#10;&#10;Description automatically generated">
            <a:extLst>
              <a:ext uri="{FF2B5EF4-FFF2-40B4-BE49-F238E27FC236}">
                <a16:creationId xmlns:a16="http://schemas.microsoft.com/office/drawing/2014/main" id="{D94549CC-E831-8AB3-0169-784CE0AC533A}"/>
              </a:ext>
            </a:extLst>
          </p:cNvPr>
          <p:cNvPicPr>
            <a:picLocks noChangeAspect="1"/>
          </p:cNvPicPr>
          <p:nvPr/>
        </p:nvPicPr>
        <p:blipFill>
          <a:blip r:embed="rId3"/>
          <a:stretch>
            <a:fillRect/>
          </a:stretch>
        </p:blipFill>
        <p:spPr>
          <a:xfrm>
            <a:off x="3780846" y="2360824"/>
            <a:ext cx="7086484" cy="4497176"/>
          </a:xfrm>
          <a:prstGeom prst="rect">
            <a:avLst/>
          </a:prstGeom>
        </p:spPr>
      </p:pic>
    </p:spTree>
    <p:extLst>
      <p:ext uri="{BB962C8B-B14F-4D97-AF65-F5344CB8AC3E}">
        <p14:creationId xmlns:p14="http://schemas.microsoft.com/office/powerpoint/2010/main" val="3830165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B6C44284-CDF5-F589-E18C-CA8044B3D219}"/>
              </a:ext>
            </a:extLst>
          </p:cNvPr>
          <p:cNvGrpSpPr/>
          <p:nvPr/>
        </p:nvGrpSpPr>
        <p:grpSpPr>
          <a:xfrm>
            <a:off x="448091" y="371641"/>
            <a:ext cx="9029540" cy="6145183"/>
            <a:chOff x="336883" y="2227"/>
            <a:chExt cx="8701704" cy="6509672"/>
          </a:xfrm>
        </p:grpSpPr>
        <p:pic>
          <p:nvPicPr>
            <p:cNvPr id="10" name="Picture 9" descr="Table, timeline&#10;&#10;Description automatically generated">
              <a:extLst>
                <a:ext uri="{FF2B5EF4-FFF2-40B4-BE49-F238E27FC236}">
                  <a16:creationId xmlns:a16="http://schemas.microsoft.com/office/drawing/2014/main" id="{5C3FB44A-C11D-A1B8-45A2-3B05E5056DCA}"/>
                </a:ext>
              </a:extLst>
            </p:cNvPr>
            <p:cNvPicPr>
              <a:picLocks noChangeAspect="1"/>
            </p:cNvPicPr>
            <p:nvPr/>
          </p:nvPicPr>
          <p:blipFill rotWithShape="1">
            <a:blip r:embed="rId3"/>
            <a:srcRect t="6358"/>
            <a:stretch/>
          </p:blipFill>
          <p:spPr>
            <a:xfrm>
              <a:off x="336883" y="346101"/>
              <a:ext cx="8701704" cy="6165798"/>
            </a:xfrm>
            <a:prstGeom prst="rect">
              <a:avLst/>
            </a:prstGeom>
          </p:spPr>
        </p:pic>
        <p:pic>
          <p:nvPicPr>
            <p:cNvPr id="17" name="Picture 16" descr="Table, timeline&#10;&#10;Description automatically generated">
              <a:extLst>
                <a:ext uri="{FF2B5EF4-FFF2-40B4-BE49-F238E27FC236}">
                  <a16:creationId xmlns:a16="http://schemas.microsoft.com/office/drawing/2014/main" id="{8BCEF45B-2574-3C07-D584-4DD965FD7A17}"/>
                </a:ext>
              </a:extLst>
            </p:cNvPr>
            <p:cNvPicPr>
              <a:picLocks noChangeAspect="1"/>
            </p:cNvPicPr>
            <p:nvPr/>
          </p:nvPicPr>
          <p:blipFill rotWithShape="1">
            <a:blip r:embed="rId3"/>
            <a:srcRect l="1336" t="1214" r="89718" b="87590"/>
            <a:stretch/>
          </p:blipFill>
          <p:spPr>
            <a:xfrm>
              <a:off x="469557" y="2227"/>
              <a:ext cx="778475" cy="737175"/>
            </a:xfrm>
            <a:prstGeom prst="rect">
              <a:avLst/>
            </a:prstGeom>
          </p:spPr>
        </p:pic>
      </p:grpSp>
      <p:sp>
        <p:nvSpPr>
          <p:cNvPr id="19" name="Title 1">
            <a:extLst>
              <a:ext uri="{FF2B5EF4-FFF2-40B4-BE49-F238E27FC236}">
                <a16:creationId xmlns:a16="http://schemas.microsoft.com/office/drawing/2014/main" id="{F91B6F16-F386-2BDC-5ECC-F810074DF822}"/>
              </a:ext>
            </a:extLst>
          </p:cNvPr>
          <p:cNvSpPr>
            <a:spLocks noGrp="1"/>
          </p:cNvSpPr>
          <p:nvPr>
            <p:ph type="title"/>
          </p:nvPr>
        </p:nvSpPr>
        <p:spPr>
          <a:xfrm>
            <a:off x="1607973" y="-17177"/>
            <a:ext cx="8596668" cy="1320800"/>
          </a:xfrm>
        </p:spPr>
        <p:txBody>
          <a:bodyPr/>
          <a:lstStyle/>
          <a:p>
            <a:r>
              <a:rPr lang="en-GB" dirty="0"/>
              <a:t>Reception Long Term Plan</a:t>
            </a:r>
          </a:p>
        </p:txBody>
      </p:sp>
    </p:spTree>
    <p:extLst>
      <p:ext uri="{BB962C8B-B14F-4D97-AF65-F5344CB8AC3E}">
        <p14:creationId xmlns:p14="http://schemas.microsoft.com/office/powerpoint/2010/main" val="1847739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 text&#10;&#10;Description automatically generated">
            <a:extLst>
              <a:ext uri="{FF2B5EF4-FFF2-40B4-BE49-F238E27FC236}">
                <a16:creationId xmlns:a16="http://schemas.microsoft.com/office/drawing/2014/main" id="{9FE11FC1-BDCC-2753-F652-B36C5D5E3BF1}"/>
              </a:ext>
            </a:extLst>
          </p:cNvPr>
          <p:cNvPicPr>
            <a:picLocks noChangeAspect="1"/>
          </p:cNvPicPr>
          <p:nvPr/>
        </p:nvPicPr>
        <p:blipFill>
          <a:blip r:embed="rId3"/>
          <a:stretch>
            <a:fillRect/>
          </a:stretch>
        </p:blipFill>
        <p:spPr>
          <a:xfrm>
            <a:off x="397280" y="191613"/>
            <a:ext cx="9500595" cy="6474774"/>
          </a:xfrm>
          <a:prstGeom prst="rect">
            <a:avLst/>
          </a:prstGeom>
        </p:spPr>
      </p:pic>
    </p:spTree>
    <p:extLst>
      <p:ext uri="{BB962C8B-B14F-4D97-AF65-F5344CB8AC3E}">
        <p14:creationId xmlns:p14="http://schemas.microsoft.com/office/powerpoint/2010/main" val="1981060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0754" y="-107095"/>
            <a:ext cx="6683424" cy="1320800"/>
          </a:xfrm>
        </p:spPr>
        <p:txBody>
          <a:bodyPr anchor="ctr">
            <a:normAutofit/>
          </a:bodyPr>
          <a:lstStyle/>
          <a:p>
            <a:r>
              <a:rPr lang="en-GB" dirty="0"/>
              <a:t>Reception Visits &amp; Experiences</a:t>
            </a:r>
          </a:p>
        </p:txBody>
      </p:sp>
      <p:sp>
        <p:nvSpPr>
          <p:cNvPr id="3" name="Content Placeholder 2"/>
          <p:cNvSpPr>
            <a:spLocks noGrp="1"/>
          </p:cNvSpPr>
          <p:nvPr>
            <p:ph idx="1"/>
          </p:nvPr>
        </p:nvSpPr>
        <p:spPr>
          <a:xfrm>
            <a:off x="339174" y="1443894"/>
            <a:ext cx="8653704" cy="2767012"/>
          </a:xfrm>
        </p:spPr>
        <p:txBody>
          <a:bodyPr>
            <a:normAutofit/>
          </a:bodyPr>
          <a:lstStyle/>
          <a:p>
            <a:pPr fontAlgn="t">
              <a:lnSpc>
                <a:spcPct val="115000"/>
              </a:lnSpc>
              <a:spcBef>
                <a:spcPts val="0"/>
              </a:spcBef>
              <a:spcAft>
                <a:spcPts val="1000"/>
              </a:spcAft>
            </a:pPr>
            <a:r>
              <a:rPr lang="en-GB" sz="2200" dirty="0"/>
              <a:t>Autumn term – Autumn Walk in Our Local Area, The Hedgehog Visit (October 2022) and </a:t>
            </a:r>
            <a:r>
              <a:rPr lang="en-GB" sz="2200" dirty="0">
                <a:ea typeface="MS Mincho" panose="02020609040205080304" pitchFamily="49" charset="-128"/>
                <a:cs typeface="Times New Roman" panose="02020603050405020304" pitchFamily="18" charset="0"/>
              </a:rPr>
              <a:t>Whole School Trip to the Pantomime (13</a:t>
            </a:r>
            <a:r>
              <a:rPr lang="en-GB" sz="2200" baseline="30000" dirty="0">
                <a:ea typeface="MS Mincho" panose="02020609040205080304" pitchFamily="49" charset="-128"/>
                <a:cs typeface="Times New Roman" panose="02020603050405020304" pitchFamily="18" charset="0"/>
              </a:rPr>
              <a:t>th</a:t>
            </a:r>
            <a:r>
              <a:rPr lang="en-GB" sz="2200" dirty="0">
                <a:ea typeface="MS Mincho" panose="02020609040205080304" pitchFamily="49" charset="-128"/>
                <a:cs typeface="Times New Roman" panose="02020603050405020304" pitchFamily="18" charset="0"/>
              </a:rPr>
              <a:t> December)</a:t>
            </a:r>
            <a:endParaRPr lang="en-GB" sz="2200" dirty="0"/>
          </a:p>
          <a:p>
            <a:pPr fontAlgn="t">
              <a:lnSpc>
                <a:spcPct val="115000"/>
              </a:lnSpc>
              <a:spcBef>
                <a:spcPts val="0"/>
              </a:spcBef>
              <a:spcAft>
                <a:spcPts val="1000"/>
              </a:spcAft>
            </a:pPr>
            <a:r>
              <a:rPr lang="en-GB" sz="2200" dirty="0"/>
              <a:t>Spring Term – </a:t>
            </a:r>
            <a:r>
              <a:rPr lang="en-GB" sz="2200" dirty="0">
                <a:ea typeface="MS Mincho" panose="02020609040205080304" pitchFamily="49" charset="-128"/>
                <a:cs typeface="Times New Roman" panose="02020603050405020304" pitchFamily="18" charset="0"/>
              </a:rPr>
              <a:t>Delamere Forest (February 2023) and </a:t>
            </a:r>
            <a:r>
              <a:rPr lang="en-GB" sz="2200" dirty="0"/>
              <a:t>Creepy Crawly Show (March 2023)</a:t>
            </a:r>
          </a:p>
          <a:p>
            <a:r>
              <a:rPr lang="en-GB" sz="2200" dirty="0"/>
              <a:t>Summer Term – </a:t>
            </a:r>
            <a:r>
              <a:rPr lang="en-GB" sz="2200" dirty="0">
                <a:ea typeface="MS Mincho" panose="02020609040205080304" pitchFamily="49" charset="-128"/>
                <a:cs typeface="Times New Roman" panose="02020603050405020304" pitchFamily="18" charset="0"/>
              </a:rPr>
              <a:t>Imagine That - July 4</a:t>
            </a:r>
            <a:r>
              <a:rPr lang="en-GB" sz="2200" baseline="30000" dirty="0">
                <a:ea typeface="MS Mincho" panose="02020609040205080304" pitchFamily="49" charset="-128"/>
                <a:cs typeface="Times New Roman" panose="02020603050405020304" pitchFamily="18" charset="0"/>
              </a:rPr>
              <a:t>th</a:t>
            </a:r>
            <a:r>
              <a:rPr lang="en-GB" sz="2200" dirty="0">
                <a:ea typeface="MS Mincho" panose="02020609040205080304" pitchFamily="49" charset="-128"/>
                <a:cs typeface="Times New Roman" panose="02020603050405020304" pitchFamily="18" charset="0"/>
              </a:rPr>
              <a:t> 2023</a:t>
            </a:r>
          </a:p>
          <a:p>
            <a:endParaRPr lang="en-GB" sz="1500" dirty="0">
              <a:ea typeface="MS Mincho" panose="02020609040205080304" pitchFamily="49" charset="-128"/>
              <a:cs typeface="Times New Roman" panose="02020603050405020304" pitchFamily="18" charset="0"/>
            </a:endParaRPr>
          </a:p>
        </p:txBody>
      </p:sp>
      <p:sp>
        <p:nvSpPr>
          <p:cNvPr id="6" name="TextBox 5">
            <a:extLst>
              <a:ext uri="{FF2B5EF4-FFF2-40B4-BE49-F238E27FC236}">
                <a16:creationId xmlns:a16="http://schemas.microsoft.com/office/drawing/2014/main" id="{477F9F4B-C955-9F84-E0CD-3FC2C31F94BF}"/>
              </a:ext>
            </a:extLst>
          </p:cNvPr>
          <p:cNvSpPr txBox="1"/>
          <p:nvPr/>
        </p:nvSpPr>
        <p:spPr>
          <a:xfrm>
            <a:off x="501632" y="4608375"/>
            <a:ext cx="8653704" cy="1200329"/>
          </a:xfrm>
          <a:prstGeom prst="rect">
            <a:avLst/>
          </a:prstGeom>
          <a:noFill/>
        </p:spPr>
        <p:txBody>
          <a:bodyPr wrap="square">
            <a:spAutoFit/>
          </a:bodyPr>
          <a:lstStyle/>
          <a:p>
            <a:pPr marL="0" indent="0">
              <a:buNone/>
            </a:pPr>
            <a:r>
              <a:rPr lang="en-GB" dirty="0"/>
              <a:t>The above trips are provisional at this time due to the nature of Early Years, the trips may be subject to change according to the interests displayed by the children when exploring each topic. You will be updated closer to the time of any changes. </a:t>
            </a:r>
          </a:p>
        </p:txBody>
      </p:sp>
    </p:spTree>
    <p:extLst>
      <p:ext uri="{BB962C8B-B14F-4D97-AF65-F5344CB8AC3E}">
        <p14:creationId xmlns:p14="http://schemas.microsoft.com/office/powerpoint/2010/main" val="3311701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623" y="256902"/>
            <a:ext cx="8596668" cy="1320800"/>
          </a:xfrm>
        </p:spPr>
        <p:txBody>
          <a:bodyPr/>
          <a:lstStyle/>
          <a:p>
            <a:r>
              <a:rPr lang="en-GB" dirty="0"/>
              <a:t>Reception Week Timetable</a:t>
            </a:r>
          </a:p>
        </p:txBody>
      </p:sp>
      <p:graphicFrame>
        <p:nvGraphicFramePr>
          <p:cNvPr id="7" name="Table 6">
            <a:extLst>
              <a:ext uri="{FF2B5EF4-FFF2-40B4-BE49-F238E27FC236}">
                <a16:creationId xmlns:a16="http://schemas.microsoft.com/office/drawing/2014/main" id="{2F0E1861-1619-E4DA-2ED7-8AB4A986F688}"/>
              </a:ext>
            </a:extLst>
          </p:cNvPr>
          <p:cNvGraphicFramePr>
            <a:graphicFrameLocks noGrp="1"/>
          </p:cNvGraphicFramePr>
          <p:nvPr>
            <p:extLst>
              <p:ext uri="{D42A27DB-BD31-4B8C-83A1-F6EECF244321}">
                <p14:modId xmlns:p14="http://schemas.microsoft.com/office/powerpoint/2010/main" val="753085000"/>
              </p:ext>
            </p:extLst>
          </p:nvPr>
        </p:nvGraphicFramePr>
        <p:xfrm>
          <a:off x="608897" y="1105974"/>
          <a:ext cx="8835138" cy="4646052"/>
        </p:xfrm>
        <a:graphic>
          <a:graphicData uri="http://schemas.openxmlformats.org/drawingml/2006/table">
            <a:tbl>
              <a:tblPr>
                <a:tableStyleId>{5C22544A-7EE6-4342-B048-85BDC9FD1C3A}</a:tableStyleId>
              </a:tblPr>
              <a:tblGrid>
                <a:gridCol w="1043633">
                  <a:extLst>
                    <a:ext uri="{9D8B030D-6E8A-4147-A177-3AD203B41FA5}">
                      <a16:colId xmlns:a16="http://schemas.microsoft.com/office/drawing/2014/main" val="3641805395"/>
                    </a:ext>
                  </a:extLst>
                </a:gridCol>
                <a:gridCol w="1558301">
                  <a:extLst>
                    <a:ext uri="{9D8B030D-6E8A-4147-A177-3AD203B41FA5}">
                      <a16:colId xmlns:a16="http://schemas.microsoft.com/office/drawing/2014/main" val="3010389150"/>
                    </a:ext>
                  </a:extLst>
                </a:gridCol>
                <a:gridCol w="1558301">
                  <a:extLst>
                    <a:ext uri="{9D8B030D-6E8A-4147-A177-3AD203B41FA5}">
                      <a16:colId xmlns:a16="http://schemas.microsoft.com/office/drawing/2014/main" val="1430482811"/>
                    </a:ext>
                  </a:extLst>
                </a:gridCol>
                <a:gridCol w="1558301">
                  <a:extLst>
                    <a:ext uri="{9D8B030D-6E8A-4147-A177-3AD203B41FA5}">
                      <a16:colId xmlns:a16="http://schemas.microsoft.com/office/drawing/2014/main" val="1058189853"/>
                    </a:ext>
                  </a:extLst>
                </a:gridCol>
                <a:gridCol w="1558301">
                  <a:extLst>
                    <a:ext uri="{9D8B030D-6E8A-4147-A177-3AD203B41FA5}">
                      <a16:colId xmlns:a16="http://schemas.microsoft.com/office/drawing/2014/main" val="1776994493"/>
                    </a:ext>
                  </a:extLst>
                </a:gridCol>
                <a:gridCol w="1558301">
                  <a:extLst>
                    <a:ext uri="{9D8B030D-6E8A-4147-A177-3AD203B41FA5}">
                      <a16:colId xmlns:a16="http://schemas.microsoft.com/office/drawing/2014/main" val="1834427354"/>
                    </a:ext>
                  </a:extLst>
                </a:gridCol>
              </a:tblGrid>
              <a:tr h="239890">
                <a:tc>
                  <a:txBody>
                    <a:bodyPr/>
                    <a:lstStyle/>
                    <a:p>
                      <a:pPr algn="ctr" fontAlgn="b"/>
                      <a:endParaRPr lang="en-GB" sz="1100" b="0" i="0" u="none" strike="noStrike" dirty="0">
                        <a:solidFill>
                          <a:srgbClr val="000000"/>
                        </a:solidFill>
                        <a:effectLst/>
                        <a:latin typeface="Calibri Light" panose="020F0302020204030204" pitchFamily="34" charset="0"/>
                      </a:endParaRPr>
                    </a:p>
                  </a:txBody>
                  <a:tcPr marL="4378" marR="4378" marT="4378" marB="0" anchor="b">
                    <a:solidFill>
                      <a:schemeClr val="accent2"/>
                    </a:solidFill>
                  </a:tcPr>
                </a:tc>
                <a:tc>
                  <a:txBody>
                    <a:bodyPr/>
                    <a:lstStyle/>
                    <a:p>
                      <a:pPr algn="ctr" fontAlgn="b"/>
                      <a:r>
                        <a:rPr lang="en-GB" sz="2000" u="none" strike="noStrike" dirty="0">
                          <a:solidFill>
                            <a:schemeClr val="bg1"/>
                          </a:solidFill>
                          <a:effectLst/>
                        </a:rPr>
                        <a:t>Monday</a:t>
                      </a:r>
                      <a:endParaRPr lang="en-GB" sz="2000" b="0" i="0" u="none" strike="noStrike" dirty="0">
                        <a:solidFill>
                          <a:schemeClr val="bg1"/>
                        </a:solidFill>
                        <a:effectLst/>
                        <a:latin typeface="Calibri" panose="020F0502020204030204" pitchFamily="34" charset="0"/>
                      </a:endParaRPr>
                    </a:p>
                  </a:txBody>
                  <a:tcPr marL="4378" marR="4378" marT="4378" marB="0" anchor="b">
                    <a:solidFill>
                      <a:schemeClr val="accent2"/>
                    </a:solidFill>
                  </a:tcPr>
                </a:tc>
                <a:tc>
                  <a:txBody>
                    <a:bodyPr/>
                    <a:lstStyle/>
                    <a:p>
                      <a:pPr algn="ctr" fontAlgn="b"/>
                      <a:r>
                        <a:rPr lang="en-GB" sz="2000" u="none" strike="noStrike" dirty="0">
                          <a:solidFill>
                            <a:schemeClr val="bg1"/>
                          </a:solidFill>
                          <a:effectLst/>
                        </a:rPr>
                        <a:t>Tuesday</a:t>
                      </a:r>
                      <a:endParaRPr lang="en-GB" sz="2000" b="0" i="0" u="none" strike="noStrike" dirty="0">
                        <a:solidFill>
                          <a:schemeClr val="bg1"/>
                        </a:solidFill>
                        <a:effectLst/>
                        <a:latin typeface="Calibri" panose="020F0502020204030204" pitchFamily="34" charset="0"/>
                      </a:endParaRPr>
                    </a:p>
                  </a:txBody>
                  <a:tcPr marL="4378" marR="4378" marT="4378" marB="0" anchor="b">
                    <a:solidFill>
                      <a:schemeClr val="accent2"/>
                    </a:solidFill>
                  </a:tcPr>
                </a:tc>
                <a:tc>
                  <a:txBody>
                    <a:bodyPr/>
                    <a:lstStyle/>
                    <a:p>
                      <a:pPr algn="ctr" fontAlgn="b"/>
                      <a:r>
                        <a:rPr lang="en-GB" sz="2000" u="none" strike="noStrike" dirty="0">
                          <a:solidFill>
                            <a:schemeClr val="bg1"/>
                          </a:solidFill>
                          <a:effectLst/>
                        </a:rPr>
                        <a:t>Wednesday</a:t>
                      </a:r>
                      <a:endParaRPr lang="en-GB" sz="2000" b="0" i="0" u="none" strike="noStrike" dirty="0">
                        <a:solidFill>
                          <a:schemeClr val="bg1"/>
                        </a:solidFill>
                        <a:effectLst/>
                        <a:latin typeface="Calibri" panose="020F0502020204030204" pitchFamily="34" charset="0"/>
                      </a:endParaRPr>
                    </a:p>
                  </a:txBody>
                  <a:tcPr marL="4378" marR="4378" marT="4378" marB="0" anchor="b">
                    <a:solidFill>
                      <a:schemeClr val="accent2"/>
                    </a:solidFill>
                  </a:tcPr>
                </a:tc>
                <a:tc>
                  <a:txBody>
                    <a:bodyPr/>
                    <a:lstStyle/>
                    <a:p>
                      <a:pPr algn="ctr" fontAlgn="b"/>
                      <a:r>
                        <a:rPr lang="en-GB" sz="2000" u="none" strike="noStrike" dirty="0">
                          <a:solidFill>
                            <a:schemeClr val="bg1"/>
                          </a:solidFill>
                          <a:effectLst/>
                        </a:rPr>
                        <a:t>Thursday</a:t>
                      </a:r>
                      <a:endParaRPr lang="en-GB" sz="2000" b="0" i="0" u="none" strike="noStrike" dirty="0">
                        <a:solidFill>
                          <a:schemeClr val="bg1"/>
                        </a:solidFill>
                        <a:effectLst/>
                        <a:latin typeface="Calibri" panose="020F0502020204030204" pitchFamily="34" charset="0"/>
                      </a:endParaRPr>
                    </a:p>
                  </a:txBody>
                  <a:tcPr marL="4378" marR="4378" marT="4378" marB="0" anchor="b">
                    <a:solidFill>
                      <a:schemeClr val="accent2"/>
                    </a:solidFill>
                  </a:tcPr>
                </a:tc>
                <a:tc>
                  <a:txBody>
                    <a:bodyPr/>
                    <a:lstStyle/>
                    <a:p>
                      <a:pPr algn="ctr" fontAlgn="b"/>
                      <a:r>
                        <a:rPr lang="en-GB" sz="2000" u="none" strike="noStrike" dirty="0">
                          <a:solidFill>
                            <a:schemeClr val="bg1"/>
                          </a:solidFill>
                          <a:effectLst/>
                        </a:rPr>
                        <a:t>Friday</a:t>
                      </a:r>
                      <a:endParaRPr lang="en-GB" sz="2000" b="0" i="0" u="none" strike="noStrike" dirty="0">
                        <a:solidFill>
                          <a:schemeClr val="bg1"/>
                        </a:solidFill>
                        <a:effectLst/>
                        <a:latin typeface="Calibri" panose="020F0502020204030204" pitchFamily="34" charset="0"/>
                      </a:endParaRPr>
                    </a:p>
                  </a:txBody>
                  <a:tcPr marL="4378" marR="4378" marT="4378" marB="0" anchor="b">
                    <a:solidFill>
                      <a:schemeClr val="accent2"/>
                    </a:solidFill>
                  </a:tcPr>
                </a:tc>
                <a:extLst>
                  <a:ext uri="{0D108BD9-81ED-4DB2-BD59-A6C34878D82A}">
                    <a16:rowId xmlns:a16="http://schemas.microsoft.com/office/drawing/2014/main" val="4260869332"/>
                  </a:ext>
                </a:extLst>
              </a:tr>
              <a:tr h="327271">
                <a:tc>
                  <a:txBody>
                    <a:bodyPr/>
                    <a:lstStyle/>
                    <a:p>
                      <a:pPr algn="ctr" fontAlgn="b"/>
                      <a:r>
                        <a:rPr lang="en-GB" sz="1100" u="none" strike="noStrike" dirty="0">
                          <a:effectLst/>
                        </a:rPr>
                        <a:t>8:45 - 9:00</a:t>
                      </a:r>
                      <a:endParaRPr lang="en-GB" sz="1100" b="0" i="0" u="none" strike="noStrike" dirty="0">
                        <a:solidFill>
                          <a:srgbClr val="000000"/>
                        </a:solidFill>
                        <a:effectLst/>
                        <a:latin typeface="Calibri" panose="020F0502020204030204" pitchFamily="34" charset="0"/>
                      </a:endParaRPr>
                    </a:p>
                  </a:txBody>
                  <a:tcPr marL="4378" marR="4378" marT="4378" marB="0" anchor="b"/>
                </a:tc>
                <a:tc>
                  <a:txBody>
                    <a:bodyPr/>
                    <a:lstStyle/>
                    <a:p>
                      <a:pPr algn="ctr" fontAlgn="ctr"/>
                      <a:r>
                        <a:rPr lang="en-GB" sz="900" u="none" strike="noStrike">
                          <a:effectLst/>
                        </a:rPr>
                        <a:t>Rainbow challenge/ Register</a:t>
                      </a:r>
                      <a:endParaRPr lang="en-GB" sz="900" b="0" i="0" u="none" strike="noStrike">
                        <a:solidFill>
                          <a:srgbClr val="000000"/>
                        </a:solidFill>
                        <a:effectLst/>
                        <a:latin typeface="Calibri Light" panose="020F0302020204030204" pitchFamily="34" charset="0"/>
                      </a:endParaRPr>
                    </a:p>
                  </a:txBody>
                  <a:tcPr marL="4378" marR="4378" marT="4378" marB="0" anchor="ctr"/>
                </a:tc>
                <a:tc>
                  <a:txBody>
                    <a:bodyPr/>
                    <a:lstStyle/>
                    <a:p>
                      <a:pPr algn="ctr" fontAlgn="ctr"/>
                      <a:r>
                        <a:rPr lang="en-GB" sz="900" u="none" strike="noStrike" dirty="0">
                          <a:effectLst/>
                        </a:rPr>
                        <a:t>Rainbow challenge/ Register</a:t>
                      </a:r>
                      <a:endParaRPr lang="en-GB" sz="900" b="0" i="0" u="none" strike="noStrike" dirty="0">
                        <a:solidFill>
                          <a:srgbClr val="000000"/>
                        </a:solidFill>
                        <a:effectLst/>
                        <a:latin typeface="Calibri Light" panose="020F0302020204030204" pitchFamily="34" charset="0"/>
                      </a:endParaRPr>
                    </a:p>
                  </a:txBody>
                  <a:tcPr marL="4378" marR="4378" marT="4378" marB="0" anchor="ctr"/>
                </a:tc>
                <a:tc>
                  <a:txBody>
                    <a:bodyPr/>
                    <a:lstStyle/>
                    <a:p>
                      <a:pPr algn="ctr" fontAlgn="ctr"/>
                      <a:r>
                        <a:rPr lang="en-GB" sz="900" u="none" strike="noStrike" dirty="0">
                          <a:effectLst/>
                        </a:rPr>
                        <a:t>Rainbow challenge/ Register</a:t>
                      </a:r>
                      <a:endParaRPr lang="en-GB" sz="900" b="0" i="0" u="none" strike="noStrike" dirty="0">
                        <a:solidFill>
                          <a:srgbClr val="000000"/>
                        </a:solidFill>
                        <a:effectLst/>
                        <a:latin typeface="Calibri Light" panose="020F0302020204030204" pitchFamily="34" charset="0"/>
                      </a:endParaRPr>
                    </a:p>
                  </a:txBody>
                  <a:tcPr marL="4378" marR="4378" marT="4378" marB="0" anchor="ctr"/>
                </a:tc>
                <a:tc>
                  <a:txBody>
                    <a:bodyPr/>
                    <a:lstStyle/>
                    <a:p>
                      <a:pPr algn="ctr" fontAlgn="ctr"/>
                      <a:r>
                        <a:rPr lang="en-GB" sz="900" u="none" strike="noStrike" dirty="0">
                          <a:effectLst/>
                        </a:rPr>
                        <a:t>Rainbow challenge/ Register</a:t>
                      </a:r>
                      <a:endParaRPr lang="en-GB" sz="900" b="0" i="0" u="none" strike="noStrike" dirty="0">
                        <a:solidFill>
                          <a:srgbClr val="000000"/>
                        </a:solidFill>
                        <a:effectLst/>
                        <a:latin typeface="Calibri Light" panose="020F0302020204030204" pitchFamily="34" charset="0"/>
                      </a:endParaRPr>
                    </a:p>
                  </a:txBody>
                  <a:tcPr marL="4378" marR="4378" marT="4378" marB="0" anchor="ctr"/>
                </a:tc>
                <a:tc>
                  <a:txBody>
                    <a:bodyPr/>
                    <a:lstStyle/>
                    <a:p>
                      <a:pPr algn="ctr" fontAlgn="ctr"/>
                      <a:r>
                        <a:rPr lang="en-GB" sz="900" u="none" strike="noStrike" dirty="0">
                          <a:effectLst/>
                        </a:rPr>
                        <a:t>Rainbow challenge/ Register</a:t>
                      </a:r>
                      <a:endParaRPr lang="en-GB" sz="900" b="0" i="0" u="none" strike="noStrike" dirty="0">
                        <a:solidFill>
                          <a:srgbClr val="000000"/>
                        </a:solidFill>
                        <a:effectLst/>
                        <a:latin typeface="Calibri Light" panose="020F0302020204030204" pitchFamily="34" charset="0"/>
                      </a:endParaRPr>
                    </a:p>
                  </a:txBody>
                  <a:tcPr marL="4378" marR="4378" marT="4378" marB="0" anchor="ctr"/>
                </a:tc>
                <a:extLst>
                  <a:ext uri="{0D108BD9-81ED-4DB2-BD59-A6C34878D82A}">
                    <a16:rowId xmlns:a16="http://schemas.microsoft.com/office/drawing/2014/main" val="3267806215"/>
                  </a:ext>
                </a:extLst>
              </a:tr>
              <a:tr h="308431">
                <a:tc>
                  <a:txBody>
                    <a:bodyPr/>
                    <a:lstStyle/>
                    <a:p>
                      <a:pPr algn="ctr" fontAlgn="b"/>
                      <a:r>
                        <a:rPr lang="en-GB" sz="1100" u="none" strike="noStrike">
                          <a:effectLst/>
                        </a:rPr>
                        <a:t>9:00 - 9:30</a:t>
                      </a:r>
                      <a:endParaRPr lang="en-GB" sz="1100" b="0" i="0" u="none" strike="noStrike">
                        <a:solidFill>
                          <a:srgbClr val="000000"/>
                        </a:solidFill>
                        <a:effectLst/>
                        <a:latin typeface="Calibri" panose="020F0502020204030204" pitchFamily="34" charset="0"/>
                      </a:endParaRPr>
                    </a:p>
                  </a:txBody>
                  <a:tcPr marL="4378" marR="4378" marT="4378" marB="0" anchor="b"/>
                </a:tc>
                <a:tc>
                  <a:txBody>
                    <a:bodyPr/>
                    <a:lstStyle/>
                    <a:p>
                      <a:pPr algn="ctr" fontAlgn="ctr"/>
                      <a:r>
                        <a:rPr lang="en-GB" sz="900" u="none" strike="noStrike">
                          <a:effectLst/>
                        </a:rPr>
                        <a:t>Phonics</a:t>
                      </a:r>
                      <a:endParaRPr lang="en-GB" sz="900" b="0" i="0" u="none" strike="noStrike">
                        <a:solidFill>
                          <a:srgbClr val="000000"/>
                        </a:solidFill>
                        <a:effectLst/>
                        <a:latin typeface="Calibri Light" panose="020F0302020204030204" pitchFamily="34" charset="0"/>
                      </a:endParaRPr>
                    </a:p>
                  </a:txBody>
                  <a:tcPr marL="4378" marR="4378" marT="4378" marB="0" anchor="ctr"/>
                </a:tc>
                <a:tc>
                  <a:txBody>
                    <a:bodyPr/>
                    <a:lstStyle/>
                    <a:p>
                      <a:pPr algn="ctr" fontAlgn="ctr"/>
                      <a:r>
                        <a:rPr lang="en-GB" sz="900" u="none" strike="noStrike">
                          <a:effectLst/>
                        </a:rPr>
                        <a:t>Phonics</a:t>
                      </a:r>
                      <a:endParaRPr lang="en-GB" sz="900" b="0" i="0" u="none" strike="noStrike">
                        <a:solidFill>
                          <a:srgbClr val="000000"/>
                        </a:solidFill>
                        <a:effectLst/>
                        <a:latin typeface="Calibri Light" panose="020F0302020204030204" pitchFamily="34" charset="0"/>
                      </a:endParaRPr>
                    </a:p>
                  </a:txBody>
                  <a:tcPr marL="4378" marR="4378" marT="4378" marB="0" anchor="ctr"/>
                </a:tc>
                <a:tc>
                  <a:txBody>
                    <a:bodyPr/>
                    <a:lstStyle/>
                    <a:p>
                      <a:pPr algn="ctr" fontAlgn="ctr"/>
                      <a:r>
                        <a:rPr lang="en-GB" sz="900" u="none" strike="noStrike">
                          <a:effectLst/>
                        </a:rPr>
                        <a:t>Phonics</a:t>
                      </a:r>
                      <a:endParaRPr lang="en-GB" sz="900" b="0" i="0" u="none" strike="noStrike">
                        <a:solidFill>
                          <a:srgbClr val="000000"/>
                        </a:solidFill>
                        <a:effectLst/>
                        <a:latin typeface="Calibri Light" panose="020F0302020204030204" pitchFamily="34" charset="0"/>
                      </a:endParaRPr>
                    </a:p>
                  </a:txBody>
                  <a:tcPr marL="4378" marR="4378" marT="4378" marB="0" anchor="ctr"/>
                </a:tc>
                <a:tc>
                  <a:txBody>
                    <a:bodyPr/>
                    <a:lstStyle/>
                    <a:p>
                      <a:pPr algn="ctr" fontAlgn="ctr"/>
                      <a:r>
                        <a:rPr lang="en-GB" sz="900" u="none" strike="noStrike">
                          <a:effectLst/>
                        </a:rPr>
                        <a:t>Phonics</a:t>
                      </a:r>
                      <a:endParaRPr lang="en-GB" sz="900" b="0" i="0" u="none" strike="noStrike">
                        <a:solidFill>
                          <a:srgbClr val="000000"/>
                        </a:solidFill>
                        <a:effectLst/>
                        <a:latin typeface="Calibri Light" panose="020F0302020204030204" pitchFamily="34" charset="0"/>
                      </a:endParaRPr>
                    </a:p>
                  </a:txBody>
                  <a:tcPr marL="4378" marR="4378" marT="4378" marB="0" anchor="ctr"/>
                </a:tc>
                <a:tc>
                  <a:txBody>
                    <a:bodyPr/>
                    <a:lstStyle/>
                    <a:p>
                      <a:pPr algn="ctr" fontAlgn="ctr"/>
                      <a:r>
                        <a:rPr lang="en-GB" sz="900" u="none" strike="noStrike">
                          <a:effectLst/>
                        </a:rPr>
                        <a:t>Phonics</a:t>
                      </a:r>
                      <a:endParaRPr lang="en-GB" sz="900" b="0" i="0" u="none" strike="noStrike">
                        <a:solidFill>
                          <a:srgbClr val="000000"/>
                        </a:solidFill>
                        <a:effectLst/>
                        <a:latin typeface="Calibri Light" panose="020F0302020204030204" pitchFamily="34" charset="0"/>
                      </a:endParaRPr>
                    </a:p>
                  </a:txBody>
                  <a:tcPr marL="4378" marR="4378" marT="4378" marB="0" anchor="ctr"/>
                </a:tc>
                <a:extLst>
                  <a:ext uri="{0D108BD9-81ED-4DB2-BD59-A6C34878D82A}">
                    <a16:rowId xmlns:a16="http://schemas.microsoft.com/office/drawing/2014/main" val="855516608"/>
                  </a:ext>
                </a:extLst>
              </a:tr>
              <a:tr h="308431">
                <a:tc>
                  <a:txBody>
                    <a:bodyPr/>
                    <a:lstStyle/>
                    <a:p>
                      <a:pPr algn="ctr" fontAlgn="b"/>
                      <a:r>
                        <a:rPr lang="en-GB" sz="1100" u="none" strike="noStrike" dirty="0">
                          <a:effectLst/>
                        </a:rPr>
                        <a:t>9:30 - 10:00</a:t>
                      </a:r>
                      <a:endParaRPr lang="en-GB" sz="1100" b="0" i="0" u="none" strike="noStrike" dirty="0">
                        <a:solidFill>
                          <a:srgbClr val="000000"/>
                        </a:solidFill>
                        <a:effectLst/>
                        <a:latin typeface="Calibri" panose="020F0502020204030204" pitchFamily="34" charset="0"/>
                      </a:endParaRPr>
                    </a:p>
                  </a:txBody>
                  <a:tcPr marL="4378" marR="4378" marT="4378" marB="0" anchor="b"/>
                </a:tc>
                <a:tc>
                  <a:txBody>
                    <a:bodyPr/>
                    <a:lstStyle/>
                    <a:p>
                      <a:pPr algn="ctr" fontAlgn="ctr"/>
                      <a:r>
                        <a:rPr lang="en-GB" sz="900" u="none" strike="noStrike" dirty="0">
                          <a:effectLst/>
                        </a:rPr>
                        <a:t>Literacy</a:t>
                      </a:r>
                    </a:p>
                  </a:txBody>
                  <a:tcPr marL="4378" marR="4378" marT="4378" marB="0" anchor="ctr"/>
                </a:tc>
                <a:tc rowSpan="2">
                  <a:txBody>
                    <a:bodyPr/>
                    <a:lstStyle/>
                    <a:p>
                      <a:pPr algn="ctr" fontAlgn="ctr"/>
                      <a:r>
                        <a:rPr lang="en-GB" sz="900" u="none" strike="noStrike" dirty="0">
                          <a:effectLst/>
                        </a:rPr>
                        <a:t>Literacy / Busy time</a:t>
                      </a:r>
                    </a:p>
                  </a:txBody>
                  <a:tcPr marL="4378" marR="4378" marT="4378" marB="0" anchor="ctr"/>
                </a:tc>
                <a:tc rowSpan="2">
                  <a:txBody>
                    <a:bodyPr/>
                    <a:lstStyle/>
                    <a:p>
                      <a:pPr algn="ctr" fontAlgn="ctr"/>
                      <a:r>
                        <a:rPr lang="en-GB" sz="900" u="none" strike="noStrike" dirty="0">
                          <a:effectLst/>
                        </a:rPr>
                        <a:t>Literacy / Busy time</a:t>
                      </a:r>
                    </a:p>
                  </a:txBody>
                  <a:tcPr marL="4378" marR="4378" marT="4378" marB="0" anchor="ctr"/>
                </a:tc>
                <a:tc rowSpan="2">
                  <a:txBody>
                    <a:bodyPr/>
                    <a:lstStyle/>
                    <a:p>
                      <a:pPr algn="ctr" fontAlgn="ctr"/>
                      <a:r>
                        <a:rPr lang="en-GB" sz="900" u="none" strike="noStrike" dirty="0">
                          <a:effectLst/>
                        </a:rPr>
                        <a:t>Literacy / Busy time</a:t>
                      </a:r>
                    </a:p>
                  </a:txBody>
                  <a:tcPr marL="4378" marR="4378" marT="4378" marB="0" anchor="ctr"/>
                </a:tc>
                <a:tc rowSpan="2">
                  <a:txBody>
                    <a:bodyPr/>
                    <a:lstStyle/>
                    <a:p>
                      <a:pPr algn="ctr" fontAlgn="ctr"/>
                      <a:r>
                        <a:rPr lang="en-GB" sz="900" u="none" strike="noStrike" dirty="0">
                          <a:effectLst/>
                        </a:rPr>
                        <a:t>Literacy / Busy time</a:t>
                      </a:r>
                    </a:p>
                  </a:txBody>
                  <a:tcPr marL="4378" marR="4378" marT="4378" marB="0" anchor="ctr"/>
                </a:tc>
                <a:extLst>
                  <a:ext uri="{0D108BD9-81ED-4DB2-BD59-A6C34878D82A}">
                    <a16:rowId xmlns:a16="http://schemas.microsoft.com/office/drawing/2014/main" val="1970931830"/>
                  </a:ext>
                </a:extLst>
              </a:tr>
              <a:tr h="308431">
                <a:tc>
                  <a:txBody>
                    <a:bodyPr/>
                    <a:lstStyle/>
                    <a:p>
                      <a:pPr algn="ctr" fontAlgn="b"/>
                      <a:r>
                        <a:rPr lang="en-GB" sz="1100" u="none" strike="noStrike">
                          <a:effectLst/>
                        </a:rPr>
                        <a:t>10:00 - 11:10</a:t>
                      </a:r>
                      <a:endParaRPr lang="en-GB" sz="1100" b="0" i="0" u="none" strike="noStrike">
                        <a:solidFill>
                          <a:srgbClr val="000000"/>
                        </a:solidFill>
                        <a:effectLst/>
                        <a:latin typeface="Calibri" panose="020F0502020204030204" pitchFamily="34" charset="0"/>
                      </a:endParaRPr>
                    </a:p>
                  </a:txBody>
                  <a:tcPr marL="4378" marR="4378" marT="4378" marB="0" anchor="b"/>
                </a:tc>
                <a:tc>
                  <a:txBody>
                    <a:bodyPr/>
                    <a:lstStyle/>
                    <a:p>
                      <a:pPr algn="ctr" fontAlgn="ctr"/>
                      <a:r>
                        <a:rPr lang="en-GB" sz="900" u="none" strike="noStrike" dirty="0">
                          <a:effectLst/>
                        </a:rPr>
                        <a:t>PE</a:t>
                      </a:r>
                      <a:endParaRPr lang="en-GB" sz="900" b="0" i="0" u="none" strike="noStrike" dirty="0">
                        <a:solidFill>
                          <a:srgbClr val="000000"/>
                        </a:solidFill>
                        <a:effectLst/>
                        <a:latin typeface="Calibri Light" panose="020F0302020204030204" pitchFamily="34" charset="0"/>
                      </a:endParaRPr>
                    </a:p>
                  </a:txBody>
                  <a:tcPr marL="4378" marR="4378" marT="4378" marB="0" anchor="ctr"/>
                </a:tc>
                <a:tc vMerge="1">
                  <a:txBody>
                    <a:bodyPr/>
                    <a:lstStyle/>
                    <a:p>
                      <a:pPr algn="ctr" fontAlgn="ctr"/>
                      <a:r>
                        <a:rPr lang="en-GB" sz="900" u="none" strike="noStrike" dirty="0">
                          <a:effectLst/>
                        </a:rPr>
                        <a:t>Busy time / Lit Group 1</a:t>
                      </a:r>
                      <a:endParaRPr lang="en-GB" sz="900" b="0" i="0" u="none" strike="noStrike" dirty="0">
                        <a:solidFill>
                          <a:srgbClr val="000000"/>
                        </a:solidFill>
                        <a:effectLst/>
                        <a:latin typeface="Calibri Light" panose="020F0302020204030204" pitchFamily="34" charset="0"/>
                      </a:endParaRPr>
                    </a:p>
                  </a:txBody>
                  <a:tcPr marL="4378" marR="4378" marT="4378" marB="0" anchor="ctr"/>
                </a:tc>
                <a:tc vMerge="1">
                  <a:txBody>
                    <a:bodyPr/>
                    <a:lstStyle/>
                    <a:p>
                      <a:pPr algn="ctr" fontAlgn="ctr"/>
                      <a:r>
                        <a:rPr lang="en-GB" sz="900" u="none" strike="noStrike" dirty="0">
                          <a:effectLst/>
                        </a:rPr>
                        <a:t>Busy time / Lit Group 2</a:t>
                      </a:r>
                      <a:endParaRPr lang="en-GB" sz="900" b="0" i="0" u="none" strike="noStrike" dirty="0">
                        <a:solidFill>
                          <a:srgbClr val="000000"/>
                        </a:solidFill>
                        <a:effectLst/>
                        <a:latin typeface="Calibri Light" panose="020F0302020204030204" pitchFamily="34" charset="0"/>
                      </a:endParaRPr>
                    </a:p>
                  </a:txBody>
                  <a:tcPr marL="4378" marR="4378" marT="4378" marB="0" anchor="ctr"/>
                </a:tc>
                <a:tc vMerge="1">
                  <a:txBody>
                    <a:bodyPr/>
                    <a:lstStyle/>
                    <a:p>
                      <a:pPr algn="ctr" fontAlgn="ctr"/>
                      <a:r>
                        <a:rPr lang="en-GB" sz="900" u="none" strike="noStrike" dirty="0">
                          <a:effectLst/>
                        </a:rPr>
                        <a:t>Busy time / Lit Group 3</a:t>
                      </a:r>
                      <a:endParaRPr lang="en-GB" sz="900" b="0" i="0" u="none" strike="noStrike" dirty="0">
                        <a:solidFill>
                          <a:srgbClr val="000000"/>
                        </a:solidFill>
                        <a:effectLst/>
                        <a:latin typeface="Calibri Light" panose="020F0302020204030204" pitchFamily="34" charset="0"/>
                      </a:endParaRPr>
                    </a:p>
                  </a:txBody>
                  <a:tcPr marL="4378" marR="4378" marT="4378" marB="0" anchor="ctr"/>
                </a:tc>
                <a:tc vMerge="1">
                  <a:txBody>
                    <a:bodyPr/>
                    <a:lstStyle/>
                    <a:p>
                      <a:pPr algn="ctr" fontAlgn="ctr"/>
                      <a:r>
                        <a:rPr lang="en-GB" sz="900" u="none" strike="noStrike" dirty="0">
                          <a:effectLst/>
                        </a:rPr>
                        <a:t>Busy time / Lit Group 4</a:t>
                      </a:r>
                      <a:endParaRPr lang="en-GB" sz="900" b="0" i="0" u="none" strike="noStrike" dirty="0">
                        <a:solidFill>
                          <a:srgbClr val="000000"/>
                        </a:solidFill>
                        <a:effectLst/>
                        <a:latin typeface="Calibri Light" panose="020F0302020204030204" pitchFamily="34" charset="0"/>
                      </a:endParaRPr>
                    </a:p>
                  </a:txBody>
                  <a:tcPr marL="4378" marR="4378" marT="4378" marB="0" anchor="ctr"/>
                </a:tc>
                <a:extLst>
                  <a:ext uri="{0D108BD9-81ED-4DB2-BD59-A6C34878D82A}">
                    <a16:rowId xmlns:a16="http://schemas.microsoft.com/office/drawing/2014/main" val="2237357420"/>
                  </a:ext>
                </a:extLst>
              </a:tr>
              <a:tr h="308431">
                <a:tc>
                  <a:txBody>
                    <a:bodyPr/>
                    <a:lstStyle/>
                    <a:p>
                      <a:pPr algn="ctr" fontAlgn="b"/>
                      <a:r>
                        <a:rPr lang="en-GB" sz="1100" u="none" strike="noStrike">
                          <a:effectLst/>
                        </a:rPr>
                        <a:t>11:10 - 11:20</a:t>
                      </a:r>
                      <a:endParaRPr lang="en-GB" sz="1100" b="0" i="0" u="none" strike="noStrike">
                        <a:solidFill>
                          <a:srgbClr val="000000"/>
                        </a:solidFill>
                        <a:effectLst/>
                        <a:latin typeface="Calibri" panose="020F0502020204030204" pitchFamily="34" charset="0"/>
                      </a:endParaRPr>
                    </a:p>
                  </a:txBody>
                  <a:tcPr marL="4378" marR="4378" marT="4378" marB="0" anchor="b"/>
                </a:tc>
                <a:tc rowSpan="2">
                  <a:txBody>
                    <a:bodyPr/>
                    <a:lstStyle/>
                    <a:p>
                      <a:pPr algn="ctr" fontAlgn="ctr"/>
                      <a:r>
                        <a:rPr lang="en-GB" sz="900" u="none" strike="noStrike" dirty="0">
                          <a:effectLst/>
                        </a:rPr>
                        <a:t>Story / Disco</a:t>
                      </a:r>
                    </a:p>
                    <a:p>
                      <a:pPr algn="ctr" fontAlgn="ctr"/>
                      <a:r>
                        <a:rPr lang="en-GB" sz="900" u="none" strike="noStrike" dirty="0">
                          <a:effectLst/>
                        </a:rPr>
                        <a:t>Get ready for lunch</a:t>
                      </a:r>
                      <a:endParaRPr lang="en-GB" sz="900" b="0" i="0" u="none" strike="noStrike" dirty="0">
                        <a:solidFill>
                          <a:srgbClr val="000000"/>
                        </a:solidFill>
                        <a:effectLst/>
                        <a:latin typeface="Calibri Light" panose="020F0302020204030204" pitchFamily="34" charset="0"/>
                      </a:endParaRPr>
                    </a:p>
                  </a:txBody>
                  <a:tcPr marL="4378" marR="4378" marT="4378" marB="0" anchor="ctr"/>
                </a:tc>
                <a:tc rowSpan="2">
                  <a:txBody>
                    <a:bodyPr/>
                    <a:lstStyle/>
                    <a:p>
                      <a:pPr algn="ctr" fontAlgn="ctr"/>
                      <a:r>
                        <a:rPr lang="en-GB" sz="900" u="none" strike="noStrike" dirty="0">
                          <a:effectLst/>
                        </a:rPr>
                        <a:t>Story / Disco</a:t>
                      </a:r>
                    </a:p>
                    <a:p>
                      <a:pPr algn="ctr" fontAlgn="ctr"/>
                      <a:r>
                        <a:rPr lang="en-GB" sz="900" u="none" strike="noStrike" dirty="0">
                          <a:effectLst/>
                        </a:rPr>
                        <a:t>Get ready for lunch</a:t>
                      </a:r>
                      <a:endParaRPr lang="en-GB" sz="900" b="0" i="0" u="none" strike="noStrike" dirty="0">
                        <a:solidFill>
                          <a:srgbClr val="000000"/>
                        </a:solidFill>
                        <a:effectLst/>
                        <a:latin typeface="Calibri Light" panose="020F0302020204030204" pitchFamily="34" charset="0"/>
                      </a:endParaRPr>
                    </a:p>
                  </a:txBody>
                  <a:tcPr marL="4378" marR="4378" marT="4378" marB="0" anchor="ctr"/>
                </a:tc>
                <a:tc rowSpan="2">
                  <a:txBody>
                    <a:bodyPr/>
                    <a:lstStyle/>
                    <a:p>
                      <a:pPr algn="ctr" fontAlgn="ctr"/>
                      <a:r>
                        <a:rPr lang="en-GB" sz="900" u="none" strike="noStrike" dirty="0">
                          <a:effectLst/>
                        </a:rPr>
                        <a:t>Story / Disco</a:t>
                      </a:r>
                    </a:p>
                    <a:p>
                      <a:pPr algn="ctr" fontAlgn="ctr"/>
                      <a:r>
                        <a:rPr lang="en-GB" sz="900" u="none" strike="noStrike" dirty="0">
                          <a:effectLst/>
                        </a:rPr>
                        <a:t>Get ready for lunch</a:t>
                      </a:r>
                      <a:endParaRPr lang="en-GB" sz="900" b="0" i="0" u="none" strike="noStrike" dirty="0">
                        <a:solidFill>
                          <a:srgbClr val="000000"/>
                        </a:solidFill>
                        <a:effectLst/>
                        <a:latin typeface="Calibri Light" panose="020F0302020204030204" pitchFamily="34" charset="0"/>
                      </a:endParaRPr>
                    </a:p>
                  </a:txBody>
                  <a:tcPr marL="4378" marR="4378" marT="4378" marB="0" anchor="ctr"/>
                </a:tc>
                <a:tc rowSpan="2">
                  <a:txBody>
                    <a:bodyPr/>
                    <a:lstStyle/>
                    <a:p>
                      <a:pPr algn="ctr" fontAlgn="ctr"/>
                      <a:r>
                        <a:rPr lang="en-GB" sz="900" u="none" strike="noStrike" dirty="0">
                          <a:effectLst/>
                        </a:rPr>
                        <a:t>Story / Disco</a:t>
                      </a:r>
                    </a:p>
                    <a:p>
                      <a:pPr algn="ctr" fontAlgn="ctr"/>
                      <a:r>
                        <a:rPr lang="en-GB" sz="900" u="none" strike="noStrike" dirty="0">
                          <a:effectLst/>
                        </a:rPr>
                        <a:t>Get ready for lunch</a:t>
                      </a:r>
                      <a:endParaRPr lang="en-GB" sz="900" b="0" i="0" u="none" strike="noStrike" dirty="0">
                        <a:solidFill>
                          <a:srgbClr val="000000"/>
                        </a:solidFill>
                        <a:effectLst/>
                        <a:latin typeface="Calibri Light" panose="020F0302020204030204" pitchFamily="34" charset="0"/>
                      </a:endParaRPr>
                    </a:p>
                  </a:txBody>
                  <a:tcPr marL="4378" marR="4378" marT="4378" marB="0" anchor="ctr"/>
                </a:tc>
                <a:tc rowSpan="2">
                  <a:txBody>
                    <a:bodyPr/>
                    <a:lstStyle/>
                    <a:p>
                      <a:pPr algn="ctr" fontAlgn="ctr"/>
                      <a:r>
                        <a:rPr lang="en-GB" sz="900" u="none" strike="noStrike" dirty="0">
                          <a:effectLst/>
                        </a:rPr>
                        <a:t>Story / Disco</a:t>
                      </a:r>
                    </a:p>
                    <a:p>
                      <a:pPr algn="ctr" fontAlgn="ctr"/>
                      <a:r>
                        <a:rPr lang="en-GB" sz="900" u="none" strike="noStrike" dirty="0">
                          <a:effectLst/>
                        </a:rPr>
                        <a:t>Get ready for lunch</a:t>
                      </a:r>
                      <a:endParaRPr lang="en-GB" sz="900" b="0" i="0" u="none" strike="noStrike" dirty="0">
                        <a:solidFill>
                          <a:srgbClr val="000000"/>
                        </a:solidFill>
                        <a:effectLst/>
                        <a:latin typeface="Calibri Light" panose="020F0302020204030204" pitchFamily="34" charset="0"/>
                      </a:endParaRPr>
                    </a:p>
                  </a:txBody>
                  <a:tcPr marL="4378" marR="4378" marT="4378" marB="0" anchor="ctr"/>
                </a:tc>
                <a:extLst>
                  <a:ext uri="{0D108BD9-81ED-4DB2-BD59-A6C34878D82A}">
                    <a16:rowId xmlns:a16="http://schemas.microsoft.com/office/drawing/2014/main" val="4214860588"/>
                  </a:ext>
                </a:extLst>
              </a:tr>
              <a:tr h="308431">
                <a:tc>
                  <a:txBody>
                    <a:bodyPr/>
                    <a:lstStyle/>
                    <a:p>
                      <a:pPr algn="ctr" fontAlgn="b"/>
                      <a:r>
                        <a:rPr lang="en-GB" sz="1100" u="none" strike="noStrike">
                          <a:effectLst/>
                        </a:rPr>
                        <a:t>11:20 - 11:30</a:t>
                      </a:r>
                      <a:endParaRPr lang="en-GB" sz="1100" b="0" i="0" u="none" strike="noStrike">
                        <a:solidFill>
                          <a:srgbClr val="000000"/>
                        </a:solidFill>
                        <a:effectLst/>
                        <a:latin typeface="Calibri" panose="020F0502020204030204" pitchFamily="34" charset="0"/>
                      </a:endParaRPr>
                    </a:p>
                  </a:txBody>
                  <a:tcPr marL="4378" marR="4378" marT="4378" marB="0" anchor="b"/>
                </a:tc>
                <a:tc vMerge="1">
                  <a:txBody>
                    <a:bodyPr/>
                    <a:lstStyle/>
                    <a:p>
                      <a:pPr algn="ctr" fontAlgn="ctr"/>
                      <a:r>
                        <a:rPr lang="en-GB" sz="900" u="none" strike="noStrike" dirty="0">
                          <a:effectLst/>
                        </a:rPr>
                        <a:t>Get ready for lunch</a:t>
                      </a:r>
                      <a:endParaRPr lang="en-GB" sz="900" b="0" i="0" u="none" strike="noStrike" dirty="0">
                        <a:solidFill>
                          <a:srgbClr val="000000"/>
                        </a:solidFill>
                        <a:effectLst/>
                        <a:latin typeface="Calibri Light" panose="020F0302020204030204" pitchFamily="34" charset="0"/>
                      </a:endParaRPr>
                    </a:p>
                  </a:txBody>
                  <a:tcPr marL="4378" marR="4378" marT="4378" marB="0" anchor="ctr"/>
                </a:tc>
                <a:tc vMerge="1">
                  <a:txBody>
                    <a:bodyPr/>
                    <a:lstStyle/>
                    <a:p>
                      <a:pPr algn="ctr" fontAlgn="ctr"/>
                      <a:r>
                        <a:rPr lang="en-GB" sz="900" u="none" strike="noStrike" dirty="0">
                          <a:effectLst/>
                        </a:rPr>
                        <a:t>Get ready for lunch</a:t>
                      </a:r>
                      <a:endParaRPr lang="en-GB" sz="900" b="0" i="0" u="none" strike="noStrike" dirty="0">
                        <a:solidFill>
                          <a:srgbClr val="000000"/>
                        </a:solidFill>
                        <a:effectLst/>
                        <a:latin typeface="Calibri Light" panose="020F0302020204030204" pitchFamily="34" charset="0"/>
                      </a:endParaRPr>
                    </a:p>
                  </a:txBody>
                  <a:tcPr marL="4378" marR="4378" marT="4378" marB="0" anchor="ctr"/>
                </a:tc>
                <a:tc vMerge="1">
                  <a:txBody>
                    <a:bodyPr/>
                    <a:lstStyle/>
                    <a:p>
                      <a:pPr algn="ctr" fontAlgn="ctr"/>
                      <a:r>
                        <a:rPr lang="en-GB" sz="900" u="none" strike="noStrike" dirty="0">
                          <a:effectLst/>
                        </a:rPr>
                        <a:t>Get ready for lunch</a:t>
                      </a:r>
                      <a:endParaRPr lang="en-GB" sz="900" b="0" i="0" u="none" strike="noStrike" dirty="0">
                        <a:solidFill>
                          <a:srgbClr val="000000"/>
                        </a:solidFill>
                        <a:effectLst/>
                        <a:latin typeface="Calibri Light" panose="020F0302020204030204" pitchFamily="34" charset="0"/>
                      </a:endParaRPr>
                    </a:p>
                  </a:txBody>
                  <a:tcPr marL="4378" marR="4378" marT="4378" marB="0" anchor="ctr"/>
                </a:tc>
                <a:tc vMerge="1">
                  <a:txBody>
                    <a:bodyPr/>
                    <a:lstStyle/>
                    <a:p>
                      <a:pPr algn="ctr" fontAlgn="ctr"/>
                      <a:r>
                        <a:rPr lang="en-GB" sz="900" u="none" strike="noStrike" dirty="0">
                          <a:effectLst/>
                        </a:rPr>
                        <a:t>Get ready for lunch</a:t>
                      </a:r>
                      <a:endParaRPr lang="en-GB" sz="900" b="0" i="0" u="none" strike="noStrike" dirty="0">
                        <a:solidFill>
                          <a:srgbClr val="000000"/>
                        </a:solidFill>
                        <a:effectLst/>
                        <a:latin typeface="Calibri Light" panose="020F0302020204030204" pitchFamily="34" charset="0"/>
                      </a:endParaRPr>
                    </a:p>
                  </a:txBody>
                  <a:tcPr marL="4378" marR="4378" marT="4378" marB="0" anchor="ctr"/>
                </a:tc>
                <a:tc vMerge="1">
                  <a:txBody>
                    <a:bodyPr/>
                    <a:lstStyle/>
                    <a:p>
                      <a:pPr algn="ctr" fontAlgn="ctr"/>
                      <a:r>
                        <a:rPr lang="en-GB" sz="900" u="none" strike="noStrike" dirty="0">
                          <a:effectLst/>
                        </a:rPr>
                        <a:t>Get ready for lunch</a:t>
                      </a:r>
                      <a:endParaRPr lang="en-GB" sz="900" b="0" i="0" u="none" strike="noStrike" dirty="0">
                        <a:solidFill>
                          <a:srgbClr val="000000"/>
                        </a:solidFill>
                        <a:effectLst/>
                        <a:latin typeface="Calibri Light" panose="020F0302020204030204" pitchFamily="34" charset="0"/>
                      </a:endParaRPr>
                    </a:p>
                  </a:txBody>
                  <a:tcPr marL="4378" marR="4378" marT="4378" marB="0" anchor="ctr"/>
                </a:tc>
                <a:extLst>
                  <a:ext uri="{0D108BD9-81ED-4DB2-BD59-A6C34878D82A}">
                    <a16:rowId xmlns:a16="http://schemas.microsoft.com/office/drawing/2014/main" val="3394283140"/>
                  </a:ext>
                </a:extLst>
              </a:tr>
              <a:tr h="308431">
                <a:tc>
                  <a:txBody>
                    <a:bodyPr/>
                    <a:lstStyle/>
                    <a:p>
                      <a:pPr algn="ctr" fontAlgn="b"/>
                      <a:r>
                        <a:rPr lang="en-GB" sz="1100" u="none" strike="noStrike">
                          <a:effectLst/>
                        </a:rPr>
                        <a:t>11:30 -12:45</a:t>
                      </a:r>
                      <a:endParaRPr lang="en-GB" sz="1100" b="0" i="0" u="none" strike="noStrike">
                        <a:solidFill>
                          <a:srgbClr val="000000"/>
                        </a:solidFill>
                        <a:effectLst/>
                        <a:latin typeface="Calibri" panose="020F0502020204030204" pitchFamily="34" charset="0"/>
                      </a:endParaRPr>
                    </a:p>
                  </a:txBody>
                  <a:tcPr marL="4378" marR="4378" marT="4378" marB="0" anchor="b"/>
                </a:tc>
                <a:tc>
                  <a:txBody>
                    <a:bodyPr/>
                    <a:lstStyle/>
                    <a:p>
                      <a:pPr algn="ctr" fontAlgn="ctr"/>
                      <a:r>
                        <a:rPr lang="en-GB" sz="900" u="none" strike="noStrike" dirty="0">
                          <a:effectLst/>
                        </a:rPr>
                        <a:t>L U N C H</a:t>
                      </a:r>
                      <a:endParaRPr lang="en-GB" sz="900" b="1" i="0" u="none" strike="noStrike" dirty="0">
                        <a:solidFill>
                          <a:srgbClr val="000000"/>
                        </a:solidFill>
                        <a:effectLst/>
                        <a:latin typeface="Calibri Light" panose="020F0302020204030204" pitchFamily="34" charset="0"/>
                      </a:endParaRPr>
                    </a:p>
                  </a:txBody>
                  <a:tcPr marL="4378" marR="4378" marT="4378" marB="0" anchor="ctr">
                    <a:solidFill>
                      <a:schemeClr val="accent1">
                        <a:lumMod val="40000"/>
                        <a:lumOff val="60000"/>
                      </a:schemeClr>
                    </a:solidFill>
                  </a:tcPr>
                </a:tc>
                <a:tc>
                  <a:txBody>
                    <a:bodyPr/>
                    <a:lstStyle/>
                    <a:p>
                      <a:pPr algn="ctr" fontAlgn="ctr"/>
                      <a:r>
                        <a:rPr lang="en-GB" sz="900" u="none" strike="noStrike">
                          <a:effectLst/>
                        </a:rPr>
                        <a:t>L U N C H</a:t>
                      </a:r>
                      <a:endParaRPr lang="en-GB" sz="900" b="1" i="0" u="none" strike="noStrike">
                        <a:solidFill>
                          <a:srgbClr val="000000"/>
                        </a:solidFill>
                        <a:effectLst/>
                        <a:latin typeface="Calibri Light" panose="020F0302020204030204" pitchFamily="34" charset="0"/>
                      </a:endParaRPr>
                    </a:p>
                  </a:txBody>
                  <a:tcPr marL="4378" marR="4378" marT="4378" marB="0" anchor="ctr">
                    <a:solidFill>
                      <a:schemeClr val="accent1">
                        <a:lumMod val="40000"/>
                        <a:lumOff val="60000"/>
                      </a:schemeClr>
                    </a:solidFill>
                  </a:tcPr>
                </a:tc>
                <a:tc>
                  <a:txBody>
                    <a:bodyPr/>
                    <a:lstStyle/>
                    <a:p>
                      <a:pPr algn="ctr" fontAlgn="ctr"/>
                      <a:r>
                        <a:rPr lang="en-GB" sz="900" u="none" strike="noStrike" dirty="0">
                          <a:effectLst/>
                        </a:rPr>
                        <a:t>L U N C H</a:t>
                      </a:r>
                      <a:endParaRPr lang="en-GB" sz="900" b="1" i="0" u="none" strike="noStrike" dirty="0">
                        <a:solidFill>
                          <a:srgbClr val="000000"/>
                        </a:solidFill>
                        <a:effectLst/>
                        <a:latin typeface="Calibri Light" panose="020F0302020204030204" pitchFamily="34" charset="0"/>
                      </a:endParaRPr>
                    </a:p>
                  </a:txBody>
                  <a:tcPr marL="4378" marR="4378" marT="4378" marB="0" anchor="ctr">
                    <a:solidFill>
                      <a:schemeClr val="accent1">
                        <a:lumMod val="40000"/>
                        <a:lumOff val="60000"/>
                      </a:schemeClr>
                    </a:solidFill>
                  </a:tcPr>
                </a:tc>
                <a:tc>
                  <a:txBody>
                    <a:bodyPr/>
                    <a:lstStyle/>
                    <a:p>
                      <a:pPr algn="ctr" fontAlgn="ctr"/>
                      <a:r>
                        <a:rPr lang="en-GB" sz="900" u="none" strike="noStrike">
                          <a:effectLst/>
                        </a:rPr>
                        <a:t>L U N C H</a:t>
                      </a:r>
                      <a:endParaRPr lang="en-GB" sz="900" b="1" i="0" u="none" strike="noStrike">
                        <a:solidFill>
                          <a:srgbClr val="000000"/>
                        </a:solidFill>
                        <a:effectLst/>
                        <a:latin typeface="Calibri Light" panose="020F0302020204030204" pitchFamily="34" charset="0"/>
                      </a:endParaRPr>
                    </a:p>
                  </a:txBody>
                  <a:tcPr marL="4378" marR="4378" marT="4378" marB="0" anchor="ctr">
                    <a:solidFill>
                      <a:schemeClr val="accent1">
                        <a:lumMod val="40000"/>
                        <a:lumOff val="60000"/>
                      </a:schemeClr>
                    </a:solidFill>
                  </a:tcPr>
                </a:tc>
                <a:tc>
                  <a:txBody>
                    <a:bodyPr/>
                    <a:lstStyle/>
                    <a:p>
                      <a:pPr algn="ctr" fontAlgn="ctr"/>
                      <a:r>
                        <a:rPr lang="en-GB" sz="900" u="none" strike="noStrike" dirty="0">
                          <a:effectLst/>
                        </a:rPr>
                        <a:t>L U N C H</a:t>
                      </a:r>
                      <a:endParaRPr lang="en-GB" sz="900" b="1" i="0" u="none" strike="noStrike" dirty="0">
                        <a:solidFill>
                          <a:srgbClr val="000000"/>
                        </a:solidFill>
                        <a:effectLst/>
                        <a:latin typeface="Calibri Light" panose="020F0302020204030204" pitchFamily="34" charset="0"/>
                      </a:endParaRPr>
                    </a:p>
                  </a:txBody>
                  <a:tcPr marL="4378" marR="4378" marT="4378" marB="0" anchor="ctr">
                    <a:solidFill>
                      <a:schemeClr val="accent1">
                        <a:lumMod val="40000"/>
                        <a:lumOff val="60000"/>
                      </a:schemeClr>
                    </a:solidFill>
                  </a:tcPr>
                </a:tc>
                <a:extLst>
                  <a:ext uri="{0D108BD9-81ED-4DB2-BD59-A6C34878D82A}">
                    <a16:rowId xmlns:a16="http://schemas.microsoft.com/office/drawing/2014/main" val="1568676771"/>
                  </a:ext>
                </a:extLst>
              </a:tr>
              <a:tr h="308431">
                <a:tc>
                  <a:txBody>
                    <a:bodyPr/>
                    <a:lstStyle/>
                    <a:p>
                      <a:pPr algn="ctr" fontAlgn="b"/>
                      <a:r>
                        <a:rPr lang="en-GB" sz="1100" u="none" strike="noStrike">
                          <a:effectLst/>
                        </a:rPr>
                        <a:t>12:45 - 13:00</a:t>
                      </a:r>
                      <a:endParaRPr lang="en-GB" sz="1100" b="0" i="0" u="none" strike="noStrike">
                        <a:solidFill>
                          <a:srgbClr val="000000"/>
                        </a:solidFill>
                        <a:effectLst/>
                        <a:latin typeface="Calibri" panose="020F0502020204030204" pitchFamily="34" charset="0"/>
                      </a:endParaRPr>
                    </a:p>
                  </a:txBody>
                  <a:tcPr marL="4378" marR="4378" marT="4378" marB="0" anchor="b"/>
                </a:tc>
                <a:tc>
                  <a:txBody>
                    <a:bodyPr/>
                    <a:lstStyle/>
                    <a:p>
                      <a:pPr algn="ctr" fontAlgn="ctr"/>
                      <a:r>
                        <a:rPr lang="en-GB" sz="900" u="none" strike="noStrike">
                          <a:effectLst/>
                        </a:rPr>
                        <a:t>Register / Zen zone</a:t>
                      </a:r>
                      <a:endParaRPr lang="en-GB" sz="900" b="0" i="0" u="none" strike="noStrike">
                        <a:solidFill>
                          <a:srgbClr val="000000"/>
                        </a:solidFill>
                        <a:effectLst/>
                        <a:latin typeface="Calibri Light" panose="020F0302020204030204" pitchFamily="34" charset="0"/>
                      </a:endParaRPr>
                    </a:p>
                  </a:txBody>
                  <a:tcPr marL="4378" marR="4378" marT="4378" marB="0" anchor="ctr"/>
                </a:tc>
                <a:tc>
                  <a:txBody>
                    <a:bodyPr/>
                    <a:lstStyle/>
                    <a:p>
                      <a:pPr algn="ctr" fontAlgn="ctr"/>
                      <a:r>
                        <a:rPr lang="en-GB" sz="900" u="none" strike="noStrike">
                          <a:effectLst/>
                        </a:rPr>
                        <a:t>Register / Zen zone</a:t>
                      </a:r>
                      <a:endParaRPr lang="en-GB" sz="900" b="0" i="0" u="none" strike="noStrike">
                        <a:solidFill>
                          <a:srgbClr val="000000"/>
                        </a:solidFill>
                        <a:effectLst/>
                        <a:latin typeface="Calibri Light" panose="020F0302020204030204" pitchFamily="34" charset="0"/>
                      </a:endParaRPr>
                    </a:p>
                  </a:txBody>
                  <a:tcPr marL="4378" marR="4378" marT="4378" marB="0" anchor="ctr"/>
                </a:tc>
                <a:tc>
                  <a:txBody>
                    <a:bodyPr/>
                    <a:lstStyle/>
                    <a:p>
                      <a:pPr algn="ctr" fontAlgn="ctr"/>
                      <a:r>
                        <a:rPr lang="en-GB" sz="900" u="none" strike="noStrike">
                          <a:effectLst/>
                        </a:rPr>
                        <a:t>Register / Zen zone</a:t>
                      </a:r>
                      <a:endParaRPr lang="en-GB" sz="900" b="0" i="0" u="none" strike="noStrike">
                        <a:solidFill>
                          <a:srgbClr val="000000"/>
                        </a:solidFill>
                        <a:effectLst/>
                        <a:latin typeface="Calibri Light" panose="020F0302020204030204" pitchFamily="34" charset="0"/>
                      </a:endParaRPr>
                    </a:p>
                  </a:txBody>
                  <a:tcPr marL="4378" marR="4378" marT="4378" marB="0" anchor="ctr"/>
                </a:tc>
                <a:tc>
                  <a:txBody>
                    <a:bodyPr/>
                    <a:lstStyle/>
                    <a:p>
                      <a:pPr algn="ctr" fontAlgn="ctr"/>
                      <a:r>
                        <a:rPr lang="en-GB" sz="900" u="none" strike="noStrike" dirty="0">
                          <a:effectLst/>
                        </a:rPr>
                        <a:t>Register / Zen zone</a:t>
                      </a:r>
                      <a:endParaRPr lang="en-GB" sz="900" b="0" i="0" u="none" strike="noStrike" dirty="0">
                        <a:solidFill>
                          <a:srgbClr val="000000"/>
                        </a:solidFill>
                        <a:effectLst/>
                        <a:latin typeface="Calibri Light" panose="020F0302020204030204" pitchFamily="34" charset="0"/>
                      </a:endParaRPr>
                    </a:p>
                  </a:txBody>
                  <a:tcPr marL="4378" marR="4378" marT="4378" marB="0" anchor="ctr"/>
                </a:tc>
                <a:tc>
                  <a:txBody>
                    <a:bodyPr/>
                    <a:lstStyle/>
                    <a:p>
                      <a:pPr algn="ctr" fontAlgn="ctr"/>
                      <a:r>
                        <a:rPr lang="en-GB" sz="900" u="none" strike="noStrike" dirty="0">
                          <a:effectLst/>
                        </a:rPr>
                        <a:t>Register / Zen zone</a:t>
                      </a:r>
                      <a:endParaRPr lang="en-GB" sz="900" b="0" i="0" u="none" strike="noStrike" dirty="0">
                        <a:solidFill>
                          <a:srgbClr val="000000"/>
                        </a:solidFill>
                        <a:effectLst/>
                        <a:latin typeface="Calibri Light" panose="020F0302020204030204" pitchFamily="34" charset="0"/>
                      </a:endParaRPr>
                    </a:p>
                  </a:txBody>
                  <a:tcPr marL="4378" marR="4378" marT="4378" marB="0" anchor="ctr"/>
                </a:tc>
                <a:extLst>
                  <a:ext uri="{0D108BD9-81ED-4DB2-BD59-A6C34878D82A}">
                    <a16:rowId xmlns:a16="http://schemas.microsoft.com/office/drawing/2014/main" val="2019777931"/>
                  </a:ext>
                </a:extLst>
              </a:tr>
              <a:tr h="308431">
                <a:tc>
                  <a:txBody>
                    <a:bodyPr/>
                    <a:lstStyle/>
                    <a:p>
                      <a:pPr algn="ctr" fontAlgn="b"/>
                      <a:r>
                        <a:rPr lang="en-GB" sz="1100" u="none" strike="noStrike">
                          <a:effectLst/>
                        </a:rPr>
                        <a:t>13:00 - 13:20</a:t>
                      </a:r>
                      <a:endParaRPr lang="en-GB" sz="1100" b="0" i="0" u="none" strike="noStrike">
                        <a:solidFill>
                          <a:srgbClr val="000000"/>
                        </a:solidFill>
                        <a:effectLst/>
                        <a:latin typeface="Calibri" panose="020F0502020204030204" pitchFamily="34" charset="0"/>
                      </a:endParaRPr>
                    </a:p>
                  </a:txBody>
                  <a:tcPr marL="4378" marR="4378" marT="4378" marB="0" anchor="b"/>
                </a:tc>
                <a:tc rowSpan="3">
                  <a:txBody>
                    <a:bodyPr/>
                    <a:lstStyle/>
                    <a:p>
                      <a:pPr algn="ctr" fontAlgn="ctr"/>
                      <a:r>
                        <a:rPr lang="en-GB" sz="900" u="none" strike="noStrike" dirty="0">
                          <a:effectLst/>
                        </a:rPr>
                        <a:t>Maths / Busy time</a:t>
                      </a:r>
                    </a:p>
                    <a:p>
                      <a:pPr algn="ctr" fontAlgn="ctr"/>
                      <a:r>
                        <a:rPr lang="en-GB" sz="900" u="none" strike="noStrike" dirty="0">
                          <a:effectLst/>
                        </a:rPr>
                        <a:t>Tidy up</a:t>
                      </a:r>
                      <a:endParaRPr lang="en-GB" sz="900" b="0" i="0" u="none" strike="noStrike" dirty="0">
                        <a:solidFill>
                          <a:srgbClr val="000000"/>
                        </a:solidFill>
                        <a:effectLst/>
                        <a:latin typeface="Calibri Light" panose="020F0302020204030204" pitchFamily="34" charset="0"/>
                      </a:endParaRPr>
                    </a:p>
                  </a:txBody>
                  <a:tcPr marL="4378" marR="4378" marT="4378" marB="0" anchor="ctr"/>
                </a:tc>
                <a:tc rowSpan="3">
                  <a:txBody>
                    <a:bodyPr/>
                    <a:lstStyle/>
                    <a:p>
                      <a:pPr algn="ctr" fontAlgn="ctr"/>
                      <a:r>
                        <a:rPr lang="en-GB" sz="900" u="none" strike="noStrike" dirty="0">
                          <a:effectLst/>
                        </a:rPr>
                        <a:t>Maths / Busy time</a:t>
                      </a:r>
                      <a:endParaRPr lang="en-GB" sz="900" b="0" i="0" u="none" strike="noStrike" dirty="0">
                        <a:solidFill>
                          <a:srgbClr val="000000"/>
                        </a:solidFill>
                        <a:effectLst/>
                        <a:latin typeface="Calibri Light" panose="020F0302020204030204" pitchFamily="34" charset="0"/>
                      </a:endParaRPr>
                    </a:p>
                  </a:txBody>
                  <a:tcPr marL="4378" marR="4378" marT="4378" marB="0" anchor="ctr"/>
                </a:tc>
                <a:tc rowSpan="3">
                  <a:txBody>
                    <a:bodyPr/>
                    <a:lstStyle/>
                    <a:p>
                      <a:pPr algn="ctr" fontAlgn="ctr"/>
                      <a:r>
                        <a:rPr lang="en-GB" sz="900" u="none" strike="noStrike" dirty="0">
                          <a:effectLst/>
                        </a:rPr>
                        <a:t>PE</a:t>
                      </a:r>
                    </a:p>
                    <a:p>
                      <a:pPr algn="ctr" fontAlgn="ctr"/>
                      <a:r>
                        <a:rPr lang="en-GB" sz="900" u="none" strike="noStrike" dirty="0">
                          <a:effectLst/>
                        </a:rPr>
                        <a:t>Tidy up</a:t>
                      </a:r>
                      <a:endParaRPr lang="en-GB" sz="900" b="0" i="0" u="none" strike="noStrike" dirty="0">
                        <a:solidFill>
                          <a:srgbClr val="000000"/>
                        </a:solidFill>
                        <a:effectLst/>
                        <a:latin typeface="Calibri Light" panose="020F0302020204030204" pitchFamily="34" charset="0"/>
                      </a:endParaRPr>
                    </a:p>
                  </a:txBody>
                  <a:tcPr marL="4378" marR="4378" marT="4378" marB="0" anchor="ctr"/>
                </a:tc>
                <a:tc rowSpan="3">
                  <a:txBody>
                    <a:bodyPr/>
                    <a:lstStyle/>
                    <a:p>
                      <a:pPr algn="ctr" fontAlgn="ctr"/>
                      <a:r>
                        <a:rPr lang="en-GB" sz="900" u="none" strike="noStrike" dirty="0">
                          <a:effectLst/>
                        </a:rPr>
                        <a:t>Maths / Busy time</a:t>
                      </a:r>
                    </a:p>
                    <a:p>
                      <a:pPr algn="ctr" fontAlgn="ctr"/>
                      <a:r>
                        <a:rPr lang="en-GB" sz="900" u="none" strike="noStrike" dirty="0">
                          <a:effectLst/>
                        </a:rPr>
                        <a:t>Tidy up</a:t>
                      </a:r>
                      <a:endParaRPr lang="en-GB" sz="900" b="0" i="0" u="none" strike="noStrike" dirty="0">
                        <a:solidFill>
                          <a:srgbClr val="000000"/>
                        </a:solidFill>
                        <a:effectLst/>
                        <a:latin typeface="Calibri Light" panose="020F0302020204030204" pitchFamily="34" charset="0"/>
                      </a:endParaRPr>
                    </a:p>
                  </a:txBody>
                  <a:tcPr marL="4378" marR="4378" marT="4378" marB="0" anchor="ctr"/>
                </a:tc>
                <a:tc rowSpan="3">
                  <a:txBody>
                    <a:bodyPr/>
                    <a:lstStyle/>
                    <a:p>
                      <a:pPr algn="ctr" fontAlgn="ctr"/>
                      <a:r>
                        <a:rPr lang="en-GB" sz="900" u="none" strike="noStrike" dirty="0">
                          <a:effectLst/>
                        </a:rPr>
                        <a:t>Maths / Busy time</a:t>
                      </a:r>
                    </a:p>
                    <a:p>
                      <a:pPr algn="ctr" fontAlgn="ctr"/>
                      <a:r>
                        <a:rPr lang="en-GB" sz="900" u="none" strike="noStrike" dirty="0">
                          <a:effectLst/>
                        </a:rPr>
                        <a:t>Tidy up</a:t>
                      </a:r>
                      <a:endParaRPr lang="en-GB" sz="900" b="0" i="0" u="none" strike="noStrike" dirty="0">
                        <a:solidFill>
                          <a:srgbClr val="000000"/>
                        </a:solidFill>
                        <a:effectLst/>
                        <a:latin typeface="Calibri Light" panose="020F0302020204030204" pitchFamily="34" charset="0"/>
                      </a:endParaRPr>
                    </a:p>
                  </a:txBody>
                  <a:tcPr marL="4378" marR="4378" marT="4378" marB="0" anchor="ctr"/>
                </a:tc>
                <a:extLst>
                  <a:ext uri="{0D108BD9-81ED-4DB2-BD59-A6C34878D82A}">
                    <a16:rowId xmlns:a16="http://schemas.microsoft.com/office/drawing/2014/main" val="3915344225"/>
                  </a:ext>
                </a:extLst>
              </a:tr>
              <a:tr h="308431">
                <a:tc>
                  <a:txBody>
                    <a:bodyPr/>
                    <a:lstStyle/>
                    <a:p>
                      <a:pPr algn="ctr" fontAlgn="b"/>
                      <a:r>
                        <a:rPr lang="en-GB" sz="1100" u="none" strike="noStrike">
                          <a:effectLst/>
                        </a:rPr>
                        <a:t>13:20 - 14:00</a:t>
                      </a:r>
                      <a:endParaRPr lang="en-GB" sz="1100" b="0" i="0" u="none" strike="noStrike">
                        <a:solidFill>
                          <a:srgbClr val="000000"/>
                        </a:solidFill>
                        <a:effectLst/>
                        <a:latin typeface="Calibri" panose="020F0502020204030204" pitchFamily="34" charset="0"/>
                      </a:endParaRPr>
                    </a:p>
                  </a:txBody>
                  <a:tcPr marL="4378" marR="4378" marT="4378" marB="0" anchor="b"/>
                </a:tc>
                <a:tc vMerge="1">
                  <a:txBody>
                    <a:bodyPr/>
                    <a:lstStyle/>
                    <a:p>
                      <a:pPr algn="ctr" fontAlgn="ctr"/>
                      <a:r>
                        <a:rPr lang="en-GB" sz="900" u="none" strike="noStrike" dirty="0">
                          <a:effectLst/>
                        </a:rPr>
                        <a:t>Busy time / Maths Group 1</a:t>
                      </a:r>
                      <a:endParaRPr lang="en-GB" sz="900" b="0" i="0" u="none" strike="noStrike" dirty="0">
                        <a:solidFill>
                          <a:srgbClr val="000000"/>
                        </a:solidFill>
                        <a:effectLst/>
                        <a:latin typeface="Calibri Light" panose="020F0302020204030204" pitchFamily="34" charset="0"/>
                      </a:endParaRPr>
                    </a:p>
                  </a:txBody>
                  <a:tcPr marL="4378" marR="4378" marT="4378" marB="0" anchor="ctr"/>
                </a:tc>
                <a:tc vMerge="1">
                  <a:txBody>
                    <a:bodyPr/>
                    <a:lstStyle/>
                    <a:p>
                      <a:endParaRPr lang="en-US"/>
                    </a:p>
                  </a:txBody>
                  <a:tcPr/>
                </a:tc>
                <a:tc vMerge="1">
                  <a:txBody>
                    <a:bodyPr/>
                    <a:lstStyle/>
                    <a:p>
                      <a:endParaRPr lang="en-US"/>
                    </a:p>
                  </a:txBody>
                  <a:tcPr/>
                </a:tc>
                <a:tc vMerge="1">
                  <a:txBody>
                    <a:bodyPr/>
                    <a:lstStyle/>
                    <a:p>
                      <a:pPr algn="ctr" fontAlgn="ctr"/>
                      <a:r>
                        <a:rPr lang="en-GB" sz="900" u="none" strike="noStrike" dirty="0">
                          <a:effectLst/>
                        </a:rPr>
                        <a:t>Busy time / Maths Group 3</a:t>
                      </a:r>
                      <a:endParaRPr lang="en-GB" sz="900" b="0" i="0" u="none" strike="noStrike" dirty="0">
                        <a:solidFill>
                          <a:srgbClr val="000000"/>
                        </a:solidFill>
                        <a:effectLst/>
                        <a:latin typeface="Calibri Light" panose="020F0302020204030204" pitchFamily="34" charset="0"/>
                      </a:endParaRPr>
                    </a:p>
                  </a:txBody>
                  <a:tcPr marL="4378" marR="4378" marT="4378" marB="0" anchor="ctr"/>
                </a:tc>
                <a:tc vMerge="1">
                  <a:txBody>
                    <a:bodyPr/>
                    <a:lstStyle/>
                    <a:p>
                      <a:pPr algn="ctr" fontAlgn="ctr"/>
                      <a:r>
                        <a:rPr lang="en-GB" sz="900" u="none" strike="noStrike" dirty="0">
                          <a:effectLst/>
                        </a:rPr>
                        <a:t>Busy time / Maths Group 4</a:t>
                      </a:r>
                      <a:endParaRPr lang="en-GB" sz="900" b="0" i="0" u="none" strike="noStrike" dirty="0">
                        <a:solidFill>
                          <a:srgbClr val="000000"/>
                        </a:solidFill>
                        <a:effectLst/>
                        <a:latin typeface="Calibri Light" panose="020F0302020204030204" pitchFamily="34" charset="0"/>
                      </a:endParaRPr>
                    </a:p>
                  </a:txBody>
                  <a:tcPr marL="4378" marR="4378" marT="4378" marB="0" anchor="ctr"/>
                </a:tc>
                <a:extLst>
                  <a:ext uri="{0D108BD9-81ED-4DB2-BD59-A6C34878D82A}">
                    <a16:rowId xmlns:a16="http://schemas.microsoft.com/office/drawing/2014/main" val="1358135377"/>
                  </a:ext>
                </a:extLst>
              </a:tr>
              <a:tr h="308431">
                <a:tc>
                  <a:txBody>
                    <a:bodyPr/>
                    <a:lstStyle/>
                    <a:p>
                      <a:pPr algn="ctr" fontAlgn="b"/>
                      <a:r>
                        <a:rPr lang="en-GB" sz="1100" u="none" strike="noStrike">
                          <a:effectLst/>
                        </a:rPr>
                        <a:t>14:00 - 14:30</a:t>
                      </a:r>
                      <a:endParaRPr lang="en-GB" sz="1100" b="0" i="0" u="none" strike="noStrike">
                        <a:solidFill>
                          <a:srgbClr val="000000"/>
                        </a:solidFill>
                        <a:effectLst/>
                        <a:latin typeface="Calibri" panose="020F0502020204030204" pitchFamily="34" charset="0"/>
                      </a:endParaRPr>
                    </a:p>
                  </a:txBody>
                  <a:tcPr marL="4378" marR="4378" marT="4378" marB="0" anchor="b"/>
                </a:tc>
                <a:tc vMerge="1">
                  <a:txBody>
                    <a:bodyPr/>
                    <a:lstStyle/>
                    <a:p>
                      <a:pPr algn="ctr" fontAlgn="ctr"/>
                      <a:r>
                        <a:rPr lang="en-GB" sz="900" u="none" strike="noStrike" dirty="0">
                          <a:effectLst/>
                        </a:rPr>
                        <a:t>Tidy up</a:t>
                      </a:r>
                      <a:endParaRPr lang="en-GB" sz="900" b="0" i="0" u="none" strike="noStrike" dirty="0">
                        <a:solidFill>
                          <a:srgbClr val="000000"/>
                        </a:solidFill>
                        <a:effectLst/>
                        <a:latin typeface="Calibri Light" panose="020F0302020204030204" pitchFamily="34" charset="0"/>
                      </a:endParaRPr>
                    </a:p>
                  </a:txBody>
                  <a:tcPr marL="4378" marR="4378" marT="4378" marB="0" anchor="ctr"/>
                </a:tc>
                <a:tc vMerge="1">
                  <a:txBody>
                    <a:bodyPr/>
                    <a:lstStyle/>
                    <a:p>
                      <a:endParaRPr lang="en-US"/>
                    </a:p>
                  </a:txBody>
                  <a:tcPr/>
                </a:tc>
                <a:tc vMerge="1">
                  <a:txBody>
                    <a:bodyPr/>
                    <a:lstStyle/>
                    <a:p>
                      <a:pPr algn="ctr" fontAlgn="ctr"/>
                      <a:r>
                        <a:rPr lang="en-GB" sz="900" u="none" strike="noStrike" dirty="0">
                          <a:effectLst/>
                        </a:rPr>
                        <a:t>Tidy up</a:t>
                      </a:r>
                      <a:endParaRPr lang="en-GB" sz="900" b="0" i="0" u="none" strike="noStrike" dirty="0">
                        <a:solidFill>
                          <a:srgbClr val="000000"/>
                        </a:solidFill>
                        <a:effectLst/>
                        <a:latin typeface="Calibri Light" panose="020F0302020204030204" pitchFamily="34" charset="0"/>
                      </a:endParaRPr>
                    </a:p>
                  </a:txBody>
                  <a:tcPr marL="4378" marR="4378" marT="4378" marB="0" anchor="ctr"/>
                </a:tc>
                <a:tc vMerge="1">
                  <a:txBody>
                    <a:bodyPr/>
                    <a:lstStyle/>
                    <a:p>
                      <a:pPr algn="ctr" fontAlgn="ctr"/>
                      <a:r>
                        <a:rPr lang="en-GB" sz="900" u="none" strike="noStrike" dirty="0">
                          <a:effectLst/>
                        </a:rPr>
                        <a:t>Tidy up</a:t>
                      </a:r>
                      <a:endParaRPr lang="en-GB" sz="900" b="0" i="0" u="none" strike="noStrike" dirty="0">
                        <a:solidFill>
                          <a:srgbClr val="000000"/>
                        </a:solidFill>
                        <a:effectLst/>
                        <a:latin typeface="Calibri Light" panose="020F0302020204030204" pitchFamily="34" charset="0"/>
                      </a:endParaRPr>
                    </a:p>
                  </a:txBody>
                  <a:tcPr marL="4378" marR="4378" marT="4378" marB="0" anchor="ctr"/>
                </a:tc>
                <a:tc vMerge="1">
                  <a:txBody>
                    <a:bodyPr/>
                    <a:lstStyle/>
                    <a:p>
                      <a:pPr algn="ctr" fontAlgn="ctr"/>
                      <a:r>
                        <a:rPr lang="en-GB" sz="900" u="none" strike="noStrike" dirty="0">
                          <a:effectLst/>
                        </a:rPr>
                        <a:t>Tidy up</a:t>
                      </a:r>
                      <a:endParaRPr lang="en-GB" sz="900" b="0" i="0" u="none" strike="noStrike" dirty="0">
                        <a:solidFill>
                          <a:srgbClr val="000000"/>
                        </a:solidFill>
                        <a:effectLst/>
                        <a:latin typeface="Calibri Light" panose="020F0302020204030204" pitchFamily="34" charset="0"/>
                      </a:endParaRPr>
                    </a:p>
                  </a:txBody>
                  <a:tcPr marL="4378" marR="4378" marT="4378" marB="0" anchor="ctr"/>
                </a:tc>
                <a:extLst>
                  <a:ext uri="{0D108BD9-81ED-4DB2-BD59-A6C34878D82A}">
                    <a16:rowId xmlns:a16="http://schemas.microsoft.com/office/drawing/2014/main" val="1189188546"/>
                  </a:ext>
                </a:extLst>
              </a:tr>
              <a:tr h="308431">
                <a:tc>
                  <a:txBody>
                    <a:bodyPr/>
                    <a:lstStyle/>
                    <a:p>
                      <a:pPr algn="ctr" fontAlgn="b"/>
                      <a:r>
                        <a:rPr lang="en-GB" sz="1100" u="none" strike="noStrike">
                          <a:effectLst/>
                        </a:rPr>
                        <a:t>14:10 - 14:30</a:t>
                      </a:r>
                      <a:endParaRPr lang="en-GB" sz="1100" b="0" i="0" u="none" strike="noStrike">
                        <a:solidFill>
                          <a:srgbClr val="000000"/>
                        </a:solidFill>
                        <a:effectLst/>
                        <a:latin typeface="Calibri" panose="020F0502020204030204" pitchFamily="34" charset="0"/>
                      </a:endParaRPr>
                    </a:p>
                  </a:txBody>
                  <a:tcPr marL="4378" marR="4378" marT="4378" marB="0" anchor="b"/>
                </a:tc>
                <a:tc rowSpan="2">
                  <a:txBody>
                    <a:bodyPr/>
                    <a:lstStyle/>
                    <a:p>
                      <a:pPr algn="ctr" fontAlgn="ctr"/>
                      <a:r>
                        <a:rPr lang="en-GB" sz="900" u="none" strike="noStrike" dirty="0">
                          <a:effectLst/>
                        </a:rPr>
                        <a:t>TOPIC - PSHE</a:t>
                      </a:r>
                      <a:endParaRPr lang="en-GB" sz="900" b="0" i="0" u="none" strike="noStrike" dirty="0">
                        <a:solidFill>
                          <a:srgbClr val="000000"/>
                        </a:solidFill>
                        <a:effectLst/>
                        <a:latin typeface="Calibri Light" panose="020F0302020204030204" pitchFamily="34" charset="0"/>
                      </a:endParaRPr>
                    </a:p>
                  </a:txBody>
                  <a:tcPr marL="4378" marR="4378" marT="4378" marB="0" anchor="ctr"/>
                </a:tc>
                <a:tc row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sz="900" u="none" strike="noStrike" dirty="0">
                        <a:effectLst/>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900" u="none" strike="noStrike" dirty="0">
                          <a:effectLst/>
                        </a:rPr>
                        <a:t>TOPIC - ORACY</a:t>
                      </a:r>
                      <a:endParaRPr lang="en-GB" sz="900" b="0" i="0" u="none" strike="noStrike" dirty="0">
                        <a:solidFill>
                          <a:srgbClr val="000000"/>
                        </a:solidFill>
                        <a:effectLst/>
                        <a:latin typeface="Calibri Light" panose="020F0302020204030204" pitchFamily="34" charset="0"/>
                      </a:endParaRPr>
                    </a:p>
                    <a:p>
                      <a:pPr algn="ctr"/>
                      <a:endParaRPr lang="en-US" sz="900" dirty="0"/>
                    </a:p>
                  </a:txBody>
                  <a:tcPr marL="4378" marR="4378" marT="4378" marB="0" anchor="ctr"/>
                </a:tc>
                <a:tc rowSpan="2">
                  <a:txBody>
                    <a:bodyPr/>
                    <a:lstStyle/>
                    <a:p>
                      <a:pPr algn="ctr" fontAlgn="ctr"/>
                      <a:r>
                        <a:rPr lang="en-GB" sz="900" u="none" strike="noStrike">
                          <a:effectLst/>
                        </a:rPr>
                        <a:t>TOPIC - EAD</a:t>
                      </a:r>
                      <a:endParaRPr lang="en-GB" sz="900" b="0" i="0" u="none" strike="noStrike">
                        <a:solidFill>
                          <a:srgbClr val="000000"/>
                        </a:solidFill>
                        <a:effectLst/>
                        <a:latin typeface="Calibri Light" panose="020F0302020204030204" pitchFamily="34" charset="0"/>
                      </a:endParaRPr>
                    </a:p>
                  </a:txBody>
                  <a:tcPr marL="4378" marR="4378" marT="4378" marB="0" anchor="ctr"/>
                </a:tc>
                <a:tc rowSpan="2">
                  <a:txBody>
                    <a:bodyPr/>
                    <a:lstStyle/>
                    <a:p>
                      <a:pPr algn="ctr" fontAlgn="ctr"/>
                      <a:r>
                        <a:rPr lang="en-GB" sz="900" u="none" strike="noStrike">
                          <a:effectLst/>
                        </a:rPr>
                        <a:t>TOPIC - UTW</a:t>
                      </a:r>
                      <a:endParaRPr lang="en-GB" sz="900" b="0" i="0" u="none" strike="noStrike">
                        <a:solidFill>
                          <a:srgbClr val="000000"/>
                        </a:solidFill>
                        <a:effectLst/>
                        <a:latin typeface="Calibri Light" panose="020F0302020204030204" pitchFamily="34" charset="0"/>
                      </a:endParaRPr>
                    </a:p>
                  </a:txBody>
                  <a:tcPr marL="4378" marR="4378" marT="4378" marB="0" anchor="ctr"/>
                </a:tc>
                <a:tc rowSpan="2">
                  <a:txBody>
                    <a:bodyPr/>
                    <a:lstStyle/>
                    <a:p>
                      <a:pPr algn="ctr" fontAlgn="ctr"/>
                      <a:r>
                        <a:rPr lang="en-GB" sz="900" u="none" strike="noStrike">
                          <a:effectLst/>
                        </a:rPr>
                        <a:t>Buddy time</a:t>
                      </a:r>
                      <a:endParaRPr lang="en-GB" sz="900" b="0" i="0" u="none" strike="noStrike">
                        <a:solidFill>
                          <a:srgbClr val="000000"/>
                        </a:solidFill>
                        <a:effectLst/>
                        <a:latin typeface="Calibri Light" panose="020F0302020204030204" pitchFamily="34" charset="0"/>
                      </a:endParaRPr>
                    </a:p>
                  </a:txBody>
                  <a:tcPr marL="4378" marR="4378" marT="4378" marB="0" anchor="ctr"/>
                </a:tc>
                <a:extLst>
                  <a:ext uri="{0D108BD9-81ED-4DB2-BD59-A6C34878D82A}">
                    <a16:rowId xmlns:a16="http://schemas.microsoft.com/office/drawing/2014/main" val="207266576"/>
                  </a:ext>
                </a:extLst>
              </a:tr>
              <a:tr h="308431">
                <a:tc>
                  <a:txBody>
                    <a:bodyPr/>
                    <a:lstStyle/>
                    <a:p>
                      <a:pPr algn="ctr" fontAlgn="b"/>
                      <a:r>
                        <a:rPr lang="en-GB" sz="1100" u="none" strike="noStrike">
                          <a:effectLst/>
                        </a:rPr>
                        <a:t>14:30 - 15:00</a:t>
                      </a:r>
                      <a:endParaRPr lang="en-GB" sz="1100" b="0" i="0" u="none" strike="noStrike">
                        <a:solidFill>
                          <a:srgbClr val="000000"/>
                        </a:solidFill>
                        <a:effectLst/>
                        <a:latin typeface="Calibri" panose="020F0502020204030204" pitchFamily="34" charset="0"/>
                      </a:endParaRPr>
                    </a:p>
                  </a:txBody>
                  <a:tcPr marL="4378" marR="4378" marT="4378" marB="0" anchor="b"/>
                </a:tc>
                <a:tc vMerge="1">
                  <a:txBody>
                    <a:bodyPr/>
                    <a:lstStyle/>
                    <a:p>
                      <a:endParaRPr lang="en-US"/>
                    </a:p>
                  </a:txBody>
                  <a:tcPr/>
                </a:tc>
                <a:tc vMerge="1">
                  <a:txBody>
                    <a:bodyPr/>
                    <a:lstStyle/>
                    <a:p>
                      <a:pPr algn="ctr" fontAlgn="ctr"/>
                      <a:r>
                        <a:rPr lang="en-GB" sz="900" u="none" strike="noStrike" dirty="0">
                          <a:effectLst/>
                        </a:rPr>
                        <a:t>Tidy up</a:t>
                      </a:r>
                      <a:endParaRPr lang="en-GB" sz="900" b="0" i="0" u="none" strike="noStrike" dirty="0">
                        <a:solidFill>
                          <a:srgbClr val="000000"/>
                        </a:solidFill>
                        <a:effectLst/>
                        <a:latin typeface="Calibri Light" panose="020F0302020204030204" pitchFamily="34" charset="0"/>
                      </a:endParaRPr>
                    </a:p>
                  </a:txBody>
                  <a:tcPr marL="4378" marR="4378" marT="4378" marB="0" anchor="ct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589964785"/>
                  </a:ext>
                </a:extLst>
              </a:tr>
              <a:tr h="308431">
                <a:tc>
                  <a:txBody>
                    <a:bodyPr/>
                    <a:lstStyle/>
                    <a:p>
                      <a:pPr algn="ctr" fontAlgn="b"/>
                      <a:r>
                        <a:rPr lang="en-GB" sz="1100" u="none" strike="noStrike">
                          <a:effectLst/>
                        </a:rPr>
                        <a:t>15:00 - 15:10</a:t>
                      </a:r>
                      <a:endParaRPr lang="en-GB" sz="1100" b="0" i="0" u="none" strike="noStrike">
                        <a:solidFill>
                          <a:srgbClr val="000000"/>
                        </a:solidFill>
                        <a:effectLst/>
                        <a:latin typeface="Calibri" panose="020F0502020204030204" pitchFamily="34" charset="0"/>
                      </a:endParaRPr>
                    </a:p>
                  </a:txBody>
                  <a:tcPr marL="4378" marR="4378" marT="4378" marB="0" anchor="b"/>
                </a:tc>
                <a:tc>
                  <a:txBody>
                    <a:bodyPr/>
                    <a:lstStyle/>
                    <a:p>
                      <a:pPr algn="ctr" fontAlgn="ctr"/>
                      <a:r>
                        <a:rPr lang="en-GB" sz="900" u="none" strike="noStrike">
                          <a:effectLst/>
                        </a:rPr>
                        <a:t>Get ready for hometime</a:t>
                      </a:r>
                      <a:endParaRPr lang="en-GB" sz="900" b="0" i="0" u="none" strike="noStrike">
                        <a:solidFill>
                          <a:srgbClr val="000000"/>
                        </a:solidFill>
                        <a:effectLst/>
                        <a:latin typeface="Calibri Light" panose="020F0302020204030204" pitchFamily="34" charset="0"/>
                      </a:endParaRPr>
                    </a:p>
                  </a:txBody>
                  <a:tcPr marL="4378" marR="4378" marT="4378" marB="0" anchor="ctr"/>
                </a:tc>
                <a:tc>
                  <a:txBody>
                    <a:bodyPr/>
                    <a:lstStyle/>
                    <a:p>
                      <a:pPr algn="ctr" fontAlgn="ctr"/>
                      <a:r>
                        <a:rPr lang="en-GB" sz="900" u="none" strike="noStrike">
                          <a:effectLst/>
                        </a:rPr>
                        <a:t>Get ready for hometime</a:t>
                      </a:r>
                      <a:endParaRPr lang="en-GB" sz="900" b="0" i="0" u="none" strike="noStrike">
                        <a:solidFill>
                          <a:srgbClr val="000000"/>
                        </a:solidFill>
                        <a:effectLst/>
                        <a:latin typeface="Calibri Light" panose="020F0302020204030204" pitchFamily="34" charset="0"/>
                      </a:endParaRPr>
                    </a:p>
                  </a:txBody>
                  <a:tcPr marL="4378" marR="4378" marT="4378" marB="0" anchor="ctr"/>
                </a:tc>
                <a:tc>
                  <a:txBody>
                    <a:bodyPr/>
                    <a:lstStyle/>
                    <a:p>
                      <a:pPr algn="ctr" fontAlgn="ctr"/>
                      <a:r>
                        <a:rPr lang="en-GB" sz="900" u="none" strike="noStrike">
                          <a:effectLst/>
                        </a:rPr>
                        <a:t>Get ready for hometime</a:t>
                      </a:r>
                      <a:endParaRPr lang="en-GB" sz="900" b="0" i="0" u="none" strike="noStrike">
                        <a:solidFill>
                          <a:srgbClr val="000000"/>
                        </a:solidFill>
                        <a:effectLst/>
                        <a:latin typeface="Calibri Light" panose="020F0302020204030204" pitchFamily="34" charset="0"/>
                      </a:endParaRPr>
                    </a:p>
                  </a:txBody>
                  <a:tcPr marL="4378" marR="4378" marT="4378" marB="0" anchor="ctr"/>
                </a:tc>
                <a:tc>
                  <a:txBody>
                    <a:bodyPr/>
                    <a:lstStyle/>
                    <a:p>
                      <a:pPr algn="ctr" fontAlgn="ctr"/>
                      <a:r>
                        <a:rPr lang="en-GB" sz="900" u="none" strike="noStrike">
                          <a:effectLst/>
                        </a:rPr>
                        <a:t>Get ready for hometime</a:t>
                      </a:r>
                      <a:endParaRPr lang="en-GB" sz="900" b="0" i="0" u="none" strike="noStrike">
                        <a:solidFill>
                          <a:srgbClr val="000000"/>
                        </a:solidFill>
                        <a:effectLst/>
                        <a:latin typeface="Calibri Light" panose="020F0302020204030204" pitchFamily="34" charset="0"/>
                      </a:endParaRPr>
                    </a:p>
                  </a:txBody>
                  <a:tcPr marL="4378" marR="4378" marT="4378" marB="0" anchor="ctr"/>
                </a:tc>
                <a:tc>
                  <a:txBody>
                    <a:bodyPr/>
                    <a:lstStyle/>
                    <a:p>
                      <a:pPr algn="ctr" fontAlgn="ctr"/>
                      <a:r>
                        <a:rPr lang="en-GB" sz="900" u="none" strike="noStrike" dirty="0">
                          <a:effectLst/>
                        </a:rPr>
                        <a:t>Get ready for </a:t>
                      </a:r>
                      <a:r>
                        <a:rPr lang="en-GB" sz="900" u="none" strike="noStrike" dirty="0" err="1">
                          <a:effectLst/>
                        </a:rPr>
                        <a:t>hometime</a:t>
                      </a:r>
                      <a:endParaRPr lang="en-GB" sz="900" b="0" i="0" u="none" strike="noStrike" dirty="0">
                        <a:solidFill>
                          <a:srgbClr val="000000"/>
                        </a:solidFill>
                        <a:effectLst/>
                        <a:latin typeface="Calibri Light" panose="020F0302020204030204" pitchFamily="34" charset="0"/>
                      </a:endParaRPr>
                    </a:p>
                  </a:txBody>
                  <a:tcPr marL="4378" marR="4378" marT="4378" marB="0" anchor="ctr"/>
                </a:tc>
                <a:extLst>
                  <a:ext uri="{0D108BD9-81ED-4DB2-BD59-A6C34878D82A}">
                    <a16:rowId xmlns:a16="http://schemas.microsoft.com/office/drawing/2014/main" val="1672258191"/>
                  </a:ext>
                </a:extLst>
              </a:tr>
            </a:tbl>
          </a:graphicData>
        </a:graphic>
      </p:graphicFrame>
    </p:spTree>
    <p:extLst>
      <p:ext uri="{BB962C8B-B14F-4D97-AF65-F5344CB8AC3E}">
        <p14:creationId xmlns:p14="http://schemas.microsoft.com/office/powerpoint/2010/main" val="4113901066"/>
      </p:ext>
    </p:extLst>
  </p:cSld>
  <p:clrMapOvr>
    <a:masterClrMapping/>
  </p:clrMapOvr>
</p:sld>
</file>

<file path=ppt/theme/theme1.xml><?xml version="1.0" encoding="utf-8"?>
<a:theme xmlns:a="http://schemas.openxmlformats.org/drawingml/2006/main" name="Fac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1712</TotalTime>
  <Words>1254</Words>
  <Application>Microsoft Macintosh PowerPoint</Application>
  <PresentationFormat>Widescreen</PresentationFormat>
  <Paragraphs>185</Paragraphs>
  <Slides>16</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Calibri</vt:lpstr>
      <vt:lpstr>Calibri Light</vt:lpstr>
      <vt:lpstr>Courier New</vt:lpstr>
      <vt:lpstr>The Hand</vt:lpstr>
      <vt:lpstr>Trebuchet MS</vt:lpstr>
      <vt:lpstr>Wingdings</vt:lpstr>
      <vt:lpstr>Wingdings 3</vt:lpstr>
      <vt:lpstr>Facet</vt:lpstr>
      <vt:lpstr>‘Meet the Teacher’  Parent’s Evening</vt:lpstr>
      <vt:lpstr>Who We Are – How to get in touch:</vt:lpstr>
      <vt:lpstr>General Organisation</vt:lpstr>
      <vt:lpstr>PowerPoint Presentation</vt:lpstr>
      <vt:lpstr>PowerPoint Presentation</vt:lpstr>
      <vt:lpstr>Reception Long Term Plan</vt:lpstr>
      <vt:lpstr>PowerPoint Presentation</vt:lpstr>
      <vt:lpstr>Reception Visits &amp; Experiences</vt:lpstr>
      <vt:lpstr>Reception Week Timetable</vt:lpstr>
      <vt:lpstr>Physical Education</vt:lpstr>
      <vt:lpstr>Phonics</vt:lpstr>
      <vt:lpstr>Mathematics</vt:lpstr>
      <vt:lpstr>Homework</vt:lpstr>
      <vt:lpstr>Behaviour</vt:lpstr>
      <vt:lpstr>Laura Southall</vt:lpstr>
      <vt:lpstr>Thank you for 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 the Teacher Parent’s Evening</dc:title>
  <dc:creator>home</dc:creator>
  <cp:lastModifiedBy>Isobel Dalby</cp:lastModifiedBy>
  <cp:revision>89</cp:revision>
  <cp:lastPrinted>2018-09-17T20:51:29Z</cp:lastPrinted>
  <dcterms:created xsi:type="dcterms:W3CDTF">2018-09-14T09:33:06Z</dcterms:created>
  <dcterms:modified xsi:type="dcterms:W3CDTF">2022-09-14T14:02:33Z</dcterms:modified>
</cp:coreProperties>
</file>