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0" r:id="rId4"/>
    <p:sldId id="263" r:id="rId5"/>
    <p:sldId id="256"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EB6FFA-35BE-4976-AE8C-C4C8BBFC1463}"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4155972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EB6FFA-35BE-4976-AE8C-C4C8BBFC1463}"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48546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EB6FFA-35BE-4976-AE8C-C4C8BBFC1463}"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24361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EB6FFA-35BE-4976-AE8C-C4C8BBFC1463}"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536834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EB6FFA-35BE-4976-AE8C-C4C8BBFC1463}"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2252129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3EB6FFA-35BE-4976-AE8C-C4C8BBFC1463}"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05038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3EB6FFA-35BE-4976-AE8C-C4C8BBFC1463}" type="datetimeFigureOut">
              <a:rPr lang="en-GB" smtClean="0"/>
              <a:t>23/09/2020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58324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3EB6FFA-35BE-4976-AE8C-C4C8BBFC1463}" type="datetimeFigureOut">
              <a:rPr lang="en-GB" smtClean="0"/>
              <a:t>23/09/2020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10575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B6FFA-35BE-4976-AE8C-C4C8BBFC1463}" type="datetimeFigureOut">
              <a:rPr lang="en-GB" smtClean="0"/>
              <a:t>23/09/2020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433489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EB6FFA-35BE-4976-AE8C-C4C8BBFC1463}"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18985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EB6FFA-35BE-4976-AE8C-C4C8BBFC1463}"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54842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B6FFA-35BE-4976-AE8C-C4C8BBFC1463}" type="datetimeFigureOut">
              <a:rPr lang="en-GB" smtClean="0"/>
              <a:t>23/09/2020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FA06B-1753-4588-8F49-59877436CA8C}" type="slidenum">
              <a:rPr lang="en-GB" smtClean="0"/>
              <a:t>‹#›</a:t>
            </a:fld>
            <a:endParaRPr lang="en-GB"/>
          </a:p>
        </p:txBody>
      </p:sp>
    </p:spTree>
    <p:extLst>
      <p:ext uri="{BB962C8B-B14F-4D97-AF65-F5344CB8AC3E}">
        <p14:creationId xmlns:p14="http://schemas.microsoft.com/office/powerpoint/2010/main" val="1369108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youtube.com/watch?v=HugvwuSdyF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025" y="349251"/>
            <a:ext cx="9144000" cy="2387600"/>
          </a:xfrm>
        </p:spPr>
        <p:txBody>
          <a:bodyPr/>
          <a:lstStyle/>
          <a:p>
            <a:r>
              <a:rPr lang="en-GB" dirty="0" smtClean="0"/>
              <a:t>English</a:t>
            </a:r>
            <a:endParaRPr lang="en-GB" dirty="0"/>
          </a:p>
        </p:txBody>
      </p:sp>
      <p:sp>
        <p:nvSpPr>
          <p:cNvPr id="3" name="Subtitle 2"/>
          <p:cNvSpPr>
            <a:spLocks noGrp="1"/>
          </p:cNvSpPr>
          <p:nvPr>
            <p:ph type="subTitle" idx="1"/>
          </p:nvPr>
        </p:nvSpPr>
        <p:spPr>
          <a:xfrm>
            <a:off x="581025" y="2881036"/>
            <a:ext cx="9144000" cy="2439399"/>
          </a:xfrm>
        </p:spPr>
        <p:txBody>
          <a:bodyPr>
            <a:normAutofit/>
          </a:bodyPr>
          <a:lstStyle/>
          <a:p>
            <a:r>
              <a:rPr lang="en-GB" b="1" dirty="0" smtClean="0"/>
              <a:t>The Brook </a:t>
            </a:r>
          </a:p>
          <a:p>
            <a:r>
              <a:rPr lang="en-GB" dirty="0" smtClean="0"/>
              <a:t>by Alfred Tennyson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59" y="362326"/>
            <a:ext cx="1968107" cy="1994041"/>
          </a:xfrm>
          <a:prstGeom prst="rect">
            <a:avLst/>
          </a:prstGeom>
        </p:spPr>
      </p:pic>
      <p:pic>
        <p:nvPicPr>
          <p:cNvPr id="11" name="Picture 10"/>
          <p:cNvPicPr>
            <a:picLocks noChangeAspect="1"/>
          </p:cNvPicPr>
          <p:nvPr/>
        </p:nvPicPr>
        <p:blipFill rotWithShape="1">
          <a:blip r:embed="rId3"/>
          <a:srcRect t="8149" b="-1"/>
          <a:stretch/>
        </p:blipFill>
        <p:spPr>
          <a:xfrm>
            <a:off x="9396413" y="5598926"/>
            <a:ext cx="2543174" cy="106857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pic>
        <p:nvPicPr>
          <p:cNvPr id="14" name="Picture 13"/>
          <p:cNvPicPr>
            <a:picLocks noChangeAspect="1"/>
          </p:cNvPicPr>
          <p:nvPr/>
        </p:nvPicPr>
        <p:blipFill>
          <a:blip r:embed="rId5"/>
          <a:stretch>
            <a:fillRect/>
          </a:stretch>
        </p:blipFill>
        <p:spPr>
          <a:xfrm>
            <a:off x="152400" y="5648325"/>
            <a:ext cx="2602149" cy="1019175"/>
          </a:xfrm>
          <a:prstGeom prst="rect">
            <a:avLst/>
          </a:prstGeom>
        </p:spPr>
      </p:pic>
      <p:pic>
        <p:nvPicPr>
          <p:cNvPr id="5" name="Picture 4"/>
          <p:cNvPicPr>
            <a:picLocks noChangeAspect="1"/>
          </p:cNvPicPr>
          <p:nvPr/>
        </p:nvPicPr>
        <p:blipFill>
          <a:blip r:embed="rId6"/>
          <a:stretch>
            <a:fillRect/>
          </a:stretch>
        </p:blipFill>
        <p:spPr>
          <a:xfrm>
            <a:off x="6972300" y="1886384"/>
            <a:ext cx="3762023" cy="2772702"/>
          </a:xfrm>
          <a:prstGeom prst="rect">
            <a:avLst/>
          </a:prstGeom>
        </p:spPr>
      </p:pic>
    </p:spTree>
    <p:extLst>
      <p:ext uri="{BB962C8B-B14F-4D97-AF65-F5344CB8AC3E}">
        <p14:creationId xmlns:p14="http://schemas.microsoft.com/office/powerpoint/2010/main" val="937979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662624" y="0"/>
            <a:ext cx="2152650" cy="866775"/>
          </a:xfrm>
          <a:prstGeom prst="rect">
            <a:avLst/>
          </a:prstGeom>
        </p:spPr>
      </p:pic>
      <p:pic>
        <p:nvPicPr>
          <p:cNvPr id="6" name="Picture 5"/>
          <p:cNvPicPr>
            <a:picLocks noChangeAspect="1"/>
          </p:cNvPicPr>
          <p:nvPr/>
        </p:nvPicPr>
        <p:blipFill>
          <a:blip r:embed="rId5"/>
          <a:stretch>
            <a:fillRect/>
          </a:stretch>
        </p:blipFill>
        <p:spPr>
          <a:xfrm>
            <a:off x="1111976" y="816269"/>
            <a:ext cx="4000990" cy="5942647"/>
          </a:xfrm>
          <a:prstGeom prst="rect">
            <a:avLst/>
          </a:prstGeom>
        </p:spPr>
      </p:pic>
      <p:pic>
        <p:nvPicPr>
          <p:cNvPr id="7" name="Picture 6"/>
          <p:cNvPicPr>
            <a:picLocks noChangeAspect="1"/>
          </p:cNvPicPr>
          <p:nvPr/>
        </p:nvPicPr>
        <p:blipFill>
          <a:blip r:embed="rId6"/>
          <a:stretch>
            <a:fillRect/>
          </a:stretch>
        </p:blipFill>
        <p:spPr>
          <a:xfrm>
            <a:off x="5903240" y="816269"/>
            <a:ext cx="6265440" cy="3842385"/>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94975" y="189705"/>
            <a:ext cx="487363" cy="487363"/>
          </a:xfrm>
          <a:prstGeom prst="rect">
            <a:avLst/>
          </a:prstGeom>
        </p:spPr>
      </p:pic>
    </p:spTree>
    <p:extLst>
      <p:ext uri="{BB962C8B-B14F-4D97-AF65-F5344CB8AC3E}">
        <p14:creationId xmlns:p14="http://schemas.microsoft.com/office/powerpoint/2010/main" val="4159484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17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475" y="287383"/>
            <a:ext cx="10171611" cy="954107"/>
          </a:xfrm>
          <a:prstGeom prst="rect">
            <a:avLst/>
          </a:prstGeom>
          <a:noFill/>
        </p:spPr>
        <p:txBody>
          <a:bodyPr wrap="square" rtlCol="0">
            <a:spAutoFit/>
          </a:bodyPr>
          <a:lstStyle/>
          <a:p>
            <a:r>
              <a:rPr lang="en-GB" sz="2800" b="1" u="sng" dirty="0" smtClean="0"/>
              <a:t>Can I plan my own ideas for a poem?</a:t>
            </a:r>
          </a:p>
          <a:p>
            <a:endParaRPr lang="en-GB" sz="2800" b="1" u="sng" dirty="0"/>
          </a:p>
        </p:txBody>
      </p:sp>
      <p:sp>
        <p:nvSpPr>
          <p:cNvPr id="7" name="Rectangle 6"/>
          <p:cNvSpPr/>
          <p:nvPr/>
        </p:nvSpPr>
        <p:spPr>
          <a:xfrm>
            <a:off x="7064480" y="3591161"/>
            <a:ext cx="4986686" cy="646331"/>
          </a:xfrm>
          <a:prstGeom prst="rect">
            <a:avLst/>
          </a:prstGeom>
        </p:spPr>
        <p:txBody>
          <a:bodyPr wrap="none">
            <a:spAutoFit/>
          </a:bodyPr>
          <a:lstStyle/>
          <a:p>
            <a:r>
              <a:rPr lang="en-GB" dirty="0">
                <a:hlinkClick r:id="rId4"/>
              </a:rPr>
              <a:t>https://</a:t>
            </a:r>
            <a:r>
              <a:rPr lang="en-GB" dirty="0" smtClean="0">
                <a:hlinkClick r:id="rId4"/>
              </a:rPr>
              <a:t>www.youtube.com/watch?v=HugvwuSdyFA</a:t>
            </a:r>
            <a:endParaRPr lang="en-GB" dirty="0" smtClean="0"/>
          </a:p>
          <a:p>
            <a:endParaRPr lang="en-GB"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4375" y="997808"/>
            <a:ext cx="487363" cy="487363"/>
          </a:xfrm>
          <a:prstGeom prst="rect">
            <a:avLst/>
          </a:prstGeom>
        </p:spPr>
      </p:pic>
      <p:sp>
        <p:nvSpPr>
          <p:cNvPr id="9" name="TextBox 8"/>
          <p:cNvSpPr txBox="1"/>
          <p:nvPr/>
        </p:nvSpPr>
        <p:spPr>
          <a:xfrm>
            <a:off x="452844" y="2569312"/>
            <a:ext cx="8717281" cy="923330"/>
          </a:xfrm>
          <a:prstGeom prst="rect">
            <a:avLst/>
          </a:prstGeom>
          <a:noFill/>
        </p:spPr>
        <p:txBody>
          <a:bodyPr wrap="square" rtlCol="0">
            <a:spAutoFit/>
          </a:bodyPr>
          <a:lstStyle/>
          <a:p>
            <a:r>
              <a:rPr lang="en-GB" dirty="0" smtClean="0"/>
              <a:t>2) You might want to break this activity up into 2 parts and have a socially distanced walk to a nearby river or stream. Look at the plants, trees and wildlife that are nearby. You could even take some photos. Then, back at home you can sketch your river journey or map.</a:t>
            </a:r>
            <a:endParaRPr lang="en-GB" dirty="0"/>
          </a:p>
        </p:txBody>
      </p:sp>
      <p:pic>
        <p:nvPicPr>
          <p:cNvPr id="10" name="Picture 9"/>
          <p:cNvPicPr>
            <a:picLocks noChangeAspect="1"/>
          </p:cNvPicPr>
          <p:nvPr/>
        </p:nvPicPr>
        <p:blipFill>
          <a:blip r:embed="rId6"/>
          <a:stretch>
            <a:fillRect/>
          </a:stretch>
        </p:blipFill>
        <p:spPr>
          <a:xfrm>
            <a:off x="5888491" y="4059011"/>
            <a:ext cx="6162675" cy="2571750"/>
          </a:xfrm>
          <a:prstGeom prst="rect">
            <a:avLst/>
          </a:prstGeom>
        </p:spPr>
      </p:pic>
      <p:sp>
        <p:nvSpPr>
          <p:cNvPr id="12" name="TextBox 11"/>
          <p:cNvSpPr txBox="1"/>
          <p:nvPr/>
        </p:nvSpPr>
        <p:spPr>
          <a:xfrm>
            <a:off x="513806" y="4059011"/>
            <a:ext cx="5155474" cy="2308324"/>
          </a:xfrm>
          <a:prstGeom prst="rect">
            <a:avLst/>
          </a:prstGeom>
          <a:noFill/>
        </p:spPr>
        <p:txBody>
          <a:bodyPr wrap="square" rtlCol="0">
            <a:spAutoFit/>
          </a:bodyPr>
          <a:lstStyle/>
          <a:p>
            <a:r>
              <a:rPr lang="en-GB" dirty="0" smtClean="0"/>
              <a:t>3) Add some verbs to describe how the river or stream you have chosen might move, sound or look. Choose some words from the poem to start you off:</a:t>
            </a:r>
          </a:p>
          <a:p>
            <a:endParaRPr lang="en-GB" dirty="0"/>
          </a:p>
          <a:p>
            <a:r>
              <a:rPr lang="en-GB" sz="2400" u="sng" dirty="0" smtClean="0">
                <a:solidFill>
                  <a:srgbClr val="FF0000"/>
                </a:solidFill>
              </a:rPr>
              <a:t>Move</a:t>
            </a:r>
            <a:r>
              <a:rPr lang="en-GB" sz="2400" dirty="0" smtClean="0">
                <a:solidFill>
                  <a:srgbClr val="FF0000"/>
                </a:solidFill>
              </a:rPr>
              <a:t>:</a:t>
            </a:r>
            <a:r>
              <a:rPr lang="en-GB" sz="2400" dirty="0" smtClean="0"/>
              <a:t> </a:t>
            </a:r>
            <a:r>
              <a:rPr lang="en-GB" sz="2400" dirty="0" smtClean="0">
                <a:solidFill>
                  <a:srgbClr val="FF0000"/>
                </a:solidFill>
              </a:rPr>
              <a:t>weave, twist, meander, drift…</a:t>
            </a:r>
          </a:p>
          <a:p>
            <a:r>
              <a:rPr lang="en-GB" sz="2400" u="sng" dirty="0" smtClean="0">
                <a:solidFill>
                  <a:srgbClr val="00B050"/>
                </a:solidFill>
              </a:rPr>
              <a:t>Sound</a:t>
            </a:r>
            <a:r>
              <a:rPr lang="en-GB" sz="2400" dirty="0" smtClean="0">
                <a:solidFill>
                  <a:srgbClr val="00B050"/>
                </a:solidFill>
              </a:rPr>
              <a:t>:</a:t>
            </a:r>
            <a:r>
              <a:rPr lang="en-GB" sz="2400" dirty="0" smtClean="0"/>
              <a:t> </a:t>
            </a:r>
            <a:r>
              <a:rPr lang="en-GB" sz="2400" dirty="0" smtClean="0">
                <a:solidFill>
                  <a:srgbClr val="00B050"/>
                </a:solidFill>
              </a:rPr>
              <a:t>trickle, babble, murmur…</a:t>
            </a:r>
          </a:p>
          <a:p>
            <a:r>
              <a:rPr lang="en-GB" sz="2400" u="sng" dirty="0" smtClean="0">
                <a:solidFill>
                  <a:srgbClr val="0070C0"/>
                </a:solidFill>
              </a:rPr>
              <a:t>Look like</a:t>
            </a:r>
            <a:r>
              <a:rPr lang="en-GB" sz="2400" dirty="0" smtClean="0">
                <a:solidFill>
                  <a:srgbClr val="0070C0"/>
                </a:solidFill>
              </a:rPr>
              <a:t>: shimmer, sparkle, ripple…</a:t>
            </a:r>
            <a:endParaRPr lang="en-GB" sz="2400" dirty="0">
              <a:solidFill>
                <a:srgbClr val="0070C0"/>
              </a:solidFill>
            </a:endParaRPr>
          </a:p>
        </p:txBody>
      </p:sp>
      <p:sp>
        <p:nvSpPr>
          <p:cNvPr id="13" name="TextBox 12"/>
          <p:cNvSpPr txBox="1"/>
          <p:nvPr/>
        </p:nvSpPr>
        <p:spPr>
          <a:xfrm>
            <a:off x="513806" y="1088571"/>
            <a:ext cx="8656320" cy="1200329"/>
          </a:xfrm>
          <a:prstGeom prst="rect">
            <a:avLst/>
          </a:prstGeom>
          <a:noFill/>
        </p:spPr>
        <p:txBody>
          <a:bodyPr wrap="square" rtlCol="0">
            <a:spAutoFit/>
          </a:bodyPr>
          <a:lstStyle/>
          <a:p>
            <a:r>
              <a:rPr lang="en-GB" dirty="0" smtClean="0"/>
              <a:t>1) Think about the journey that a river, stream or brook might take that is different to the one in the poem. </a:t>
            </a:r>
          </a:p>
          <a:p>
            <a:r>
              <a:rPr lang="en-GB" dirty="0" smtClean="0"/>
              <a:t>Make a list of all of the plants, creatures and landscapes that the brook or stream or river might see on its journey.</a:t>
            </a:r>
            <a:endParaRPr lang="en-GB" dirty="0"/>
          </a:p>
        </p:txBody>
      </p:sp>
      <p:sp>
        <p:nvSpPr>
          <p:cNvPr id="3" name="TextBox 2"/>
          <p:cNvSpPr txBox="1"/>
          <p:nvPr/>
        </p:nvSpPr>
        <p:spPr>
          <a:xfrm>
            <a:off x="95795" y="0"/>
            <a:ext cx="1889760" cy="369332"/>
          </a:xfrm>
          <a:prstGeom prst="rect">
            <a:avLst/>
          </a:prstGeom>
          <a:noFill/>
        </p:spPr>
        <p:txBody>
          <a:bodyPr wrap="square" rtlCol="0">
            <a:spAutoFit/>
          </a:bodyPr>
          <a:lstStyle/>
          <a:p>
            <a:r>
              <a:rPr lang="en-GB" dirty="0" smtClean="0"/>
              <a:t>Lesson 4</a:t>
            </a:r>
            <a:endParaRPr lang="en-GB" dirty="0"/>
          </a:p>
        </p:txBody>
      </p:sp>
    </p:spTree>
    <p:extLst>
      <p:ext uri="{BB962C8B-B14F-4D97-AF65-F5344CB8AC3E}">
        <p14:creationId xmlns:p14="http://schemas.microsoft.com/office/powerpoint/2010/main" val="1831334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637" y="2857500"/>
            <a:ext cx="2891387" cy="3905250"/>
          </a:xfrm>
          <a:prstGeom prst="rect">
            <a:avLst/>
          </a:prstGeom>
        </p:spPr>
      </p:pic>
      <p:pic>
        <p:nvPicPr>
          <p:cNvPr id="5" name="Picture 4"/>
          <p:cNvPicPr>
            <a:picLocks noChangeAspect="1"/>
          </p:cNvPicPr>
          <p:nvPr/>
        </p:nvPicPr>
        <p:blipFill>
          <a:blip r:embed="rId3"/>
          <a:stretch>
            <a:fillRect/>
          </a:stretch>
        </p:blipFill>
        <p:spPr>
          <a:xfrm>
            <a:off x="1429024" y="1055856"/>
            <a:ext cx="3862388" cy="4601994"/>
          </a:xfrm>
          <a:prstGeom prst="rect">
            <a:avLst/>
          </a:prstGeom>
        </p:spPr>
      </p:pic>
      <p:pic>
        <p:nvPicPr>
          <p:cNvPr id="6" name="Picture 5"/>
          <p:cNvPicPr>
            <a:picLocks noChangeAspect="1"/>
          </p:cNvPicPr>
          <p:nvPr/>
        </p:nvPicPr>
        <p:blipFill>
          <a:blip r:embed="rId4"/>
          <a:stretch>
            <a:fillRect/>
          </a:stretch>
        </p:blipFill>
        <p:spPr>
          <a:xfrm>
            <a:off x="8900608" y="185737"/>
            <a:ext cx="3153279" cy="3795713"/>
          </a:xfrm>
          <a:prstGeom prst="rect">
            <a:avLst/>
          </a:prstGeom>
        </p:spPr>
      </p:pic>
      <p:pic>
        <p:nvPicPr>
          <p:cNvPr id="7" name="Picture 6"/>
          <p:cNvPicPr>
            <a:picLocks noChangeAspect="1"/>
          </p:cNvPicPr>
          <p:nvPr/>
        </p:nvPicPr>
        <p:blipFill>
          <a:blip r:embed="rId5"/>
          <a:stretch>
            <a:fillRect/>
          </a:stretch>
        </p:blipFill>
        <p:spPr>
          <a:xfrm>
            <a:off x="7543800" y="2447925"/>
            <a:ext cx="3423151" cy="4176712"/>
          </a:xfrm>
          <a:prstGeom prst="rect">
            <a:avLst/>
          </a:prstGeom>
        </p:spPr>
      </p:pic>
      <p:sp>
        <p:nvSpPr>
          <p:cNvPr id="8" name="TextBox 7"/>
          <p:cNvSpPr txBox="1"/>
          <p:nvPr/>
        </p:nvSpPr>
        <p:spPr>
          <a:xfrm>
            <a:off x="5372100" y="371475"/>
            <a:ext cx="3381375" cy="1477328"/>
          </a:xfrm>
          <a:prstGeom prst="rect">
            <a:avLst/>
          </a:prstGeom>
          <a:noFill/>
        </p:spPr>
        <p:txBody>
          <a:bodyPr wrap="square" rtlCol="0">
            <a:spAutoFit/>
          </a:bodyPr>
          <a:lstStyle/>
          <a:p>
            <a:r>
              <a:rPr lang="en-GB" dirty="0" smtClean="0"/>
              <a:t>You might want to use one of these sheets from your pack to record your </a:t>
            </a:r>
            <a:r>
              <a:rPr lang="en-GB" dirty="0" smtClean="0"/>
              <a:t>verbs on </a:t>
            </a:r>
            <a:r>
              <a:rPr lang="en-GB" dirty="0" smtClean="0"/>
              <a:t>or you might want to write them around your picture/map.</a:t>
            </a:r>
            <a:endParaRPr lang="en-GB" dirty="0"/>
          </a:p>
        </p:txBody>
      </p:sp>
    </p:spTree>
    <p:extLst>
      <p:ext uri="{BB962C8B-B14F-4D97-AF65-F5344CB8AC3E}">
        <p14:creationId xmlns:p14="http://schemas.microsoft.com/office/powerpoint/2010/main" val="729324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6522" y="757311"/>
            <a:ext cx="11412533" cy="4832092"/>
          </a:xfrm>
          <a:prstGeom prst="rect">
            <a:avLst/>
          </a:prstGeom>
          <a:noFill/>
        </p:spPr>
        <p:txBody>
          <a:bodyPr wrap="square" rtlCol="0">
            <a:spAutoFit/>
          </a:bodyPr>
          <a:lstStyle/>
          <a:p>
            <a:r>
              <a:rPr lang="en-GB" sz="2800" dirty="0" smtClean="0"/>
              <a:t>Brook</a:t>
            </a:r>
            <a:r>
              <a:rPr lang="en-GB" sz="2800" dirty="0" smtClean="0">
                <a:latin typeface="Comic Sans MS" panose="030F0702030302020204" pitchFamily="66" charset="0"/>
              </a:rPr>
              <a:t>: 		</a:t>
            </a:r>
            <a:r>
              <a:rPr lang="en-GB" sz="2000" i="1" dirty="0" smtClean="0">
                <a:solidFill>
                  <a:srgbClr val="FF0000"/>
                </a:solidFill>
              </a:rPr>
              <a:t>noun. </a:t>
            </a:r>
            <a:r>
              <a:rPr lang="en-GB" sz="2000" dirty="0" smtClean="0"/>
              <a:t> </a:t>
            </a:r>
            <a:r>
              <a:rPr lang="en-GB" sz="2000" dirty="0">
                <a:solidFill>
                  <a:srgbClr val="0070C0"/>
                </a:solidFill>
              </a:rPr>
              <a:t>A</a:t>
            </a:r>
            <a:r>
              <a:rPr lang="en-GB" sz="2000" dirty="0" smtClean="0">
                <a:solidFill>
                  <a:srgbClr val="0070C0"/>
                </a:solidFill>
              </a:rPr>
              <a:t> small stream. The brook flowed into the river.</a:t>
            </a:r>
          </a:p>
          <a:p>
            <a:r>
              <a:rPr lang="en-GB" sz="2800" dirty="0" smtClean="0"/>
              <a:t>Brimming: 		</a:t>
            </a:r>
            <a:r>
              <a:rPr lang="en-GB" sz="2000" i="1" dirty="0" smtClean="0">
                <a:solidFill>
                  <a:srgbClr val="FF0000"/>
                </a:solidFill>
              </a:rPr>
              <a:t>verb.</a:t>
            </a:r>
            <a:r>
              <a:rPr lang="en-GB" sz="2000" dirty="0" smtClean="0">
                <a:solidFill>
                  <a:srgbClr val="FF0000"/>
                </a:solidFill>
              </a:rPr>
              <a:t> </a:t>
            </a:r>
            <a:r>
              <a:rPr lang="en-GB" sz="2000" dirty="0" smtClean="0">
                <a:solidFill>
                  <a:srgbClr val="0070C0"/>
                </a:solidFill>
              </a:rPr>
              <a:t>To be completely full. Full to the brim.</a:t>
            </a:r>
            <a:endParaRPr lang="en-GB" sz="2000" dirty="0" smtClean="0"/>
          </a:p>
          <a:p>
            <a:r>
              <a:rPr lang="en-GB" sz="2800" dirty="0" smtClean="0"/>
              <a:t>Lusty: 		</a:t>
            </a:r>
            <a:r>
              <a:rPr lang="en-GB" sz="2000" i="1" dirty="0" smtClean="0">
                <a:solidFill>
                  <a:srgbClr val="FF0000"/>
                </a:solidFill>
              </a:rPr>
              <a:t>adjective.</a:t>
            </a:r>
            <a:r>
              <a:rPr lang="en-GB" sz="2000" dirty="0" smtClean="0">
                <a:solidFill>
                  <a:srgbClr val="FF0000"/>
                </a:solidFill>
              </a:rPr>
              <a:t> </a:t>
            </a:r>
            <a:r>
              <a:rPr lang="en-GB" sz="2000" dirty="0" smtClean="0">
                <a:solidFill>
                  <a:srgbClr val="0070C0"/>
                </a:solidFill>
              </a:rPr>
              <a:t>To be healthy or full of life. The lusty trout swam in the brook.</a:t>
            </a:r>
          </a:p>
          <a:p>
            <a:r>
              <a:rPr lang="en-GB" sz="2800" dirty="0" smtClean="0"/>
              <a:t>Grayling: 		</a:t>
            </a:r>
            <a:r>
              <a:rPr lang="en-GB" sz="2000" i="1" dirty="0" smtClean="0">
                <a:solidFill>
                  <a:srgbClr val="FF0000"/>
                </a:solidFill>
              </a:rPr>
              <a:t>noun.</a:t>
            </a:r>
            <a:r>
              <a:rPr lang="en-GB" sz="2000" dirty="0" smtClean="0">
                <a:solidFill>
                  <a:srgbClr val="FF0000"/>
                </a:solidFill>
              </a:rPr>
              <a:t> </a:t>
            </a:r>
            <a:r>
              <a:rPr lang="en-GB" sz="2000" dirty="0" smtClean="0">
                <a:solidFill>
                  <a:srgbClr val="0070C0"/>
                </a:solidFill>
              </a:rPr>
              <a:t>A type of freshwater fish.</a:t>
            </a:r>
            <a:endParaRPr lang="en-GB" sz="2800" dirty="0" smtClean="0"/>
          </a:p>
          <a:p>
            <a:r>
              <a:rPr lang="en-GB" sz="2800" dirty="0" smtClean="0"/>
              <a:t>Forget-me-nots:</a:t>
            </a:r>
            <a:r>
              <a:rPr lang="en-GB" sz="2000" dirty="0" smtClean="0"/>
              <a:t> 	</a:t>
            </a:r>
            <a:r>
              <a:rPr lang="en-GB" sz="2000" i="1" dirty="0" smtClean="0">
                <a:solidFill>
                  <a:srgbClr val="FF0000"/>
                </a:solidFill>
              </a:rPr>
              <a:t>noun.</a:t>
            </a:r>
            <a:r>
              <a:rPr lang="en-GB" sz="2000" dirty="0" smtClean="0">
                <a:solidFill>
                  <a:srgbClr val="FF0000"/>
                </a:solidFill>
              </a:rPr>
              <a:t> </a:t>
            </a:r>
            <a:r>
              <a:rPr lang="en-GB" sz="2000" dirty="0" smtClean="0">
                <a:solidFill>
                  <a:srgbClr val="0070C0"/>
                </a:solidFill>
              </a:rPr>
              <a:t>A type of plant with a light blue flower.</a:t>
            </a:r>
            <a:endParaRPr lang="en-GB" sz="2800" dirty="0" smtClean="0"/>
          </a:p>
          <a:p>
            <a:r>
              <a:rPr lang="en-GB" sz="2800" dirty="0" smtClean="0"/>
              <a:t>Sunbeams: 		</a:t>
            </a:r>
            <a:r>
              <a:rPr lang="en-GB" sz="2000" i="1" dirty="0" smtClean="0">
                <a:solidFill>
                  <a:srgbClr val="FF0000"/>
                </a:solidFill>
              </a:rPr>
              <a:t>noun.</a:t>
            </a:r>
            <a:r>
              <a:rPr lang="en-GB" sz="2000" dirty="0" smtClean="0">
                <a:solidFill>
                  <a:srgbClr val="FF0000"/>
                </a:solidFill>
              </a:rPr>
              <a:t> </a:t>
            </a:r>
            <a:r>
              <a:rPr lang="en-GB" sz="2000" dirty="0" smtClean="0">
                <a:solidFill>
                  <a:srgbClr val="0070C0"/>
                </a:solidFill>
              </a:rPr>
              <a:t>A beam or ray of sunlight.</a:t>
            </a:r>
            <a:endParaRPr lang="en-GB" sz="2000" dirty="0" smtClean="0">
              <a:solidFill>
                <a:srgbClr val="FF0000"/>
              </a:solidFill>
            </a:endParaRPr>
          </a:p>
          <a:p>
            <a:r>
              <a:rPr lang="en-GB" sz="2800" dirty="0" smtClean="0"/>
              <a:t>Wildernesses:	</a:t>
            </a:r>
            <a:r>
              <a:rPr lang="en-GB" sz="2000" i="1" dirty="0" smtClean="0">
                <a:solidFill>
                  <a:srgbClr val="FF0000"/>
                </a:solidFill>
              </a:rPr>
              <a:t>noun.</a:t>
            </a:r>
            <a:r>
              <a:rPr lang="en-GB" sz="2000" dirty="0" smtClean="0">
                <a:solidFill>
                  <a:srgbClr val="FF0000"/>
                </a:solidFill>
              </a:rPr>
              <a:t> </a:t>
            </a:r>
            <a:r>
              <a:rPr lang="en-GB" sz="2000" dirty="0" smtClean="0">
                <a:solidFill>
                  <a:srgbClr val="0070C0"/>
                </a:solidFill>
              </a:rPr>
              <a:t>A wild area of land where no one lives apart from wild animals.</a:t>
            </a:r>
            <a:endParaRPr lang="en-GB" sz="2800" dirty="0" smtClean="0"/>
          </a:p>
          <a:p>
            <a:r>
              <a:rPr lang="en-GB" sz="2800" dirty="0" smtClean="0"/>
              <a:t>Linger:		</a:t>
            </a:r>
            <a:r>
              <a:rPr lang="en-GB" sz="2000" i="1" dirty="0" smtClean="0">
                <a:solidFill>
                  <a:srgbClr val="FF0000"/>
                </a:solidFill>
              </a:rPr>
              <a:t>verb.</a:t>
            </a:r>
            <a:r>
              <a:rPr lang="en-GB" sz="2000" dirty="0" smtClean="0">
                <a:solidFill>
                  <a:srgbClr val="FF0000"/>
                </a:solidFill>
              </a:rPr>
              <a:t> </a:t>
            </a:r>
            <a:r>
              <a:rPr lang="en-GB" sz="2000" dirty="0" smtClean="0">
                <a:solidFill>
                  <a:srgbClr val="0070C0"/>
                </a:solidFill>
              </a:rPr>
              <a:t>To stay in a place for longer than usual and not want to leave.</a:t>
            </a:r>
            <a:endParaRPr lang="en-GB" sz="2800" dirty="0" smtClean="0"/>
          </a:p>
          <a:p>
            <a:r>
              <a:rPr lang="en-GB" sz="2800" dirty="0" smtClean="0"/>
              <a:t>Shingly:		</a:t>
            </a:r>
            <a:r>
              <a:rPr lang="en-GB" sz="2000" i="1" dirty="0" smtClean="0">
                <a:solidFill>
                  <a:srgbClr val="FF0000"/>
                </a:solidFill>
              </a:rPr>
              <a:t>adjective.</a:t>
            </a:r>
            <a:r>
              <a:rPr lang="en-GB" sz="2000" dirty="0" smtClean="0">
                <a:solidFill>
                  <a:srgbClr val="FF0000"/>
                </a:solidFill>
              </a:rPr>
              <a:t> </a:t>
            </a:r>
            <a:r>
              <a:rPr lang="en-GB" sz="2000" dirty="0" smtClean="0">
                <a:solidFill>
                  <a:srgbClr val="0070C0"/>
                </a:solidFill>
              </a:rPr>
              <a:t>An area covered in small pieces of stone and pebbles.</a:t>
            </a:r>
            <a:endParaRPr lang="en-GB" sz="2800" dirty="0" smtClean="0"/>
          </a:p>
          <a:p>
            <a:r>
              <a:rPr lang="en-GB" sz="2800" dirty="0" smtClean="0"/>
              <a:t>Loiter:		</a:t>
            </a:r>
            <a:r>
              <a:rPr lang="en-GB" sz="2000" i="1" dirty="0" smtClean="0">
                <a:solidFill>
                  <a:srgbClr val="FF0000"/>
                </a:solidFill>
              </a:rPr>
              <a:t>verb.</a:t>
            </a:r>
            <a:r>
              <a:rPr lang="en-GB" sz="2000" dirty="0" smtClean="0">
                <a:solidFill>
                  <a:srgbClr val="FF0000"/>
                </a:solidFill>
              </a:rPr>
              <a:t> </a:t>
            </a:r>
            <a:r>
              <a:rPr lang="en-GB" sz="2000" dirty="0" smtClean="0">
                <a:solidFill>
                  <a:srgbClr val="0070C0"/>
                </a:solidFill>
              </a:rPr>
              <a:t>To stand or wait around without really doing anything.</a:t>
            </a:r>
            <a:endParaRPr lang="en-GB" sz="2000" dirty="0" smtClean="0">
              <a:solidFill>
                <a:srgbClr val="FF0000"/>
              </a:solidFill>
            </a:endParaRPr>
          </a:p>
          <a:p>
            <a:r>
              <a:rPr lang="en-GB" sz="2800" dirty="0" smtClean="0"/>
              <a:t>Cresses:		</a:t>
            </a:r>
            <a:r>
              <a:rPr lang="en-GB" sz="2000" i="1" dirty="0" smtClean="0">
                <a:solidFill>
                  <a:srgbClr val="FF0000"/>
                </a:solidFill>
              </a:rPr>
              <a:t>noun.</a:t>
            </a:r>
            <a:r>
              <a:rPr lang="en-GB" sz="2000" dirty="0" smtClean="0">
                <a:solidFill>
                  <a:srgbClr val="FF0000"/>
                </a:solidFill>
              </a:rPr>
              <a:t> </a:t>
            </a:r>
            <a:r>
              <a:rPr lang="en-GB" sz="2000" dirty="0" smtClean="0">
                <a:solidFill>
                  <a:srgbClr val="0070C0"/>
                </a:solidFill>
              </a:rPr>
              <a:t>Plant which can grow near water.</a:t>
            </a:r>
            <a:endParaRPr lang="en-GB" sz="2800" dirty="0"/>
          </a:p>
        </p:txBody>
      </p:sp>
    </p:spTree>
    <p:extLst>
      <p:ext uri="{BB962C8B-B14F-4D97-AF65-F5344CB8AC3E}">
        <p14:creationId xmlns:p14="http://schemas.microsoft.com/office/powerpoint/2010/main" val="448803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425" y="190080"/>
            <a:ext cx="4669134" cy="4084319"/>
          </a:xfrm>
          <a:prstGeom prst="rect">
            <a:avLst/>
          </a:prstGeom>
        </p:spPr>
      </p:pic>
      <p:pic>
        <p:nvPicPr>
          <p:cNvPr id="5" name="Picture 4"/>
          <p:cNvPicPr>
            <a:picLocks noChangeAspect="1"/>
          </p:cNvPicPr>
          <p:nvPr/>
        </p:nvPicPr>
        <p:blipFill>
          <a:blip r:embed="rId3"/>
          <a:stretch>
            <a:fillRect/>
          </a:stretch>
        </p:blipFill>
        <p:spPr>
          <a:xfrm>
            <a:off x="5113972" y="167641"/>
            <a:ext cx="3181350" cy="1952625"/>
          </a:xfrm>
          <a:prstGeom prst="rect">
            <a:avLst/>
          </a:prstGeom>
        </p:spPr>
      </p:pic>
      <p:pic>
        <p:nvPicPr>
          <p:cNvPr id="6" name="Picture 5"/>
          <p:cNvPicPr>
            <a:picLocks noChangeAspect="1"/>
          </p:cNvPicPr>
          <p:nvPr/>
        </p:nvPicPr>
        <p:blipFill>
          <a:blip r:embed="rId4"/>
          <a:stretch>
            <a:fillRect/>
          </a:stretch>
        </p:blipFill>
        <p:spPr>
          <a:xfrm>
            <a:off x="8547735" y="2605087"/>
            <a:ext cx="3520658" cy="1952625"/>
          </a:xfrm>
          <a:prstGeom prst="rect">
            <a:avLst/>
          </a:prstGeom>
        </p:spPr>
      </p:pic>
      <p:pic>
        <p:nvPicPr>
          <p:cNvPr id="7" name="Picture 6"/>
          <p:cNvPicPr>
            <a:picLocks noChangeAspect="1"/>
          </p:cNvPicPr>
          <p:nvPr/>
        </p:nvPicPr>
        <p:blipFill>
          <a:blip r:embed="rId5"/>
          <a:stretch>
            <a:fillRect/>
          </a:stretch>
        </p:blipFill>
        <p:spPr>
          <a:xfrm>
            <a:off x="8547735" y="167641"/>
            <a:ext cx="3520658" cy="2211200"/>
          </a:xfrm>
          <a:prstGeom prst="rect">
            <a:avLst/>
          </a:prstGeom>
        </p:spPr>
      </p:pic>
      <p:pic>
        <p:nvPicPr>
          <p:cNvPr id="8" name="Picture 7"/>
          <p:cNvPicPr>
            <a:picLocks noChangeAspect="1"/>
          </p:cNvPicPr>
          <p:nvPr/>
        </p:nvPicPr>
        <p:blipFill>
          <a:blip r:embed="rId6"/>
          <a:stretch>
            <a:fillRect/>
          </a:stretch>
        </p:blipFill>
        <p:spPr>
          <a:xfrm>
            <a:off x="9344025" y="4697043"/>
            <a:ext cx="2847975" cy="2152650"/>
          </a:xfrm>
          <a:prstGeom prst="rect">
            <a:avLst/>
          </a:prstGeom>
        </p:spPr>
      </p:pic>
      <p:pic>
        <p:nvPicPr>
          <p:cNvPr id="9" name="Picture 8"/>
          <p:cNvPicPr>
            <a:picLocks noChangeAspect="1"/>
          </p:cNvPicPr>
          <p:nvPr/>
        </p:nvPicPr>
        <p:blipFill>
          <a:blip r:embed="rId7"/>
          <a:stretch>
            <a:fillRect/>
          </a:stretch>
        </p:blipFill>
        <p:spPr>
          <a:xfrm>
            <a:off x="6505575" y="4697043"/>
            <a:ext cx="2623185" cy="2075231"/>
          </a:xfrm>
          <a:prstGeom prst="rect">
            <a:avLst/>
          </a:prstGeom>
        </p:spPr>
      </p:pic>
      <p:pic>
        <p:nvPicPr>
          <p:cNvPr id="10" name="Picture 9"/>
          <p:cNvPicPr>
            <a:picLocks noChangeAspect="1"/>
          </p:cNvPicPr>
          <p:nvPr/>
        </p:nvPicPr>
        <p:blipFill rotWithShape="1">
          <a:blip r:embed="rId8"/>
          <a:srcRect r="35953"/>
          <a:stretch/>
        </p:blipFill>
        <p:spPr>
          <a:xfrm>
            <a:off x="5113972" y="2232240"/>
            <a:ext cx="3181350" cy="2320009"/>
          </a:xfrm>
          <a:prstGeom prst="rect">
            <a:avLst/>
          </a:prstGeom>
        </p:spPr>
      </p:pic>
      <p:pic>
        <p:nvPicPr>
          <p:cNvPr id="11" name="Picture 10"/>
          <p:cNvPicPr>
            <a:picLocks noChangeAspect="1"/>
          </p:cNvPicPr>
          <p:nvPr/>
        </p:nvPicPr>
        <p:blipFill>
          <a:blip r:embed="rId9"/>
          <a:stretch>
            <a:fillRect/>
          </a:stretch>
        </p:blipFill>
        <p:spPr>
          <a:xfrm>
            <a:off x="4092893" y="4686908"/>
            <a:ext cx="2305050" cy="2095500"/>
          </a:xfrm>
          <a:prstGeom prst="rect">
            <a:avLst/>
          </a:prstGeom>
        </p:spPr>
      </p:pic>
      <p:pic>
        <p:nvPicPr>
          <p:cNvPr id="12" name="Picture 11"/>
          <p:cNvPicPr>
            <a:picLocks noChangeAspect="1"/>
          </p:cNvPicPr>
          <p:nvPr/>
        </p:nvPicPr>
        <p:blipFill>
          <a:blip r:embed="rId10"/>
          <a:stretch>
            <a:fillRect/>
          </a:stretch>
        </p:blipFill>
        <p:spPr>
          <a:xfrm>
            <a:off x="725825" y="4552249"/>
            <a:ext cx="3114655" cy="2217029"/>
          </a:xfrm>
          <a:prstGeom prst="rect">
            <a:avLst/>
          </a:prstGeom>
        </p:spPr>
      </p:pic>
    </p:spTree>
    <p:extLst>
      <p:ext uri="{BB962C8B-B14F-4D97-AF65-F5344CB8AC3E}">
        <p14:creationId xmlns:p14="http://schemas.microsoft.com/office/powerpoint/2010/main" val="3624074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220</Words>
  <Application>Microsoft Office PowerPoint</Application>
  <PresentationFormat>Widescreen</PresentationFormat>
  <Paragraphs>26</Paragraphs>
  <Slides>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Comic Sans MS</vt:lpstr>
      <vt:lpstr>Office Theme</vt:lpstr>
      <vt:lpstr>English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home</cp:lastModifiedBy>
  <cp:revision>23</cp:revision>
  <dcterms:created xsi:type="dcterms:W3CDTF">2020-09-20T20:04:10Z</dcterms:created>
  <dcterms:modified xsi:type="dcterms:W3CDTF">2020-09-23T09:00:02Z</dcterms:modified>
</cp:coreProperties>
</file>