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s/slide10.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1.xml" ContentType="application/vnd.openxmlformats-officedocument.presentationml.slide+xml"/>
  <Override PartName="/ppt/slides/slide6.xml" ContentType="application/vnd.openxmlformats-officedocument.presentationml.slide+xml"/>
  <Override PartName="/ppt/slides/slide9.xml" ContentType="application/vnd.openxmlformats-officedocument.presentationml.slide+xml"/>
  <Override PartName="/ppt/slides/slide8.xml" ContentType="application/vnd.openxmlformats-officedocument.presentationml.slide+xml"/>
  <Override PartName="/ppt/slides/slide7.xml" ContentType="application/vnd.openxmlformats-officedocument.presentationml.slide+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1.xml" ContentType="application/vnd.openxmlformats-officedocument.presentationml.slideLayout+xml"/>
  <Override PartName="/ppt/slideMasters/slideMaster1.xml" ContentType="application/vnd.openxmlformats-officedocument.presentationml.slideMaster+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notesMasterIdLst>
    <p:notesMasterId r:id="rId12"/>
  </p:notesMasterIdLst>
  <p:handoutMasterIdLst>
    <p:handoutMasterId r:id="rId13"/>
  </p:handoutMasterIdLst>
  <p:sldIdLst>
    <p:sldId id="258" r:id="rId2"/>
    <p:sldId id="264" r:id="rId3"/>
    <p:sldId id="274" r:id="rId4"/>
    <p:sldId id="275" r:id="rId5"/>
    <p:sldId id="276" r:id="rId6"/>
    <p:sldId id="277" r:id="rId7"/>
    <p:sldId id="278" r:id="rId8"/>
    <p:sldId id="279" r:id="rId9"/>
    <p:sldId id="280" r:id="rId10"/>
    <p:sldId id="267" r:id="rId11"/>
  </p:sldIdLst>
  <p:sldSz cx="9144000" cy="6858000" type="screen4x3"/>
  <p:notesSz cx="6858000" cy="9144000"/>
  <p:embeddedFontLst>
    <p:embeddedFont>
      <p:font typeface="Calibri" panose="020F0502020204030204" pitchFamily="34" charset="0"/>
      <p:regular r:id="rId14"/>
      <p:bold r:id="rId15"/>
      <p:italic r:id="rId16"/>
      <p:boldItalic r:id="rId17"/>
    </p:embeddedFont>
    <p:embeddedFont>
      <p:font typeface="Tuffy" panose="020B0603060100000000" charset="0"/>
      <p:regular r:id="rId18"/>
      <p:bold r:id="rId19"/>
      <p:italic r:id="rId20"/>
      <p:boldItalic r:id="rId21"/>
    </p:embeddedFont>
    <p:embeddedFont>
      <p:font typeface="Twinkl" panose="020B0604020202020204" charset="0"/>
      <p:regular r:id="rId22"/>
      <p:bold r:id="rId2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guide id="4" pos="340" userDrawn="1">
          <p15:clr>
            <a:srgbClr val="A4A3A4"/>
          </p15:clr>
        </p15:guide>
        <p15:guide id="5" orient="horz" pos="3974" userDrawn="1">
          <p15:clr>
            <a:srgbClr val="A4A3A4"/>
          </p15:clr>
        </p15:guide>
        <p15:guide id="6" pos="5420" userDrawn="1">
          <p15:clr>
            <a:srgbClr val="A4A3A4"/>
          </p15:clr>
        </p15:guide>
        <p15:guide id="7" orient="horz" pos="346" userDrawn="1">
          <p15:clr>
            <a:srgbClr val="A4A3A4"/>
          </p15:clr>
        </p15:guide>
        <p15:guide id="8" pos="476" userDrawn="1">
          <p15:clr>
            <a:srgbClr val="A4A3A4"/>
          </p15:clr>
        </p15:guide>
        <p15:guide id="9" orient="horz" pos="482" userDrawn="1">
          <p15:clr>
            <a:srgbClr val="A4A3A4"/>
          </p15:clr>
        </p15:guide>
        <p15:guide id="10" orient="horz" pos="3838" userDrawn="1">
          <p15:clr>
            <a:srgbClr val="A4A3A4"/>
          </p15:clr>
        </p15:guide>
        <p15:guide id="11" pos="5284"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BCAFB"/>
    <a:srgbClr val="31B7BC"/>
    <a:srgbClr val="18A0DB"/>
    <a:srgbClr val="DE1E5A"/>
    <a:srgbClr val="BC0105"/>
    <a:srgbClr val="4DB1E3"/>
    <a:srgbClr val="80C1EB"/>
    <a:srgbClr val="ACDDFC"/>
    <a:srgbClr val="FFFFFF"/>
    <a:srgbClr val="4AA1D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showGuides="1">
      <p:cViewPr varScale="1">
        <p:scale>
          <a:sx n="88" d="100"/>
          <a:sy n="88" d="100"/>
        </p:scale>
        <p:origin x="1291" y="62"/>
      </p:cViewPr>
      <p:guideLst>
        <p:guide orient="horz" pos="2160"/>
        <p:guide pos="2880"/>
        <p:guide pos="340"/>
        <p:guide orient="horz" pos="3974"/>
        <p:guide pos="5420"/>
        <p:guide orient="horz" pos="346"/>
        <p:guide pos="476"/>
        <p:guide orient="horz" pos="482"/>
        <p:guide orient="horz" pos="3838"/>
        <p:guide pos="5284"/>
      </p:guideLst>
    </p:cSldViewPr>
  </p:slideViewPr>
  <p:notesTextViewPr>
    <p:cViewPr>
      <p:scale>
        <a:sx n="3" d="2"/>
        <a:sy n="3" d="2"/>
      </p:scale>
      <p:origin x="0" y="0"/>
    </p:cViewPr>
  </p:notesTextViewPr>
  <p:notesViewPr>
    <p:cSldViewPr snapToGrid="0" showGuides="1">
      <p:cViewPr varScale="1">
        <p:scale>
          <a:sx n="77" d="100"/>
          <a:sy n="77" d="100"/>
        </p:scale>
        <p:origin x="2646" y="9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handoutMaster" Target="handoutMasters/handoutMaster1.xml"/><Relationship Id="rId18" Type="http://schemas.openxmlformats.org/officeDocument/2006/relationships/font" Target="fonts/font5.fntdata"/><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font" Target="fonts/font8.fntdata"/><Relationship Id="rId7" Type="http://schemas.openxmlformats.org/officeDocument/2006/relationships/slide" Target="slides/slide6.xml"/><Relationship Id="rId12" Type="http://schemas.openxmlformats.org/officeDocument/2006/relationships/notesMaster" Target="notesMasters/notesMaster1.xml"/><Relationship Id="rId17" Type="http://schemas.openxmlformats.org/officeDocument/2006/relationships/font" Target="fonts/font4.fntdata"/><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font" Target="fonts/font3.fntdata"/><Relationship Id="rId20" Type="http://schemas.openxmlformats.org/officeDocument/2006/relationships/font" Target="fonts/font7.fntdata"/><Relationship Id="rId29" Type="http://schemas.openxmlformats.org/officeDocument/2006/relationships/customXml" Target="../customXml/item2.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font" Target="fonts/font2.fntdata"/><Relationship Id="rId23" Type="http://schemas.openxmlformats.org/officeDocument/2006/relationships/font" Target="fonts/font10.fntdata"/><Relationship Id="rId28" Type="http://schemas.openxmlformats.org/officeDocument/2006/relationships/customXml" Target="../customXml/item1.xml"/><Relationship Id="rId10" Type="http://schemas.openxmlformats.org/officeDocument/2006/relationships/slide" Target="slides/slide9.xml"/><Relationship Id="rId19" Type="http://schemas.openxmlformats.org/officeDocument/2006/relationships/font" Target="fonts/font6.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1.fntdata"/><Relationship Id="rId22" Type="http://schemas.openxmlformats.org/officeDocument/2006/relationships/font" Target="fonts/font9.fntdata"/><Relationship Id="rId27" Type="http://schemas.openxmlformats.org/officeDocument/2006/relationships/tableStyles" Target="tableStyles.xml"/><Relationship Id="rId30" Type="http://schemas.openxmlformats.org/officeDocument/2006/relationships/customXml" Target="../customXml/item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B34F151-63AC-41CE-96F5-7702E930870C}" type="datetimeFigureOut">
              <a:rPr lang="en-GB" smtClean="0"/>
              <a:t>24/06/2020</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676B846-B279-40AC-BFF5-DBC4013370C2}" type="slidenum">
              <a:rPr lang="en-GB" smtClean="0"/>
              <a:t>‹#›</a:t>
            </a:fld>
            <a:endParaRPr lang="en-GB"/>
          </a:p>
        </p:txBody>
      </p:sp>
    </p:spTree>
    <p:extLst>
      <p:ext uri="{BB962C8B-B14F-4D97-AF65-F5344CB8AC3E}">
        <p14:creationId xmlns:p14="http://schemas.microsoft.com/office/powerpoint/2010/main" val="26453970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02C5D1-7818-41B5-ABAD-5E4B38A5388F}" type="datetimeFigureOut">
              <a:rPr lang="en-GB" smtClean="0"/>
              <a:t>24/06/2020</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521341-850D-40E1-BB3D-87946DC9B06D}" type="slidenum">
              <a:rPr lang="en-GB" smtClean="0"/>
              <a:t>‹#›</a:t>
            </a:fld>
            <a:endParaRPr lang="en-GB"/>
          </a:p>
        </p:txBody>
      </p:sp>
    </p:spTree>
    <p:extLst>
      <p:ext uri="{BB962C8B-B14F-4D97-AF65-F5344CB8AC3E}">
        <p14:creationId xmlns:p14="http://schemas.microsoft.com/office/powerpoint/2010/main" val="8470487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522767" y="6196125"/>
            <a:ext cx="576495" cy="580719"/>
          </a:xfrm>
          <a:prstGeom prst="rect">
            <a:avLst/>
          </a:prstGeom>
        </p:spPr>
      </p:pic>
    </p:spTree>
    <p:extLst>
      <p:ext uri="{BB962C8B-B14F-4D97-AF65-F5344CB8AC3E}">
        <p14:creationId xmlns:p14="http://schemas.microsoft.com/office/powerpoint/2010/main" val="5370407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with Box">
    <p:spTree>
      <p:nvGrpSpPr>
        <p:cNvPr id="1" name=""/>
        <p:cNvGrpSpPr/>
        <p:nvPr/>
      </p:nvGrpSpPr>
      <p:grpSpPr>
        <a:xfrm>
          <a:off x="0" y="0"/>
          <a:ext cx="0" cy="0"/>
          <a:chOff x="0" y="0"/>
          <a:chExt cx="0" cy="0"/>
        </a:xfrm>
      </p:grpSpPr>
      <p:sp>
        <p:nvSpPr>
          <p:cNvPr id="4" name="Rounded Rectangle 3"/>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72497" y="5734211"/>
            <a:ext cx="576495" cy="580719"/>
          </a:xfrm>
          <a:prstGeom prst="rect">
            <a:avLst/>
          </a:prstGeom>
        </p:spPr>
      </p:pic>
    </p:spTree>
    <p:extLst>
      <p:ext uri="{BB962C8B-B14F-4D97-AF65-F5344CB8AC3E}">
        <p14:creationId xmlns:p14="http://schemas.microsoft.com/office/powerpoint/2010/main" val="34298710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Title 5"/>
          <p:cNvSpPr>
            <a:spLocks noGrp="1"/>
          </p:cNvSpPr>
          <p:nvPr>
            <p:ph type="title"/>
          </p:nvPr>
        </p:nvSpPr>
        <p:spPr>
          <a:xfrm>
            <a:off x="457198" y="478895"/>
            <a:ext cx="8220075" cy="994306"/>
          </a:xfrm>
        </p:spPr>
        <p:txBody>
          <a:bodyPr>
            <a:noAutofit/>
          </a:bodyPr>
          <a:lstStyle>
            <a:lvl1pPr>
              <a:defRPr>
                <a:latin typeface="Twinkl"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2610794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ims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75232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End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522767" y="6196125"/>
            <a:ext cx="576495" cy="580719"/>
          </a:xfrm>
          <a:prstGeom prst="rect">
            <a:avLst/>
          </a:prstGeom>
        </p:spPr>
      </p:pic>
    </p:spTree>
    <p:extLst>
      <p:ext uri="{BB962C8B-B14F-4D97-AF65-F5344CB8AC3E}">
        <p14:creationId xmlns:p14="http://schemas.microsoft.com/office/powerpoint/2010/main" val="168197377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89745" y="695325"/>
            <a:ext cx="8164510" cy="1150938"/>
          </a:xfrm>
          <a:prstGeom prst="roundRect">
            <a:avLst>
              <a:gd name="adj" fmla="val 9641"/>
            </a:avLst>
          </a:prstGeom>
          <a:noFill/>
          <a:ln w="25400">
            <a:noFill/>
          </a:ln>
        </p:spPr>
        <p:txBody>
          <a:bodyPr vert="horz" lIns="252000" tIns="252000" rIns="252000" bIns="252000" rtlCol="0" anchor="ctr" anchorCtr="1">
            <a:normAutofit/>
          </a:bodyPr>
          <a:lstStyle/>
          <a:p>
            <a:r>
              <a:rPr lang="en-US"/>
              <a:t>Click to edit Master title style</a:t>
            </a:r>
            <a:endParaRPr lang="en-US" dirty="0"/>
          </a:p>
        </p:txBody>
      </p:sp>
      <p:sp>
        <p:nvSpPr>
          <p:cNvPr id="3" name="Text Placeholder 2"/>
          <p:cNvSpPr>
            <a:spLocks noGrp="1"/>
          </p:cNvSpPr>
          <p:nvPr>
            <p:ph type="body" idx="1"/>
          </p:nvPr>
        </p:nvSpPr>
        <p:spPr>
          <a:xfrm>
            <a:off x="489745" y="1957386"/>
            <a:ext cx="8164510" cy="4387851"/>
          </a:xfrm>
          <a:prstGeom prst="roundRect">
            <a:avLst>
              <a:gd name="adj" fmla="val 2585"/>
            </a:avLst>
          </a:prstGeom>
          <a:noFill/>
          <a:ln w="25400">
            <a:noFill/>
          </a:ln>
        </p:spPr>
        <p:txBody>
          <a:bodyPr vert="horz" lIns="252000" tIns="252000" rIns="252000" bIns="25200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389201"/>
      </p:ext>
    </p:extLst>
  </p:cSld>
  <p:clrMap bg1="lt1" tx1="dk1" bg2="lt2" tx2="dk2" accent1="accent1" accent2="accent2" accent3="accent3" accent4="accent4" accent5="accent5" accent6="accent6" hlink="hlink" folHlink="folHlink"/>
  <p:sldLayoutIdLst>
    <p:sldLayoutId id="2147483661" r:id="rId1"/>
    <p:sldLayoutId id="2147483667" r:id="rId2"/>
    <p:sldLayoutId id="2147483662" r:id="rId3"/>
    <p:sldLayoutId id="2147483663" r:id="rId4"/>
    <p:sldLayoutId id="2147483666" r:id="rId5"/>
  </p:sldLayoutIdLst>
  <p:txStyles>
    <p:titleStyle>
      <a:lvl1pPr algn="l" defTabSz="914400" rtl="0" eaLnBrk="1" latinLnBrk="0" hangingPunct="1">
        <a:lnSpc>
          <a:spcPct val="90000"/>
        </a:lnSpc>
        <a:spcBef>
          <a:spcPct val="0"/>
        </a:spcBef>
        <a:buNone/>
        <a:defRPr sz="4000" b="1" kern="1200">
          <a:solidFill>
            <a:srgbClr val="1C1C1C"/>
          </a:solidFill>
          <a:latin typeface="Twinkl"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Twinkl" pitchFamily="50" charset="0"/>
          <a:ea typeface="Twinkl"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Twinkl" pitchFamily="50" charset="0"/>
          <a:ea typeface="Twinkl"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3.xml"/><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png"/><Relationship Id="rId1" Type="http://schemas.openxmlformats.org/officeDocument/2006/relationships/slideLayout" Target="../slideLayouts/slideLayout3.xml"/><Relationship Id="rId5" Type="http://schemas.openxmlformats.org/officeDocument/2006/relationships/image" Target="../media/image12.jpg"/><Relationship Id="rId4" Type="http://schemas.openxmlformats.org/officeDocument/2006/relationships/image" Target="../media/image11.jpg"/></Relationships>
</file>

<file path=ppt/slides/_rels/slide5.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png"/><Relationship Id="rId1" Type="http://schemas.openxmlformats.org/officeDocument/2006/relationships/slideLayout" Target="../slideLayouts/slideLayout3.xml"/><Relationship Id="rId5" Type="http://schemas.openxmlformats.org/officeDocument/2006/relationships/image" Target="../media/image16.jpg"/><Relationship Id="rId4" Type="http://schemas.openxmlformats.org/officeDocument/2006/relationships/image" Target="../media/image15.jpg"/></Relationships>
</file>

<file path=ppt/slides/_rels/slide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Layout" Target="../slideLayouts/slideLayout3.xml"/><Relationship Id="rId5" Type="http://schemas.openxmlformats.org/officeDocument/2006/relationships/image" Target="../media/image20.jpeg"/><Relationship Id="rId4" Type="http://schemas.openxmlformats.org/officeDocument/2006/relationships/image" Target="../media/image19.jpeg"/></Relationships>
</file>

<file path=ppt/slides/_rels/slide7.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png"/><Relationship Id="rId1" Type="http://schemas.openxmlformats.org/officeDocument/2006/relationships/slideLayout" Target="../slideLayouts/slideLayout3.xml"/><Relationship Id="rId4" Type="http://schemas.openxmlformats.org/officeDocument/2006/relationships/image" Target="../media/image23.jpg"/></Relationships>
</file>

<file path=ppt/slides/_rels/slide8.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png"/><Relationship Id="rId1" Type="http://schemas.openxmlformats.org/officeDocument/2006/relationships/slideLayout" Target="../slideLayouts/slideLayout3.xml"/><Relationship Id="rId5" Type="http://schemas.openxmlformats.org/officeDocument/2006/relationships/image" Target="../media/image27.jpg"/><Relationship Id="rId4" Type="http://schemas.openxmlformats.org/officeDocument/2006/relationships/image" Target="../media/image26.jpeg"/></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3.xml"/><Relationship Id="rId4"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18862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80758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55651" y="765175"/>
            <a:ext cx="7632700" cy="648997"/>
          </a:xfrm>
          <a:prstGeom prst="rect">
            <a:avLst/>
          </a:prstGeom>
          <a:solidFill>
            <a:srgbClr val="31B7BC"/>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spAutoFit/>
          </a:bodyPr>
          <a:lstStyle/>
          <a:p>
            <a:pPr algn="ctr"/>
            <a:r>
              <a:rPr lang="en-GB" sz="2800" b="1" dirty="0"/>
              <a:t>Oceans of the World</a:t>
            </a:r>
          </a:p>
        </p:txBody>
      </p:sp>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t="1978" b="6300"/>
          <a:stretch/>
        </p:blipFill>
        <p:spPr>
          <a:xfrm>
            <a:off x="755651" y="1451295"/>
            <a:ext cx="7632700" cy="4641530"/>
          </a:xfrm>
          <a:prstGeom prst="rect">
            <a:avLst/>
          </a:prstGeom>
        </p:spPr>
      </p:pic>
      <p:sp>
        <p:nvSpPr>
          <p:cNvPr id="4" name="Rectangle 3"/>
          <p:cNvSpPr/>
          <p:nvPr/>
        </p:nvSpPr>
        <p:spPr>
          <a:xfrm>
            <a:off x="2952807" y="3105834"/>
            <a:ext cx="1057131" cy="646331"/>
          </a:xfrm>
          <a:prstGeom prst="rect">
            <a:avLst/>
          </a:prstGeom>
        </p:spPr>
        <p:txBody>
          <a:bodyPr wrap="square">
            <a:spAutoFit/>
          </a:bodyPr>
          <a:lstStyle/>
          <a:p>
            <a:pPr>
              <a:lnSpc>
                <a:spcPct val="100000"/>
              </a:lnSpc>
              <a:spcBef>
                <a:spcPct val="0"/>
              </a:spcBef>
              <a:buFontTx/>
              <a:buNone/>
            </a:pPr>
            <a:r>
              <a:rPr lang="en-GB" altLang="en-US" dirty="0">
                <a:solidFill>
                  <a:schemeClr val="bg1"/>
                </a:solidFill>
              </a:rPr>
              <a:t>Atlantic Ocean</a:t>
            </a:r>
          </a:p>
        </p:txBody>
      </p:sp>
      <p:sp>
        <p:nvSpPr>
          <p:cNvPr id="7" name="Rectangle 6"/>
          <p:cNvSpPr/>
          <p:nvPr/>
        </p:nvSpPr>
        <p:spPr>
          <a:xfrm>
            <a:off x="3868663" y="5141644"/>
            <a:ext cx="1810111" cy="369332"/>
          </a:xfrm>
          <a:prstGeom prst="rect">
            <a:avLst/>
          </a:prstGeom>
        </p:spPr>
        <p:txBody>
          <a:bodyPr wrap="none">
            <a:spAutoFit/>
          </a:bodyPr>
          <a:lstStyle/>
          <a:p>
            <a:pPr>
              <a:lnSpc>
                <a:spcPct val="100000"/>
              </a:lnSpc>
              <a:spcBef>
                <a:spcPct val="0"/>
              </a:spcBef>
              <a:buFontTx/>
              <a:buNone/>
            </a:pPr>
            <a:r>
              <a:rPr lang="en-GB" altLang="en-US" dirty="0">
                <a:solidFill>
                  <a:schemeClr val="bg1"/>
                </a:solidFill>
              </a:rPr>
              <a:t>Southern Ocean</a:t>
            </a:r>
          </a:p>
        </p:txBody>
      </p:sp>
      <p:sp>
        <p:nvSpPr>
          <p:cNvPr id="8" name="Rectangle 7"/>
          <p:cNvSpPr/>
          <p:nvPr/>
        </p:nvSpPr>
        <p:spPr>
          <a:xfrm>
            <a:off x="949236" y="3946131"/>
            <a:ext cx="1057131" cy="646331"/>
          </a:xfrm>
          <a:prstGeom prst="rect">
            <a:avLst/>
          </a:prstGeom>
        </p:spPr>
        <p:txBody>
          <a:bodyPr wrap="square">
            <a:spAutoFit/>
          </a:bodyPr>
          <a:lstStyle/>
          <a:p>
            <a:pPr>
              <a:lnSpc>
                <a:spcPct val="100000"/>
              </a:lnSpc>
              <a:spcBef>
                <a:spcPct val="0"/>
              </a:spcBef>
              <a:buFontTx/>
              <a:buNone/>
            </a:pPr>
            <a:r>
              <a:rPr lang="en-GB" altLang="en-US" dirty="0">
                <a:solidFill>
                  <a:schemeClr val="bg1"/>
                </a:solidFill>
              </a:rPr>
              <a:t>Pacific Ocean</a:t>
            </a:r>
          </a:p>
        </p:txBody>
      </p:sp>
      <p:sp>
        <p:nvSpPr>
          <p:cNvPr id="9" name="Rectangle 8"/>
          <p:cNvSpPr/>
          <p:nvPr/>
        </p:nvSpPr>
        <p:spPr>
          <a:xfrm>
            <a:off x="7524805" y="3299800"/>
            <a:ext cx="1057131" cy="646331"/>
          </a:xfrm>
          <a:prstGeom prst="rect">
            <a:avLst/>
          </a:prstGeom>
        </p:spPr>
        <p:txBody>
          <a:bodyPr wrap="square">
            <a:spAutoFit/>
          </a:bodyPr>
          <a:lstStyle/>
          <a:p>
            <a:pPr>
              <a:lnSpc>
                <a:spcPct val="100000"/>
              </a:lnSpc>
              <a:spcBef>
                <a:spcPct val="0"/>
              </a:spcBef>
              <a:buFontTx/>
              <a:buNone/>
            </a:pPr>
            <a:r>
              <a:rPr lang="en-GB" altLang="en-US" dirty="0">
                <a:solidFill>
                  <a:schemeClr val="bg1"/>
                </a:solidFill>
              </a:rPr>
              <a:t>Pacific Ocean</a:t>
            </a:r>
          </a:p>
        </p:txBody>
      </p:sp>
      <p:sp>
        <p:nvSpPr>
          <p:cNvPr id="10" name="Rectangle 9"/>
          <p:cNvSpPr/>
          <p:nvPr/>
        </p:nvSpPr>
        <p:spPr>
          <a:xfrm>
            <a:off x="5678774" y="4039430"/>
            <a:ext cx="1057131" cy="646331"/>
          </a:xfrm>
          <a:prstGeom prst="rect">
            <a:avLst/>
          </a:prstGeom>
        </p:spPr>
        <p:txBody>
          <a:bodyPr wrap="square">
            <a:spAutoFit/>
          </a:bodyPr>
          <a:lstStyle/>
          <a:p>
            <a:pPr>
              <a:lnSpc>
                <a:spcPct val="100000"/>
              </a:lnSpc>
              <a:spcBef>
                <a:spcPct val="0"/>
              </a:spcBef>
              <a:buFontTx/>
              <a:buNone/>
            </a:pPr>
            <a:r>
              <a:rPr lang="en-GB" altLang="en-US" dirty="0">
                <a:solidFill>
                  <a:schemeClr val="bg1"/>
                </a:solidFill>
              </a:rPr>
              <a:t>Indian Ocean</a:t>
            </a:r>
          </a:p>
        </p:txBody>
      </p:sp>
      <p:sp>
        <p:nvSpPr>
          <p:cNvPr id="11" name="Rectangle 10"/>
          <p:cNvSpPr/>
          <p:nvPr/>
        </p:nvSpPr>
        <p:spPr>
          <a:xfrm>
            <a:off x="4043435" y="1742245"/>
            <a:ext cx="1057131" cy="646331"/>
          </a:xfrm>
          <a:prstGeom prst="rect">
            <a:avLst/>
          </a:prstGeom>
        </p:spPr>
        <p:txBody>
          <a:bodyPr wrap="square">
            <a:spAutoFit/>
          </a:bodyPr>
          <a:lstStyle/>
          <a:p>
            <a:pPr>
              <a:lnSpc>
                <a:spcPct val="100000"/>
              </a:lnSpc>
              <a:spcBef>
                <a:spcPct val="0"/>
              </a:spcBef>
              <a:buFontTx/>
              <a:buNone/>
            </a:pPr>
            <a:r>
              <a:rPr lang="en-GB" altLang="en-US" dirty="0">
                <a:solidFill>
                  <a:schemeClr val="bg1"/>
                </a:solidFill>
              </a:rPr>
              <a:t>Arctic Ocean</a:t>
            </a:r>
          </a:p>
        </p:txBody>
      </p:sp>
    </p:spTree>
    <p:extLst>
      <p:ext uri="{BB962C8B-B14F-4D97-AF65-F5344CB8AC3E}">
        <p14:creationId xmlns:p14="http://schemas.microsoft.com/office/powerpoint/2010/main" val="12862372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833738" y="631426"/>
            <a:ext cx="7632700" cy="648997"/>
          </a:xfrm>
          <a:prstGeom prst="rect">
            <a:avLst/>
          </a:prstGeom>
          <a:solidFill>
            <a:srgbClr val="31B7BC"/>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spAutoFit/>
          </a:bodyPr>
          <a:lstStyle/>
          <a:p>
            <a:pPr algn="ctr"/>
            <a:r>
              <a:rPr lang="en-GB" sz="2800" b="1" dirty="0"/>
              <a:t>Ocean Habitats</a:t>
            </a:r>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t="20509"/>
          <a:stretch/>
        </p:blipFill>
        <p:spPr>
          <a:xfrm>
            <a:off x="755651" y="1526795"/>
            <a:ext cx="7632700" cy="4566029"/>
          </a:xfrm>
          <a:prstGeom prst="rect">
            <a:avLst/>
          </a:prstGeom>
        </p:spPr>
      </p:pic>
      <p:sp>
        <p:nvSpPr>
          <p:cNvPr id="2" name="Rectangle 1"/>
          <p:cNvSpPr/>
          <p:nvPr/>
        </p:nvSpPr>
        <p:spPr>
          <a:xfrm>
            <a:off x="755651" y="1586995"/>
            <a:ext cx="6122138" cy="1350101"/>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dirty="0">
              <a:solidFill>
                <a:schemeClr val="tx1"/>
              </a:solidFill>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96458" y="1414172"/>
            <a:ext cx="2607792" cy="1584337"/>
          </a:xfrm>
          <a:prstGeom prst="rect">
            <a:avLst/>
          </a:prstGeom>
        </p:spPr>
      </p:pic>
      <p:sp>
        <p:nvSpPr>
          <p:cNvPr id="6" name="Rectangle 5"/>
          <p:cNvSpPr/>
          <p:nvPr/>
        </p:nvSpPr>
        <p:spPr>
          <a:xfrm>
            <a:off x="1002484" y="1661882"/>
            <a:ext cx="5247314" cy="1200329"/>
          </a:xfrm>
          <a:prstGeom prst="rect">
            <a:avLst/>
          </a:prstGeom>
        </p:spPr>
        <p:txBody>
          <a:bodyPr wrap="square">
            <a:spAutoFit/>
          </a:bodyPr>
          <a:lstStyle/>
          <a:p>
            <a:r>
              <a:rPr lang="en-GB" dirty="0"/>
              <a:t>There are massive variations in the different oceans’ temperatures and amounts of light. Because of this, they are home to a large number of different species. </a:t>
            </a:r>
          </a:p>
        </p:txBody>
      </p:sp>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b="15249"/>
          <a:stretch/>
        </p:blipFill>
        <p:spPr>
          <a:xfrm>
            <a:off x="3321401" y="3736225"/>
            <a:ext cx="5066950" cy="2356599"/>
          </a:xfrm>
          <a:prstGeom prst="rect">
            <a:avLst/>
          </a:prstGeom>
        </p:spPr>
      </p:pic>
      <p:sp>
        <p:nvSpPr>
          <p:cNvPr id="9" name="Rectangle 8"/>
          <p:cNvSpPr/>
          <p:nvPr/>
        </p:nvSpPr>
        <p:spPr>
          <a:xfrm>
            <a:off x="928242" y="3054758"/>
            <a:ext cx="2436362" cy="2862322"/>
          </a:xfrm>
          <a:prstGeom prst="rect">
            <a:avLst/>
          </a:prstGeom>
        </p:spPr>
        <p:txBody>
          <a:bodyPr wrap="square">
            <a:spAutoFit/>
          </a:bodyPr>
          <a:lstStyle/>
          <a:p>
            <a:r>
              <a:rPr lang="en-GB" dirty="0">
                <a:solidFill>
                  <a:schemeClr val="bg1"/>
                </a:solidFill>
              </a:rPr>
              <a:t>Some creatures which live in oceans have gills so they can breathe underwater. Others are able to hold their breath for long periods of time and come to the surface to breathe once in a while.</a:t>
            </a:r>
          </a:p>
        </p:txBody>
      </p:sp>
      <p:sp>
        <p:nvSpPr>
          <p:cNvPr id="10" name="Rectangle 9"/>
          <p:cNvSpPr/>
          <p:nvPr/>
        </p:nvSpPr>
        <p:spPr>
          <a:xfrm>
            <a:off x="4848837" y="3204594"/>
            <a:ext cx="3539513" cy="1422988"/>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dirty="0">
              <a:solidFill>
                <a:schemeClr val="tx1"/>
              </a:solidFill>
            </a:endParaRPr>
          </a:p>
        </p:txBody>
      </p:sp>
      <p:sp>
        <p:nvSpPr>
          <p:cNvPr id="8" name="Rectangle 7"/>
          <p:cNvSpPr/>
          <p:nvPr/>
        </p:nvSpPr>
        <p:spPr>
          <a:xfrm>
            <a:off x="4983062" y="3323019"/>
            <a:ext cx="3637966" cy="1200329"/>
          </a:xfrm>
          <a:prstGeom prst="rect">
            <a:avLst/>
          </a:prstGeom>
        </p:spPr>
        <p:txBody>
          <a:bodyPr wrap="square">
            <a:spAutoFit/>
          </a:bodyPr>
          <a:lstStyle/>
          <a:p>
            <a:r>
              <a:rPr lang="en-GB" dirty="0"/>
              <a:t>Many plants that live in the ocean have adapted to survive with less sunlight than plants that live on land require.</a:t>
            </a:r>
          </a:p>
        </p:txBody>
      </p:sp>
      <p:sp>
        <p:nvSpPr>
          <p:cNvPr id="11" name="Rectangle 10"/>
          <p:cNvSpPr/>
          <p:nvPr/>
        </p:nvSpPr>
        <p:spPr>
          <a:xfrm>
            <a:off x="3842157" y="4895080"/>
            <a:ext cx="4309555" cy="1031597"/>
          </a:xfrm>
          <a:prstGeom prst="rect">
            <a:avLst/>
          </a:prstGeom>
          <a:solidFill>
            <a:schemeClr val="bg1"/>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13" name="Oval 12"/>
          <p:cNvSpPr/>
          <p:nvPr/>
        </p:nvSpPr>
        <p:spPr>
          <a:xfrm rot="20940326">
            <a:off x="3499128" y="4643367"/>
            <a:ext cx="1059639" cy="1059639"/>
          </a:xfrm>
          <a:prstGeom prst="ellipse">
            <a:avLst/>
          </a:prstGeom>
          <a:solidFill>
            <a:srgbClr val="00206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36000" tIns="0" rIns="36000" bIns="0" rtlCol="0" anchor="ctr"/>
          <a:lstStyle/>
          <a:p>
            <a:pPr algn="ctr"/>
            <a:r>
              <a:rPr lang="en-GB" sz="1600" b="1" dirty="0"/>
              <a:t>Did you Know?</a:t>
            </a:r>
          </a:p>
        </p:txBody>
      </p:sp>
      <p:sp>
        <p:nvSpPr>
          <p:cNvPr id="14" name="Rectangle 13"/>
          <p:cNvSpPr/>
          <p:nvPr/>
        </p:nvSpPr>
        <p:spPr>
          <a:xfrm>
            <a:off x="4591694" y="5089154"/>
            <a:ext cx="3330747" cy="646331"/>
          </a:xfrm>
          <a:prstGeom prst="rect">
            <a:avLst/>
          </a:prstGeom>
        </p:spPr>
        <p:txBody>
          <a:bodyPr wrap="square">
            <a:spAutoFit/>
          </a:bodyPr>
          <a:lstStyle/>
          <a:p>
            <a:r>
              <a:rPr lang="en-GB" dirty="0"/>
              <a:t>Oceans cover nearly 71% of the earth’s surface.</a:t>
            </a:r>
          </a:p>
        </p:txBody>
      </p:sp>
    </p:spTree>
    <p:extLst>
      <p:ext uri="{BB962C8B-B14F-4D97-AF65-F5344CB8AC3E}">
        <p14:creationId xmlns:p14="http://schemas.microsoft.com/office/powerpoint/2010/main" val="32600042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55651" y="765175"/>
            <a:ext cx="7632700" cy="648997"/>
          </a:xfrm>
          <a:prstGeom prst="rect">
            <a:avLst/>
          </a:prstGeom>
          <a:solidFill>
            <a:srgbClr val="31B7BC"/>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spAutoFit/>
          </a:bodyPr>
          <a:lstStyle/>
          <a:p>
            <a:pPr algn="ctr"/>
            <a:r>
              <a:rPr lang="en-GB" sz="2800" b="1" dirty="0"/>
              <a:t>What Lives in the Pacific Ocean?</a:t>
            </a:r>
          </a:p>
        </p:txBody>
      </p:sp>
      <p:pic>
        <p:nvPicPr>
          <p:cNvPr id="12" name="Picture 11"/>
          <p:cNvPicPr>
            <a:picLocks noChangeAspect="1"/>
          </p:cNvPicPr>
          <p:nvPr/>
        </p:nvPicPr>
        <p:blipFill rotWithShape="1">
          <a:blip r:embed="rId2" cstate="print">
            <a:extLst>
              <a:ext uri="{28A0092B-C50C-407E-A947-70E740481C1C}">
                <a14:useLocalDpi xmlns:a14="http://schemas.microsoft.com/office/drawing/2010/main" val="0"/>
              </a:ext>
            </a:extLst>
          </a:blip>
          <a:srcRect t="5407" b="9346"/>
          <a:stretch/>
        </p:blipFill>
        <p:spPr>
          <a:xfrm>
            <a:off x="755650" y="1501629"/>
            <a:ext cx="7632701" cy="4591196"/>
          </a:xfrm>
          <a:prstGeom prst="rect">
            <a:avLst/>
          </a:prstGeom>
        </p:spPr>
      </p:pic>
      <p:sp>
        <p:nvSpPr>
          <p:cNvPr id="15" name="Orca Button"/>
          <p:cNvSpPr/>
          <p:nvPr/>
        </p:nvSpPr>
        <p:spPr>
          <a:xfrm rot="264528">
            <a:off x="6442745" y="1812022"/>
            <a:ext cx="855677" cy="855677"/>
          </a:xfrm>
          <a:prstGeom prst="ellipse">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b="1" dirty="0">
                <a:solidFill>
                  <a:schemeClr val="bg1"/>
                </a:solidFill>
              </a:rPr>
              <a:t>?</a:t>
            </a:r>
          </a:p>
        </p:txBody>
      </p:sp>
      <p:sp>
        <p:nvSpPr>
          <p:cNvPr id="16" name="Kelp Forest Button"/>
          <p:cNvSpPr/>
          <p:nvPr/>
        </p:nvSpPr>
        <p:spPr>
          <a:xfrm rot="20642426">
            <a:off x="1133912" y="4246228"/>
            <a:ext cx="855677" cy="855677"/>
          </a:xfrm>
          <a:prstGeom prst="ellipse">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b="1" dirty="0">
                <a:solidFill>
                  <a:schemeClr val="bg1"/>
                </a:solidFill>
              </a:rPr>
              <a:t>?</a:t>
            </a:r>
          </a:p>
        </p:txBody>
      </p:sp>
      <p:sp>
        <p:nvSpPr>
          <p:cNvPr id="17" name="Manta Button"/>
          <p:cNvSpPr/>
          <p:nvPr/>
        </p:nvSpPr>
        <p:spPr>
          <a:xfrm>
            <a:off x="5429846" y="4599046"/>
            <a:ext cx="855677" cy="855677"/>
          </a:xfrm>
          <a:prstGeom prst="ellipse">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b="1" dirty="0">
                <a:solidFill>
                  <a:schemeClr val="bg1"/>
                </a:solidFill>
              </a:rPr>
              <a:t>?</a:t>
            </a:r>
          </a:p>
        </p:txBody>
      </p:sp>
      <p:grpSp>
        <p:nvGrpSpPr>
          <p:cNvPr id="24" name="Orcas"/>
          <p:cNvGrpSpPr/>
          <p:nvPr/>
        </p:nvGrpSpPr>
        <p:grpSpPr>
          <a:xfrm>
            <a:off x="755650" y="765175"/>
            <a:ext cx="7632701" cy="5327650"/>
            <a:chOff x="755650" y="765175"/>
            <a:chExt cx="7632701" cy="5327650"/>
          </a:xfrm>
        </p:grpSpPr>
        <p:grpSp>
          <p:nvGrpSpPr>
            <p:cNvPr id="22" name="Orcas"/>
            <p:cNvGrpSpPr/>
            <p:nvPr/>
          </p:nvGrpSpPr>
          <p:grpSpPr>
            <a:xfrm>
              <a:off x="755650" y="765175"/>
              <a:ext cx="7632701" cy="5327650"/>
              <a:chOff x="755650" y="765175"/>
              <a:chExt cx="7632701" cy="5327650"/>
            </a:xfrm>
          </p:grpSpPr>
          <p:sp>
            <p:nvSpPr>
              <p:cNvPr id="18" name="Rectangle 17"/>
              <p:cNvSpPr/>
              <p:nvPr/>
            </p:nvSpPr>
            <p:spPr>
              <a:xfrm>
                <a:off x="755650" y="765175"/>
                <a:ext cx="7632701" cy="5327650"/>
              </a:xfrm>
              <a:prstGeom prst="rect">
                <a:avLst/>
              </a:prstGeom>
              <a:solidFill>
                <a:schemeClr val="bg1"/>
              </a:solidFill>
              <a:ln w="38100">
                <a:solidFill>
                  <a:srgbClr val="31B7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ounded Rectangle 18"/>
              <p:cNvSpPr/>
              <p:nvPr/>
            </p:nvSpPr>
            <p:spPr>
              <a:xfrm>
                <a:off x="755650" y="765175"/>
                <a:ext cx="418809" cy="434451"/>
              </a:xfrm>
              <a:prstGeom prst="roundRect">
                <a:avLst/>
              </a:prstGeom>
              <a:solidFill>
                <a:srgbClr val="31B7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GB" sz="2800" dirty="0"/>
                  <a:t>x</a:t>
                </a:r>
              </a:p>
            </p:txBody>
          </p:sp>
          <p:pic>
            <p:nvPicPr>
              <p:cNvPr id="20" name="Picture 19"/>
              <p:cNvPicPr>
                <a:picLocks noChangeAspect="1"/>
              </p:cNvPicPr>
              <p:nvPr/>
            </p:nvPicPr>
            <p:blipFill rotWithShape="1">
              <a:blip r:embed="rId3" cstate="print">
                <a:extLst>
                  <a:ext uri="{28A0092B-C50C-407E-A947-70E740481C1C}">
                    <a14:useLocalDpi xmlns:a14="http://schemas.microsoft.com/office/drawing/2010/main" val="0"/>
                  </a:ext>
                </a:extLst>
              </a:blip>
              <a:srcRect l="20130" t="-981" r="20265" b="981"/>
              <a:stretch/>
            </p:blipFill>
            <p:spPr>
              <a:xfrm>
                <a:off x="3665989" y="824758"/>
                <a:ext cx="4664280" cy="5216904"/>
              </a:xfrm>
              <a:prstGeom prst="rect">
                <a:avLst/>
              </a:prstGeom>
            </p:spPr>
          </p:pic>
          <p:sp>
            <p:nvSpPr>
              <p:cNvPr id="21" name="Rectangle 20"/>
              <p:cNvSpPr/>
              <p:nvPr/>
            </p:nvSpPr>
            <p:spPr>
              <a:xfrm>
                <a:off x="900580" y="1950344"/>
                <a:ext cx="2620479" cy="2862322"/>
              </a:xfrm>
              <a:prstGeom prst="rect">
                <a:avLst/>
              </a:prstGeom>
            </p:spPr>
            <p:txBody>
              <a:bodyPr wrap="square">
                <a:spAutoFit/>
              </a:bodyPr>
              <a:lstStyle/>
              <a:p>
                <a:pPr algn="just"/>
                <a:r>
                  <a:rPr lang="en-GB" dirty="0"/>
                  <a:t>Orcas, often known as killer whales, are apex predators of the Pacific Ocean. This means they are at the top of the food chain. Threats to orcas include lack of food due to disease, over farming of their prey and pollution.</a:t>
                </a:r>
              </a:p>
            </p:txBody>
          </p:sp>
        </p:grpSp>
        <p:sp>
          <p:nvSpPr>
            <p:cNvPr id="23" name="Rounded Rectangle 22"/>
            <p:cNvSpPr/>
            <p:nvPr/>
          </p:nvSpPr>
          <p:spPr>
            <a:xfrm>
              <a:off x="6006198" y="765175"/>
              <a:ext cx="2382153" cy="379093"/>
            </a:xfrm>
            <a:prstGeom prst="roundRect">
              <a:avLst/>
            </a:prstGeom>
            <a:solidFill>
              <a:srgbClr val="31B7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Orcas</a:t>
              </a:r>
            </a:p>
          </p:txBody>
        </p:sp>
      </p:grpSp>
      <p:grpSp>
        <p:nvGrpSpPr>
          <p:cNvPr id="33" name="Manta Ray"/>
          <p:cNvGrpSpPr/>
          <p:nvPr/>
        </p:nvGrpSpPr>
        <p:grpSpPr>
          <a:xfrm>
            <a:off x="755650" y="765175"/>
            <a:ext cx="7632701" cy="5327650"/>
            <a:chOff x="755650" y="765175"/>
            <a:chExt cx="7632701" cy="5327650"/>
          </a:xfrm>
        </p:grpSpPr>
        <p:grpSp>
          <p:nvGrpSpPr>
            <p:cNvPr id="25" name="Orcas"/>
            <p:cNvGrpSpPr/>
            <p:nvPr/>
          </p:nvGrpSpPr>
          <p:grpSpPr>
            <a:xfrm>
              <a:off x="755650" y="765175"/>
              <a:ext cx="7632701" cy="5327650"/>
              <a:chOff x="755650" y="765175"/>
              <a:chExt cx="7632701" cy="5327650"/>
            </a:xfrm>
          </p:grpSpPr>
          <p:grpSp>
            <p:nvGrpSpPr>
              <p:cNvPr id="26" name="Orcas"/>
              <p:cNvGrpSpPr/>
              <p:nvPr/>
            </p:nvGrpSpPr>
            <p:grpSpPr>
              <a:xfrm>
                <a:off x="755650" y="765175"/>
                <a:ext cx="7632701" cy="5327650"/>
                <a:chOff x="755650" y="765175"/>
                <a:chExt cx="7632701" cy="5327650"/>
              </a:xfrm>
            </p:grpSpPr>
            <p:sp>
              <p:nvSpPr>
                <p:cNvPr id="28" name="Rectangle 27"/>
                <p:cNvSpPr/>
                <p:nvPr/>
              </p:nvSpPr>
              <p:spPr>
                <a:xfrm>
                  <a:off x="755650" y="765175"/>
                  <a:ext cx="7632701" cy="5327650"/>
                </a:xfrm>
                <a:prstGeom prst="rect">
                  <a:avLst/>
                </a:prstGeom>
                <a:solidFill>
                  <a:schemeClr val="bg1"/>
                </a:solidFill>
                <a:ln w="38100">
                  <a:solidFill>
                    <a:srgbClr val="31B7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ounded Rectangle 28"/>
                <p:cNvSpPr/>
                <p:nvPr/>
              </p:nvSpPr>
              <p:spPr>
                <a:xfrm>
                  <a:off x="755650" y="765175"/>
                  <a:ext cx="418809" cy="434451"/>
                </a:xfrm>
                <a:prstGeom prst="roundRect">
                  <a:avLst/>
                </a:prstGeom>
                <a:solidFill>
                  <a:srgbClr val="31B7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GB" sz="2800" dirty="0"/>
                    <a:t>x</a:t>
                  </a:r>
                </a:p>
              </p:txBody>
            </p:sp>
            <p:sp>
              <p:nvSpPr>
                <p:cNvPr id="31" name="Rectangle 30"/>
                <p:cNvSpPr/>
                <p:nvPr/>
              </p:nvSpPr>
              <p:spPr>
                <a:xfrm>
                  <a:off x="827403" y="1221994"/>
                  <a:ext cx="7560948" cy="1477328"/>
                </a:xfrm>
                <a:prstGeom prst="rect">
                  <a:avLst/>
                </a:prstGeom>
              </p:spPr>
              <p:txBody>
                <a:bodyPr wrap="square">
                  <a:spAutoFit/>
                </a:bodyPr>
                <a:lstStyle/>
                <a:p>
                  <a:r>
                    <a:rPr lang="en-GB" dirty="0"/>
                    <a:t>Manta rays are adapted to warm temperatures. The shape of their wings allows them to glide through the </a:t>
                  </a:r>
                  <a:r>
                    <a:rPr lang="en-GB" dirty="0" err="1"/>
                    <a:t>water.Manta</a:t>
                  </a:r>
                  <a:r>
                    <a:rPr lang="en-GB" dirty="0"/>
                    <a:t> rays are filter feeders which mean they suck in water (which contains plankton) and then push out the water through their gills, leaving only the plankton for them to eat.</a:t>
                  </a:r>
                </a:p>
              </p:txBody>
            </p:sp>
          </p:grpSp>
          <p:sp>
            <p:nvSpPr>
              <p:cNvPr id="27" name="Rounded Rectangle 26"/>
              <p:cNvSpPr/>
              <p:nvPr/>
            </p:nvSpPr>
            <p:spPr>
              <a:xfrm>
                <a:off x="6006198" y="765175"/>
                <a:ext cx="2382153" cy="379093"/>
              </a:xfrm>
              <a:prstGeom prst="roundRect">
                <a:avLst/>
              </a:prstGeom>
              <a:solidFill>
                <a:srgbClr val="31B7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Manta Ray</a:t>
                </a:r>
              </a:p>
            </p:txBody>
          </p:sp>
        </p:grpSp>
        <p:pic>
          <p:nvPicPr>
            <p:cNvPr id="32" name="Picture 31"/>
            <p:cNvPicPr>
              <a:picLocks noChangeAspect="1"/>
            </p:cNvPicPr>
            <p:nvPr/>
          </p:nvPicPr>
          <p:blipFill rotWithShape="1">
            <a:blip r:embed="rId4" cstate="print">
              <a:extLst>
                <a:ext uri="{28A0092B-C50C-407E-A947-70E740481C1C}">
                  <a14:useLocalDpi xmlns:a14="http://schemas.microsoft.com/office/drawing/2010/main" val="0"/>
                </a:ext>
              </a:extLst>
            </a:blip>
            <a:srcRect t="24002" b="9017"/>
            <a:stretch/>
          </p:blipFill>
          <p:spPr>
            <a:xfrm>
              <a:off x="815907" y="2699322"/>
              <a:ext cx="7514361" cy="3342340"/>
            </a:xfrm>
            <a:prstGeom prst="rect">
              <a:avLst/>
            </a:prstGeom>
          </p:spPr>
        </p:pic>
      </p:grpSp>
      <p:grpSp>
        <p:nvGrpSpPr>
          <p:cNvPr id="43" name="Kelp Forest"/>
          <p:cNvGrpSpPr/>
          <p:nvPr/>
        </p:nvGrpSpPr>
        <p:grpSpPr>
          <a:xfrm>
            <a:off x="747260" y="765175"/>
            <a:ext cx="7632701" cy="5327650"/>
            <a:chOff x="755650" y="786775"/>
            <a:chExt cx="7632701" cy="5327650"/>
          </a:xfrm>
        </p:grpSpPr>
        <p:grpSp>
          <p:nvGrpSpPr>
            <p:cNvPr id="35" name="Orcas"/>
            <p:cNvGrpSpPr/>
            <p:nvPr/>
          </p:nvGrpSpPr>
          <p:grpSpPr>
            <a:xfrm>
              <a:off x="755650" y="786775"/>
              <a:ext cx="7632701" cy="5327650"/>
              <a:chOff x="755650" y="765175"/>
              <a:chExt cx="7632701" cy="5327650"/>
            </a:xfrm>
          </p:grpSpPr>
          <p:grpSp>
            <p:nvGrpSpPr>
              <p:cNvPr id="37" name="Orcas"/>
              <p:cNvGrpSpPr/>
              <p:nvPr/>
            </p:nvGrpSpPr>
            <p:grpSpPr>
              <a:xfrm>
                <a:off x="755650" y="765175"/>
                <a:ext cx="7632701" cy="5327650"/>
                <a:chOff x="755650" y="765175"/>
                <a:chExt cx="7632701" cy="5327650"/>
              </a:xfrm>
            </p:grpSpPr>
            <p:sp>
              <p:nvSpPr>
                <p:cNvPr id="39" name="Rectangle 38"/>
                <p:cNvSpPr/>
                <p:nvPr/>
              </p:nvSpPr>
              <p:spPr>
                <a:xfrm>
                  <a:off x="755650" y="765175"/>
                  <a:ext cx="7632701" cy="5327650"/>
                </a:xfrm>
                <a:prstGeom prst="rect">
                  <a:avLst/>
                </a:prstGeom>
                <a:solidFill>
                  <a:schemeClr val="bg1"/>
                </a:solidFill>
                <a:ln w="38100">
                  <a:solidFill>
                    <a:srgbClr val="31B7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Rounded Rectangle 39"/>
                <p:cNvSpPr/>
                <p:nvPr/>
              </p:nvSpPr>
              <p:spPr>
                <a:xfrm>
                  <a:off x="755650" y="765175"/>
                  <a:ext cx="418809" cy="434451"/>
                </a:xfrm>
                <a:prstGeom prst="roundRect">
                  <a:avLst/>
                </a:prstGeom>
                <a:solidFill>
                  <a:srgbClr val="31B7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GB" sz="2800" dirty="0"/>
                    <a:t>x</a:t>
                  </a:r>
                </a:p>
              </p:txBody>
            </p:sp>
            <p:sp>
              <p:nvSpPr>
                <p:cNvPr id="41" name="Rectangle 40"/>
                <p:cNvSpPr/>
                <p:nvPr/>
              </p:nvSpPr>
              <p:spPr>
                <a:xfrm>
                  <a:off x="827403" y="1347991"/>
                  <a:ext cx="7489193" cy="646331"/>
                </a:xfrm>
                <a:prstGeom prst="rect">
                  <a:avLst/>
                </a:prstGeom>
              </p:spPr>
              <p:txBody>
                <a:bodyPr wrap="square">
                  <a:spAutoFit/>
                </a:bodyPr>
                <a:lstStyle/>
                <a:p>
                  <a:r>
                    <a:rPr lang="en-GB" dirty="0"/>
                    <a:t>Kelp forests are found in the ocean. They are ecosystems home to a large number of species.</a:t>
                  </a:r>
                </a:p>
              </p:txBody>
            </p:sp>
          </p:grpSp>
          <p:sp>
            <p:nvSpPr>
              <p:cNvPr id="38" name="Rounded Rectangle 37"/>
              <p:cNvSpPr/>
              <p:nvPr/>
            </p:nvSpPr>
            <p:spPr>
              <a:xfrm>
                <a:off x="6006198" y="765175"/>
                <a:ext cx="2382153" cy="379093"/>
              </a:xfrm>
              <a:prstGeom prst="roundRect">
                <a:avLst/>
              </a:prstGeom>
              <a:solidFill>
                <a:srgbClr val="31B7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Kelp Forests</a:t>
                </a:r>
              </a:p>
            </p:txBody>
          </p:sp>
        </p:grpSp>
        <p:pic>
          <p:nvPicPr>
            <p:cNvPr id="42" name="Picture 41"/>
            <p:cNvPicPr>
              <a:picLocks noChangeAspect="1"/>
            </p:cNvPicPr>
            <p:nvPr/>
          </p:nvPicPr>
          <p:blipFill rotWithShape="1">
            <a:blip r:embed="rId5">
              <a:extLst>
                <a:ext uri="{28A0092B-C50C-407E-A947-70E740481C1C}">
                  <a14:useLocalDpi xmlns:a14="http://schemas.microsoft.com/office/drawing/2010/main" val="0"/>
                </a:ext>
              </a:extLst>
            </a:blip>
            <a:srcRect t="26352" b="3661"/>
            <a:stretch/>
          </p:blipFill>
          <p:spPr>
            <a:xfrm>
              <a:off x="813730" y="2103379"/>
              <a:ext cx="7502866" cy="3938283"/>
            </a:xfrm>
            <a:prstGeom prst="rect">
              <a:avLst/>
            </a:prstGeom>
          </p:spPr>
        </p:pic>
      </p:grpSp>
    </p:spTree>
    <p:extLst>
      <p:ext uri="{BB962C8B-B14F-4D97-AF65-F5344CB8AC3E}">
        <p14:creationId xmlns:p14="http://schemas.microsoft.com/office/powerpoint/2010/main" val="2123003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grpId="0" nodeType="withEffect">
                                  <p:stCondLst>
                                    <p:cond delay="0"/>
                                  </p:stCondLst>
                                  <p:childTnLst>
                                    <p:animRot by="120000">
                                      <p:cBhvr>
                                        <p:cTn id="6" dur="100" fill="hold">
                                          <p:stCondLst>
                                            <p:cond delay="0"/>
                                          </p:stCondLst>
                                        </p:cTn>
                                        <p:tgtEl>
                                          <p:spTgt spid="15"/>
                                        </p:tgtEl>
                                        <p:attrNameLst>
                                          <p:attrName>r</p:attrName>
                                        </p:attrNameLst>
                                      </p:cBhvr>
                                    </p:animRot>
                                    <p:animRot by="-240000">
                                      <p:cBhvr>
                                        <p:cTn id="7" dur="200" fill="hold">
                                          <p:stCondLst>
                                            <p:cond delay="200"/>
                                          </p:stCondLst>
                                        </p:cTn>
                                        <p:tgtEl>
                                          <p:spTgt spid="15"/>
                                        </p:tgtEl>
                                        <p:attrNameLst>
                                          <p:attrName>r</p:attrName>
                                        </p:attrNameLst>
                                      </p:cBhvr>
                                    </p:animRot>
                                    <p:animRot by="240000">
                                      <p:cBhvr>
                                        <p:cTn id="8" dur="200" fill="hold">
                                          <p:stCondLst>
                                            <p:cond delay="400"/>
                                          </p:stCondLst>
                                        </p:cTn>
                                        <p:tgtEl>
                                          <p:spTgt spid="15"/>
                                        </p:tgtEl>
                                        <p:attrNameLst>
                                          <p:attrName>r</p:attrName>
                                        </p:attrNameLst>
                                      </p:cBhvr>
                                    </p:animRot>
                                    <p:animRot by="-240000">
                                      <p:cBhvr>
                                        <p:cTn id="9" dur="200" fill="hold">
                                          <p:stCondLst>
                                            <p:cond delay="600"/>
                                          </p:stCondLst>
                                        </p:cTn>
                                        <p:tgtEl>
                                          <p:spTgt spid="15"/>
                                        </p:tgtEl>
                                        <p:attrNameLst>
                                          <p:attrName>r</p:attrName>
                                        </p:attrNameLst>
                                      </p:cBhvr>
                                    </p:animRot>
                                    <p:animRot by="120000">
                                      <p:cBhvr>
                                        <p:cTn id="10" dur="200" fill="hold">
                                          <p:stCondLst>
                                            <p:cond delay="800"/>
                                          </p:stCondLst>
                                        </p:cTn>
                                        <p:tgtEl>
                                          <p:spTgt spid="15"/>
                                        </p:tgtEl>
                                        <p:attrNameLst>
                                          <p:attrName>r</p:attrName>
                                        </p:attrNameLst>
                                      </p:cBhvr>
                                    </p:animRot>
                                  </p:childTnLst>
                                </p:cTn>
                              </p:par>
                              <p:par>
                                <p:cTn id="11" presetID="32" presetClass="emph" presetSubtype="0" fill="hold" grpId="0" nodeType="withEffect">
                                  <p:stCondLst>
                                    <p:cond delay="0"/>
                                  </p:stCondLst>
                                  <p:childTnLst>
                                    <p:animRot by="120000">
                                      <p:cBhvr>
                                        <p:cTn id="12" dur="100" fill="hold">
                                          <p:stCondLst>
                                            <p:cond delay="0"/>
                                          </p:stCondLst>
                                        </p:cTn>
                                        <p:tgtEl>
                                          <p:spTgt spid="17"/>
                                        </p:tgtEl>
                                        <p:attrNameLst>
                                          <p:attrName>r</p:attrName>
                                        </p:attrNameLst>
                                      </p:cBhvr>
                                    </p:animRot>
                                    <p:animRot by="-240000">
                                      <p:cBhvr>
                                        <p:cTn id="13" dur="200" fill="hold">
                                          <p:stCondLst>
                                            <p:cond delay="200"/>
                                          </p:stCondLst>
                                        </p:cTn>
                                        <p:tgtEl>
                                          <p:spTgt spid="17"/>
                                        </p:tgtEl>
                                        <p:attrNameLst>
                                          <p:attrName>r</p:attrName>
                                        </p:attrNameLst>
                                      </p:cBhvr>
                                    </p:animRot>
                                    <p:animRot by="240000">
                                      <p:cBhvr>
                                        <p:cTn id="14" dur="200" fill="hold">
                                          <p:stCondLst>
                                            <p:cond delay="400"/>
                                          </p:stCondLst>
                                        </p:cTn>
                                        <p:tgtEl>
                                          <p:spTgt spid="17"/>
                                        </p:tgtEl>
                                        <p:attrNameLst>
                                          <p:attrName>r</p:attrName>
                                        </p:attrNameLst>
                                      </p:cBhvr>
                                    </p:animRot>
                                    <p:animRot by="-240000">
                                      <p:cBhvr>
                                        <p:cTn id="15" dur="200" fill="hold">
                                          <p:stCondLst>
                                            <p:cond delay="600"/>
                                          </p:stCondLst>
                                        </p:cTn>
                                        <p:tgtEl>
                                          <p:spTgt spid="17"/>
                                        </p:tgtEl>
                                        <p:attrNameLst>
                                          <p:attrName>r</p:attrName>
                                        </p:attrNameLst>
                                      </p:cBhvr>
                                    </p:animRot>
                                    <p:animRot by="120000">
                                      <p:cBhvr>
                                        <p:cTn id="16" dur="200" fill="hold">
                                          <p:stCondLst>
                                            <p:cond delay="800"/>
                                          </p:stCondLst>
                                        </p:cTn>
                                        <p:tgtEl>
                                          <p:spTgt spid="17"/>
                                        </p:tgtEl>
                                        <p:attrNameLst>
                                          <p:attrName>r</p:attrName>
                                        </p:attrNameLst>
                                      </p:cBhvr>
                                    </p:animRot>
                                  </p:childTnLst>
                                </p:cTn>
                              </p:par>
                              <p:par>
                                <p:cTn id="17" presetID="32" presetClass="emph" presetSubtype="0" fill="hold" grpId="0" nodeType="withEffect">
                                  <p:stCondLst>
                                    <p:cond delay="0"/>
                                  </p:stCondLst>
                                  <p:childTnLst>
                                    <p:animRot by="120000">
                                      <p:cBhvr>
                                        <p:cTn id="18" dur="100" fill="hold">
                                          <p:stCondLst>
                                            <p:cond delay="0"/>
                                          </p:stCondLst>
                                        </p:cTn>
                                        <p:tgtEl>
                                          <p:spTgt spid="16"/>
                                        </p:tgtEl>
                                        <p:attrNameLst>
                                          <p:attrName>r</p:attrName>
                                        </p:attrNameLst>
                                      </p:cBhvr>
                                    </p:animRot>
                                    <p:animRot by="-240000">
                                      <p:cBhvr>
                                        <p:cTn id="19" dur="200" fill="hold">
                                          <p:stCondLst>
                                            <p:cond delay="200"/>
                                          </p:stCondLst>
                                        </p:cTn>
                                        <p:tgtEl>
                                          <p:spTgt spid="16"/>
                                        </p:tgtEl>
                                        <p:attrNameLst>
                                          <p:attrName>r</p:attrName>
                                        </p:attrNameLst>
                                      </p:cBhvr>
                                    </p:animRot>
                                    <p:animRot by="240000">
                                      <p:cBhvr>
                                        <p:cTn id="20" dur="200" fill="hold">
                                          <p:stCondLst>
                                            <p:cond delay="400"/>
                                          </p:stCondLst>
                                        </p:cTn>
                                        <p:tgtEl>
                                          <p:spTgt spid="16"/>
                                        </p:tgtEl>
                                        <p:attrNameLst>
                                          <p:attrName>r</p:attrName>
                                        </p:attrNameLst>
                                      </p:cBhvr>
                                    </p:animRot>
                                    <p:animRot by="-240000">
                                      <p:cBhvr>
                                        <p:cTn id="21" dur="200" fill="hold">
                                          <p:stCondLst>
                                            <p:cond delay="600"/>
                                          </p:stCondLst>
                                        </p:cTn>
                                        <p:tgtEl>
                                          <p:spTgt spid="16"/>
                                        </p:tgtEl>
                                        <p:attrNameLst>
                                          <p:attrName>r</p:attrName>
                                        </p:attrNameLst>
                                      </p:cBhvr>
                                    </p:animRot>
                                    <p:animRot by="120000">
                                      <p:cBhvr>
                                        <p:cTn id="22" dur="200" fill="hold">
                                          <p:stCondLst>
                                            <p:cond delay="800"/>
                                          </p:stCondLst>
                                        </p:cTn>
                                        <p:tgtEl>
                                          <p:spTgt spid="1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15"/>
                    </p:tgtEl>
                  </p:cond>
                </p:stCondLst>
                <p:endSync evt="end" delay="0">
                  <p:rtn val="all"/>
                </p:endSync>
                <p:childTnLst>
                  <p:par>
                    <p:cTn id="24" fill="hold">
                      <p:stCondLst>
                        <p:cond delay="0"/>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fade">
                                      <p:cBhvr>
                                        <p:cTn id="28" dur="1000"/>
                                        <p:tgtEl>
                                          <p:spTgt spid="24"/>
                                        </p:tgtEl>
                                      </p:cBhvr>
                                    </p:animEffect>
                                    <p:anim calcmode="lin" valueType="num">
                                      <p:cBhvr>
                                        <p:cTn id="29" dur="1000" fill="hold"/>
                                        <p:tgtEl>
                                          <p:spTgt spid="24"/>
                                        </p:tgtEl>
                                        <p:attrNameLst>
                                          <p:attrName>ppt_x</p:attrName>
                                        </p:attrNameLst>
                                      </p:cBhvr>
                                      <p:tavLst>
                                        <p:tav tm="0">
                                          <p:val>
                                            <p:strVal val="#ppt_x"/>
                                          </p:val>
                                        </p:tav>
                                        <p:tav tm="100000">
                                          <p:val>
                                            <p:strVal val="#ppt_x"/>
                                          </p:val>
                                        </p:tav>
                                      </p:tavLst>
                                    </p:anim>
                                    <p:anim calcmode="lin" valueType="num">
                                      <p:cBhvr>
                                        <p:cTn id="30"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15"/>
                  </p:tgtEl>
                </p:cond>
              </p:nextCondLst>
            </p:seq>
            <p:seq concurrent="1" nextAc="seek">
              <p:cTn id="31" restart="whenNotActive" fill="hold" evtFilter="cancelBubble" nodeType="interactiveSeq">
                <p:stCondLst>
                  <p:cond evt="onClick" delay="0">
                    <p:tgtEl>
                      <p:spTgt spid="24"/>
                    </p:tgtEl>
                  </p:cond>
                </p:stCondLst>
                <p:endSync evt="end" delay="0">
                  <p:rtn val="all"/>
                </p:endSync>
                <p:childTnLst>
                  <p:par>
                    <p:cTn id="32" fill="hold">
                      <p:stCondLst>
                        <p:cond delay="0"/>
                      </p:stCondLst>
                      <p:childTnLst>
                        <p:par>
                          <p:cTn id="33" fill="hold">
                            <p:stCondLst>
                              <p:cond delay="0"/>
                            </p:stCondLst>
                            <p:childTnLst>
                              <p:par>
                                <p:cTn id="34" presetID="42" presetClass="exit" presetSubtype="0" fill="hold" nodeType="clickEffect">
                                  <p:stCondLst>
                                    <p:cond delay="0"/>
                                  </p:stCondLst>
                                  <p:childTnLst>
                                    <p:animEffect transition="out" filter="fade">
                                      <p:cBhvr>
                                        <p:cTn id="35" dur="1000"/>
                                        <p:tgtEl>
                                          <p:spTgt spid="24"/>
                                        </p:tgtEl>
                                      </p:cBhvr>
                                    </p:animEffect>
                                    <p:anim calcmode="lin" valueType="num">
                                      <p:cBhvr>
                                        <p:cTn id="36" dur="1000"/>
                                        <p:tgtEl>
                                          <p:spTgt spid="24"/>
                                        </p:tgtEl>
                                        <p:attrNameLst>
                                          <p:attrName>ppt_x</p:attrName>
                                        </p:attrNameLst>
                                      </p:cBhvr>
                                      <p:tavLst>
                                        <p:tav tm="0">
                                          <p:val>
                                            <p:strVal val="ppt_x"/>
                                          </p:val>
                                        </p:tav>
                                        <p:tav tm="100000">
                                          <p:val>
                                            <p:strVal val="ppt_x"/>
                                          </p:val>
                                        </p:tav>
                                      </p:tavLst>
                                    </p:anim>
                                    <p:anim calcmode="lin" valueType="num">
                                      <p:cBhvr>
                                        <p:cTn id="37" dur="1000"/>
                                        <p:tgtEl>
                                          <p:spTgt spid="24"/>
                                        </p:tgtEl>
                                        <p:attrNameLst>
                                          <p:attrName>ppt_y</p:attrName>
                                        </p:attrNameLst>
                                      </p:cBhvr>
                                      <p:tavLst>
                                        <p:tav tm="0">
                                          <p:val>
                                            <p:strVal val="ppt_y"/>
                                          </p:val>
                                        </p:tav>
                                        <p:tav tm="100000">
                                          <p:val>
                                            <p:strVal val="ppt_y+.1"/>
                                          </p:val>
                                        </p:tav>
                                      </p:tavLst>
                                    </p:anim>
                                    <p:set>
                                      <p:cBhvr>
                                        <p:cTn id="38" dur="1" fill="hold">
                                          <p:stCondLst>
                                            <p:cond delay="9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39" restart="whenNotActive" fill="hold" evtFilter="cancelBubble" nodeType="interactiveSeq">
                <p:stCondLst>
                  <p:cond evt="onClick" delay="0">
                    <p:tgtEl>
                      <p:spTgt spid="17"/>
                    </p:tgtEl>
                  </p:cond>
                </p:stCondLst>
                <p:endSync evt="end" delay="0">
                  <p:rtn val="all"/>
                </p:endSync>
                <p:childTnLst>
                  <p:par>
                    <p:cTn id="40" fill="hold">
                      <p:stCondLst>
                        <p:cond delay="0"/>
                      </p:stCondLst>
                      <p:childTnLst>
                        <p:par>
                          <p:cTn id="41" fill="hold">
                            <p:stCondLst>
                              <p:cond delay="0"/>
                            </p:stCondLst>
                            <p:childTnLst>
                              <p:par>
                                <p:cTn id="42" presetID="42" presetClass="entr" presetSubtype="0" fill="hold" nodeType="clickEffect">
                                  <p:stCondLst>
                                    <p:cond delay="0"/>
                                  </p:stCondLst>
                                  <p:childTnLst>
                                    <p:set>
                                      <p:cBhvr>
                                        <p:cTn id="43" dur="1" fill="hold">
                                          <p:stCondLst>
                                            <p:cond delay="0"/>
                                          </p:stCondLst>
                                        </p:cTn>
                                        <p:tgtEl>
                                          <p:spTgt spid="33"/>
                                        </p:tgtEl>
                                        <p:attrNameLst>
                                          <p:attrName>style.visibility</p:attrName>
                                        </p:attrNameLst>
                                      </p:cBhvr>
                                      <p:to>
                                        <p:strVal val="visible"/>
                                      </p:to>
                                    </p:set>
                                    <p:animEffect transition="in" filter="fade">
                                      <p:cBhvr>
                                        <p:cTn id="44" dur="1000"/>
                                        <p:tgtEl>
                                          <p:spTgt spid="33"/>
                                        </p:tgtEl>
                                      </p:cBhvr>
                                    </p:animEffect>
                                    <p:anim calcmode="lin" valueType="num">
                                      <p:cBhvr>
                                        <p:cTn id="45" dur="1000" fill="hold"/>
                                        <p:tgtEl>
                                          <p:spTgt spid="33"/>
                                        </p:tgtEl>
                                        <p:attrNameLst>
                                          <p:attrName>ppt_x</p:attrName>
                                        </p:attrNameLst>
                                      </p:cBhvr>
                                      <p:tavLst>
                                        <p:tav tm="0">
                                          <p:val>
                                            <p:strVal val="#ppt_x"/>
                                          </p:val>
                                        </p:tav>
                                        <p:tav tm="100000">
                                          <p:val>
                                            <p:strVal val="#ppt_x"/>
                                          </p:val>
                                        </p:tav>
                                      </p:tavLst>
                                    </p:anim>
                                    <p:anim calcmode="lin" valueType="num">
                                      <p:cBhvr>
                                        <p:cTn id="46"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17"/>
                  </p:tgtEl>
                </p:cond>
              </p:nextCondLst>
            </p:seq>
            <p:seq concurrent="1" nextAc="seek">
              <p:cTn id="47" restart="whenNotActive" fill="hold" evtFilter="cancelBubble" nodeType="interactiveSeq">
                <p:stCondLst>
                  <p:cond evt="onClick" delay="0">
                    <p:tgtEl>
                      <p:spTgt spid="33"/>
                    </p:tgtEl>
                  </p:cond>
                </p:stCondLst>
                <p:endSync evt="end" delay="0">
                  <p:rtn val="all"/>
                </p:endSync>
                <p:childTnLst>
                  <p:par>
                    <p:cTn id="48" fill="hold">
                      <p:stCondLst>
                        <p:cond delay="0"/>
                      </p:stCondLst>
                      <p:childTnLst>
                        <p:par>
                          <p:cTn id="49" fill="hold">
                            <p:stCondLst>
                              <p:cond delay="0"/>
                            </p:stCondLst>
                            <p:childTnLst>
                              <p:par>
                                <p:cTn id="50" presetID="42" presetClass="exit" presetSubtype="0" fill="hold" nodeType="clickEffect">
                                  <p:stCondLst>
                                    <p:cond delay="0"/>
                                  </p:stCondLst>
                                  <p:childTnLst>
                                    <p:animEffect transition="out" filter="fade">
                                      <p:cBhvr>
                                        <p:cTn id="51" dur="1000"/>
                                        <p:tgtEl>
                                          <p:spTgt spid="33"/>
                                        </p:tgtEl>
                                      </p:cBhvr>
                                    </p:animEffect>
                                    <p:anim calcmode="lin" valueType="num">
                                      <p:cBhvr>
                                        <p:cTn id="52" dur="1000"/>
                                        <p:tgtEl>
                                          <p:spTgt spid="33"/>
                                        </p:tgtEl>
                                        <p:attrNameLst>
                                          <p:attrName>ppt_x</p:attrName>
                                        </p:attrNameLst>
                                      </p:cBhvr>
                                      <p:tavLst>
                                        <p:tav tm="0">
                                          <p:val>
                                            <p:strVal val="ppt_x"/>
                                          </p:val>
                                        </p:tav>
                                        <p:tav tm="100000">
                                          <p:val>
                                            <p:strVal val="ppt_x"/>
                                          </p:val>
                                        </p:tav>
                                      </p:tavLst>
                                    </p:anim>
                                    <p:anim calcmode="lin" valueType="num">
                                      <p:cBhvr>
                                        <p:cTn id="53" dur="1000"/>
                                        <p:tgtEl>
                                          <p:spTgt spid="33"/>
                                        </p:tgtEl>
                                        <p:attrNameLst>
                                          <p:attrName>ppt_y</p:attrName>
                                        </p:attrNameLst>
                                      </p:cBhvr>
                                      <p:tavLst>
                                        <p:tav tm="0">
                                          <p:val>
                                            <p:strVal val="ppt_y"/>
                                          </p:val>
                                        </p:tav>
                                        <p:tav tm="100000">
                                          <p:val>
                                            <p:strVal val="ppt_y+.1"/>
                                          </p:val>
                                        </p:tav>
                                      </p:tavLst>
                                    </p:anim>
                                    <p:set>
                                      <p:cBhvr>
                                        <p:cTn id="54" dur="1" fill="hold">
                                          <p:stCondLst>
                                            <p:cond delay="999"/>
                                          </p:stCondLst>
                                        </p:cTn>
                                        <p:tgtEl>
                                          <p:spTgt spid="33"/>
                                        </p:tgtEl>
                                        <p:attrNameLst>
                                          <p:attrName>style.visibility</p:attrName>
                                        </p:attrNameLst>
                                      </p:cBhvr>
                                      <p:to>
                                        <p:strVal val="hidden"/>
                                      </p:to>
                                    </p:set>
                                  </p:childTnLst>
                                </p:cTn>
                              </p:par>
                            </p:childTnLst>
                          </p:cTn>
                        </p:par>
                      </p:childTnLst>
                    </p:cTn>
                  </p:par>
                </p:childTnLst>
              </p:cTn>
              <p:nextCondLst>
                <p:cond evt="onClick" delay="0">
                  <p:tgtEl>
                    <p:spTgt spid="33"/>
                  </p:tgtEl>
                </p:cond>
              </p:nextCondLst>
            </p:seq>
            <p:seq concurrent="1" nextAc="seek">
              <p:cTn id="55" restart="whenNotActive" fill="hold" evtFilter="cancelBubble" nodeType="interactiveSeq">
                <p:stCondLst>
                  <p:cond evt="onClick" delay="0">
                    <p:tgtEl>
                      <p:spTgt spid="16"/>
                    </p:tgtEl>
                  </p:cond>
                </p:stCondLst>
                <p:endSync evt="end" delay="0">
                  <p:rtn val="all"/>
                </p:endSync>
                <p:childTnLst>
                  <p:par>
                    <p:cTn id="56" fill="hold">
                      <p:stCondLst>
                        <p:cond delay="0"/>
                      </p:stCondLst>
                      <p:childTnLst>
                        <p:par>
                          <p:cTn id="57" fill="hold">
                            <p:stCondLst>
                              <p:cond delay="0"/>
                            </p:stCondLst>
                            <p:childTnLst>
                              <p:par>
                                <p:cTn id="58" presetID="42" presetClass="entr" presetSubtype="0" fill="hold" nodeType="clickEffect">
                                  <p:stCondLst>
                                    <p:cond delay="0"/>
                                  </p:stCondLst>
                                  <p:childTnLst>
                                    <p:set>
                                      <p:cBhvr>
                                        <p:cTn id="59" dur="1" fill="hold">
                                          <p:stCondLst>
                                            <p:cond delay="0"/>
                                          </p:stCondLst>
                                        </p:cTn>
                                        <p:tgtEl>
                                          <p:spTgt spid="43"/>
                                        </p:tgtEl>
                                        <p:attrNameLst>
                                          <p:attrName>style.visibility</p:attrName>
                                        </p:attrNameLst>
                                      </p:cBhvr>
                                      <p:to>
                                        <p:strVal val="visible"/>
                                      </p:to>
                                    </p:set>
                                    <p:animEffect transition="in" filter="fade">
                                      <p:cBhvr>
                                        <p:cTn id="60" dur="1000"/>
                                        <p:tgtEl>
                                          <p:spTgt spid="43"/>
                                        </p:tgtEl>
                                      </p:cBhvr>
                                    </p:animEffect>
                                    <p:anim calcmode="lin" valueType="num">
                                      <p:cBhvr>
                                        <p:cTn id="61" dur="1000" fill="hold"/>
                                        <p:tgtEl>
                                          <p:spTgt spid="43"/>
                                        </p:tgtEl>
                                        <p:attrNameLst>
                                          <p:attrName>ppt_x</p:attrName>
                                        </p:attrNameLst>
                                      </p:cBhvr>
                                      <p:tavLst>
                                        <p:tav tm="0">
                                          <p:val>
                                            <p:strVal val="#ppt_x"/>
                                          </p:val>
                                        </p:tav>
                                        <p:tav tm="100000">
                                          <p:val>
                                            <p:strVal val="#ppt_x"/>
                                          </p:val>
                                        </p:tav>
                                      </p:tavLst>
                                    </p:anim>
                                    <p:anim calcmode="lin" valueType="num">
                                      <p:cBhvr>
                                        <p:cTn id="62"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16"/>
                  </p:tgtEl>
                </p:cond>
              </p:nextCondLst>
            </p:seq>
            <p:seq concurrent="1" nextAc="seek">
              <p:cTn id="63" restart="whenNotActive" fill="hold" evtFilter="cancelBubble" nodeType="interactiveSeq">
                <p:stCondLst>
                  <p:cond evt="onClick" delay="0">
                    <p:tgtEl>
                      <p:spTgt spid="43"/>
                    </p:tgtEl>
                  </p:cond>
                </p:stCondLst>
                <p:endSync evt="end" delay="0">
                  <p:rtn val="all"/>
                </p:endSync>
                <p:childTnLst>
                  <p:par>
                    <p:cTn id="64" fill="hold">
                      <p:stCondLst>
                        <p:cond delay="0"/>
                      </p:stCondLst>
                      <p:childTnLst>
                        <p:par>
                          <p:cTn id="65" fill="hold">
                            <p:stCondLst>
                              <p:cond delay="0"/>
                            </p:stCondLst>
                            <p:childTnLst>
                              <p:par>
                                <p:cTn id="66" presetID="42" presetClass="exit" presetSubtype="0" fill="hold" nodeType="clickEffect">
                                  <p:stCondLst>
                                    <p:cond delay="0"/>
                                  </p:stCondLst>
                                  <p:childTnLst>
                                    <p:animEffect transition="out" filter="fade">
                                      <p:cBhvr>
                                        <p:cTn id="67" dur="1000"/>
                                        <p:tgtEl>
                                          <p:spTgt spid="43"/>
                                        </p:tgtEl>
                                      </p:cBhvr>
                                    </p:animEffect>
                                    <p:anim calcmode="lin" valueType="num">
                                      <p:cBhvr>
                                        <p:cTn id="68" dur="1000"/>
                                        <p:tgtEl>
                                          <p:spTgt spid="43"/>
                                        </p:tgtEl>
                                        <p:attrNameLst>
                                          <p:attrName>ppt_x</p:attrName>
                                        </p:attrNameLst>
                                      </p:cBhvr>
                                      <p:tavLst>
                                        <p:tav tm="0">
                                          <p:val>
                                            <p:strVal val="ppt_x"/>
                                          </p:val>
                                        </p:tav>
                                        <p:tav tm="100000">
                                          <p:val>
                                            <p:strVal val="ppt_x"/>
                                          </p:val>
                                        </p:tav>
                                      </p:tavLst>
                                    </p:anim>
                                    <p:anim calcmode="lin" valueType="num">
                                      <p:cBhvr>
                                        <p:cTn id="69" dur="1000"/>
                                        <p:tgtEl>
                                          <p:spTgt spid="43"/>
                                        </p:tgtEl>
                                        <p:attrNameLst>
                                          <p:attrName>ppt_y</p:attrName>
                                        </p:attrNameLst>
                                      </p:cBhvr>
                                      <p:tavLst>
                                        <p:tav tm="0">
                                          <p:val>
                                            <p:strVal val="ppt_y"/>
                                          </p:val>
                                        </p:tav>
                                        <p:tav tm="100000">
                                          <p:val>
                                            <p:strVal val="ppt_y+.1"/>
                                          </p:val>
                                        </p:tav>
                                      </p:tavLst>
                                    </p:anim>
                                    <p:set>
                                      <p:cBhvr>
                                        <p:cTn id="70" dur="1" fill="hold">
                                          <p:stCondLst>
                                            <p:cond delay="999"/>
                                          </p:stCondLst>
                                        </p:cTn>
                                        <p:tgtEl>
                                          <p:spTgt spid="43"/>
                                        </p:tgtEl>
                                        <p:attrNameLst>
                                          <p:attrName>style.visibility</p:attrName>
                                        </p:attrNameLst>
                                      </p:cBhvr>
                                      <p:to>
                                        <p:strVal val="hidden"/>
                                      </p:to>
                                    </p:set>
                                  </p:childTnLst>
                                </p:cTn>
                              </p:par>
                            </p:childTnLst>
                          </p:cTn>
                        </p:par>
                      </p:childTnLst>
                    </p:cTn>
                  </p:par>
                </p:childTnLst>
              </p:cTn>
              <p:nextCondLst>
                <p:cond evt="onClick" delay="0">
                  <p:tgtEl>
                    <p:spTgt spid="43"/>
                  </p:tgtEl>
                </p:cond>
              </p:nextCondLst>
            </p:seq>
          </p:childTnLst>
        </p:cTn>
      </p:par>
    </p:tnLst>
    <p:bldLst>
      <p:bldP spid="15" grpId="0" animBg="1"/>
      <p:bldP spid="16" grpId="0" animBg="1"/>
      <p:bldP spid="1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t="39091"/>
          <a:stretch/>
        </p:blipFill>
        <p:spPr>
          <a:xfrm>
            <a:off x="769321" y="1452155"/>
            <a:ext cx="7619030" cy="4640670"/>
          </a:xfrm>
          <a:prstGeom prst="rect">
            <a:avLst/>
          </a:prstGeom>
        </p:spPr>
      </p:pic>
      <p:sp>
        <p:nvSpPr>
          <p:cNvPr id="3" name="Rectangle 2"/>
          <p:cNvSpPr/>
          <p:nvPr/>
        </p:nvSpPr>
        <p:spPr>
          <a:xfrm>
            <a:off x="755651" y="765175"/>
            <a:ext cx="7632700" cy="648997"/>
          </a:xfrm>
          <a:prstGeom prst="rect">
            <a:avLst/>
          </a:prstGeom>
          <a:solidFill>
            <a:srgbClr val="31B7BC"/>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spAutoFit/>
          </a:bodyPr>
          <a:lstStyle/>
          <a:p>
            <a:pPr algn="ctr"/>
            <a:r>
              <a:rPr lang="en-GB" sz="2800" b="1" dirty="0"/>
              <a:t>What Lives in the Atlantic Ocean?</a:t>
            </a:r>
          </a:p>
        </p:txBody>
      </p:sp>
      <p:sp>
        <p:nvSpPr>
          <p:cNvPr id="15" name="Manatee button"/>
          <p:cNvSpPr/>
          <p:nvPr/>
        </p:nvSpPr>
        <p:spPr>
          <a:xfrm rot="264528">
            <a:off x="4020588" y="2782182"/>
            <a:ext cx="855677" cy="855677"/>
          </a:xfrm>
          <a:prstGeom prst="ellipse">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b="1" dirty="0">
                <a:solidFill>
                  <a:schemeClr val="bg1"/>
                </a:solidFill>
              </a:rPr>
              <a:t>?</a:t>
            </a:r>
          </a:p>
        </p:txBody>
      </p:sp>
      <p:sp>
        <p:nvSpPr>
          <p:cNvPr id="16" name="Phytoplankton button"/>
          <p:cNvSpPr/>
          <p:nvPr/>
        </p:nvSpPr>
        <p:spPr>
          <a:xfrm rot="20642426">
            <a:off x="1133912" y="4246228"/>
            <a:ext cx="855677" cy="855677"/>
          </a:xfrm>
          <a:prstGeom prst="ellipse">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b="1" dirty="0">
                <a:solidFill>
                  <a:schemeClr val="bg1"/>
                </a:solidFill>
              </a:rPr>
              <a:t>?</a:t>
            </a:r>
          </a:p>
        </p:txBody>
      </p:sp>
      <p:sp>
        <p:nvSpPr>
          <p:cNvPr id="17" name="Ghost Crab Button"/>
          <p:cNvSpPr/>
          <p:nvPr/>
        </p:nvSpPr>
        <p:spPr>
          <a:xfrm>
            <a:off x="6431397" y="4726278"/>
            <a:ext cx="855677" cy="855677"/>
          </a:xfrm>
          <a:prstGeom prst="ellipse">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b="1" dirty="0">
                <a:solidFill>
                  <a:schemeClr val="bg1"/>
                </a:solidFill>
              </a:rPr>
              <a:t>?</a:t>
            </a:r>
          </a:p>
        </p:txBody>
      </p:sp>
      <p:grpSp>
        <p:nvGrpSpPr>
          <p:cNvPr id="5" name="Manatees"/>
          <p:cNvGrpSpPr/>
          <p:nvPr/>
        </p:nvGrpSpPr>
        <p:grpSpPr>
          <a:xfrm>
            <a:off x="755650" y="765175"/>
            <a:ext cx="7632701" cy="5327650"/>
            <a:chOff x="755650" y="765175"/>
            <a:chExt cx="7632701" cy="5327650"/>
          </a:xfrm>
        </p:grpSpPr>
        <p:grpSp>
          <p:nvGrpSpPr>
            <p:cNvPr id="24" name="Manatee"/>
            <p:cNvGrpSpPr/>
            <p:nvPr/>
          </p:nvGrpSpPr>
          <p:grpSpPr>
            <a:xfrm>
              <a:off x="755650" y="765175"/>
              <a:ext cx="7632701" cy="5327650"/>
              <a:chOff x="755650" y="765175"/>
              <a:chExt cx="7632701" cy="5327650"/>
            </a:xfrm>
          </p:grpSpPr>
          <p:grpSp>
            <p:nvGrpSpPr>
              <p:cNvPr id="22" name="Orcas"/>
              <p:cNvGrpSpPr/>
              <p:nvPr/>
            </p:nvGrpSpPr>
            <p:grpSpPr>
              <a:xfrm>
                <a:off x="755650" y="765175"/>
                <a:ext cx="7632701" cy="5327650"/>
                <a:chOff x="755650" y="765175"/>
                <a:chExt cx="7632701" cy="5327650"/>
              </a:xfrm>
            </p:grpSpPr>
            <p:sp>
              <p:nvSpPr>
                <p:cNvPr id="18" name="Rectangle 17"/>
                <p:cNvSpPr/>
                <p:nvPr/>
              </p:nvSpPr>
              <p:spPr>
                <a:xfrm>
                  <a:off x="755650" y="765175"/>
                  <a:ext cx="7632701" cy="5327650"/>
                </a:xfrm>
                <a:prstGeom prst="rect">
                  <a:avLst/>
                </a:prstGeom>
                <a:solidFill>
                  <a:schemeClr val="bg1"/>
                </a:solidFill>
                <a:ln w="38100">
                  <a:solidFill>
                    <a:srgbClr val="31B7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ounded Rectangle 18"/>
                <p:cNvSpPr/>
                <p:nvPr/>
              </p:nvSpPr>
              <p:spPr>
                <a:xfrm>
                  <a:off x="755650" y="765175"/>
                  <a:ext cx="418809" cy="434451"/>
                </a:xfrm>
                <a:prstGeom prst="roundRect">
                  <a:avLst/>
                </a:prstGeom>
                <a:solidFill>
                  <a:srgbClr val="31B7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GB" sz="2800" dirty="0"/>
                    <a:t>x</a:t>
                  </a:r>
                </a:p>
              </p:txBody>
            </p:sp>
            <p:sp>
              <p:nvSpPr>
                <p:cNvPr id="21" name="Rectangle 20"/>
                <p:cNvSpPr/>
                <p:nvPr/>
              </p:nvSpPr>
              <p:spPr>
                <a:xfrm>
                  <a:off x="863992" y="1254240"/>
                  <a:ext cx="7452604" cy="1200329"/>
                </a:xfrm>
                <a:prstGeom prst="rect">
                  <a:avLst/>
                </a:prstGeom>
              </p:spPr>
              <p:txBody>
                <a:bodyPr wrap="square">
                  <a:spAutoFit/>
                </a:bodyPr>
                <a:lstStyle/>
                <a:p>
                  <a:r>
                    <a:rPr lang="en-GB" dirty="0"/>
                    <a:t>Manatees glide through the oceans smoothly and have been known to swim at speeds of up to 24 km per hour. They can stay underwater for 20 minutes before having to come up to breathe. To help them conserve oxygen, they slow their heart rate while they are diving for food.</a:t>
                  </a:r>
                </a:p>
              </p:txBody>
            </p:sp>
          </p:grpSp>
          <p:sp>
            <p:nvSpPr>
              <p:cNvPr id="23" name="Rounded Rectangle 22"/>
              <p:cNvSpPr/>
              <p:nvPr/>
            </p:nvSpPr>
            <p:spPr>
              <a:xfrm>
                <a:off x="6006198" y="765175"/>
                <a:ext cx="2382153" cy="379093"/>
              </a:xfrm>
              <a:prstGeom prst="roundRect">
                <a:avLst/>
              </a:prstGeom>
              <a:solidFill>
                <a:srgbClr val="31B7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Manatees</a:t>
                </a:r>
              </a:p>
            </p:txBody>
          </p:sp>
        </p:gr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t="9191" b="19912"/>
            <a:stretch/>
          </p:blipFill>
          <p:spPr>
            <a:xfrm>
              <a:off x="827402" y="2514111"/>
              <a:ext cx="7489194" cy="3539716"/>
            </a:xfrm>
            <a:prstGeom prst="rect">
              <a:avLst/>
            </a:prstGeom>
          </p:spPr>
        </p:pic>
      </p:grpSp>
      <p:grpSp>
        <p:nvGrpSpPr>
          <p:cNvPr id="7" name="Ghost Crab"/>
          <p:cNvGrpSpPr/>
          <p:nvPr/>
        </p:nvGrpSpPr>
        <p:grpSpPr>
          <a:xfrm>
            <a:off x="755650" y="786775"/>
            <a:ext cx="7632701" cy="5327650"/>
            <a:chOff x="755650" y="786775"/>
            <a:chExt cx="7632701" cy="5327650"/>
          </a:xfrm>
        </p:grpSpPr>
        <p:grpSp>
          <p:nvGrpSpPr>
            <p:cNvPr id="35" name="Orcas"/>
            <p:cNvGrpSpPr/>
            <p:nvPr/>
          </p:nvGrpSpPr>
          <p:grpSpPr>
            <a:xfrm>
              <a:off x="755650" y="786775"/>
              <a:ext cx="7632701" cy="5327650"/>
              <a:chOff x="755650" y="765175"/>
              <a:chExt cx="7632701" cy="5327650"/>
            </a:xfrm>
          </p:grpSpPr>
          <p:grpSp>
            <p:nvGrpSpPr>
              <p:cNvPr id="37" name="Orcas"/>
              <p:cNvGrpSpPr/>
              <p:nvPr/>
            </p:nvGrpSpPr>
            <p:grpSpPr>
              <a:xfrm>
                <a:off x="755650" y="765175"/>
                <a:ext cx="7632701" cy="5327650"/>
                <a:chOff x="755650" y="765175"/>
                <a:chExt cx="7632701" cy="5327650"/>
              </a:xfrm>
            </p:grpSpPr>
            <p:sp>
              <p:nvSpPr>
                <p:cNvPr id="39" name="Rectangle 38"/>
                <p:cNvSpPr/>
                <p:nvPr/>
              </p:nvSpPr>
              <p:spPr>
                <a:xfrm>
                  <a:off x="755650" y="765175"/>
                  <a:ext cx="7632701" cy="5327650"/>
                </a:xfrm>
                <a:prstGeom prst="rect">
                  <a:avLst/>
                </a:prstGeom>
                <a:solidFill>
                  <a:schemeClr val="bg1"/>
                </a:solidFill>
                <a:ln w="38100">
                  <a:solidFill>
                    <a:srgbClr val="31B7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Rounded Rectangle 39"/>
                <p:cNvSpPr/>
                <p:nvPr/>
              </p:nvSpPr>
              <p:spPr>
                <a:xfrm>
                  <a:off x="755650" y="765175"/>
                  <a:ext cx="418809" cy="434451"/>
                </a:xfrm>
                <a:prstGeom prst="roundRect">
                  <a:avLst/>
                </a:prstGeom>
                <a:solidFill>
                  <a:srgbClr val="31B7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GB" sz="2800" dirty="0"/>
                    <a:t>x</a:t>
                  </a:r>
                </a:p>
              </p:txBody>
            </p:sp>
            <p:sp>
              <p:nvSpPr>
                <p:cNvPr id="41" name="Rectangle 40"/>
                <p:cNvSpPr/>
                <p:nvPr/>
              </p:nvSpPr>
              <p:spPr>
                <a:xfrm>
                  <a:off x="818858" y="2356989"/>
                  <a:ext cx="3748016" cy="1754326"/>
                </a:xfrm>
                <a:prstGeom prst="rect">
                  <a:avLst/>
                </a:prstGeom>
              </p:spPr>
              <p:txBody>
                <a:bodyPr wrap="square">
                  <a:spAutoFit/>
                </a:bodyPr>
                <a:lstStyle/>
                <a:p>
                  <a:r>
                    <a:rPr lang="en-GB" dirty="0"/>
                    <a:t>The Atlantic ghost crab’s colour allows it to camouflage itself against the sand to hide from predators. Atlantic ghost crabs burrow down into sand during the day and search for food at night.</a:t>
                  </a:r>
                </a:p>
              </p:txBody>
            </p:sp>
          </p:grpSp>
          <p:sp>
            <p:nvSpPr>
              <p:cNvPr id="38" name="Rounded Rectangle 37"/>
              <p:cNvSpPr/>
              <p:nvPr/>
            </p:nvSpPr>
            <p:spPr>
              <a:xfrm>
                <a:off x="6006198" y="765175"/>
                <a:ext cx="2382153" cy="379093"/>
              </a:xfrm>
              <a:prstGeom prst="roundRect">
                <a:avLst/>
              </a:prstGeom>
              <a:solidFill>
                <a:srgbClr val="31B7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Atlantic Ghost Crab</a:t>
                </a:r>
              </a:p>
            </p:txBody>
          </p:sp>
        </p:grpSp>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l="26545" t="-1901" r="22200" b="1901"/>
            <a:stretch/>
          </p:blipFill>
          <p:spPr>
            <a:xfrm>
              <a:off x="4580546" y="1132840"/>
              <a:ext cx="3744595" cy="4889566"/>
            </a:xfrm>
            <a:prstGeom prst="rect">
              <a:avLst/>
            </a:prstGeom>
          </p:spPr>
        </p:pic>
      </p:grpSp>
      <p:grpSp>
        <p:nvGrpSpPr>
          <p:cNvPr id="9" name="Phytoplankton"/>
          <p:cNvGrpSpPr/>
          <p:nvPr/>
        </p:nvGrpSpPr>
        <p:grpSpPr>
          <a:xfrm>
            <a:off x="755650" y="765175"/>
            <a:ext cx="7632701" cy="5327650"/>
            <a:chOff x="755650" y="765175"/>
            <a:chExt cx="7632701" cy="5327650"/>
          </a:xfrm>
        </p:grpSpPr>
        <p:grpSp>
          <p:nvGrpSpPr>
            <p:cNvPr id="25" name="Orcas"/>
            <p:cNvGrpSpPr/>
            <p:nvPr/>
          </p:nvGrpSpPr>
          <p:grpSpPr>
            <a:xfrm>
              <a:off x="755650" y="765175"/>
              <a:ext cx="7632701" cy="5327650"/>
              <a:chOff x="755650" y="765175"/>
              <a:chExt cx="7632701" cy="5327650"/>
            </a:xfrm>
          </p:grpSpPr>
          <p:grpSp>
            <p:nvGrpSpPr>
              <p:cNvPr id="26" name="Orcas"/>
              <p:cNvGrpSpPr/>
              <p:nvPr/>
            </p:nvGrpSpPr>
            <p:grpSpPr>
              <a:xfrm>
                <a:off x="755650" y="765175"/>
                <a:ext cx="7632701" cy="5327650"/>
                <a:chOff x="755650" y="765175"/>
                <a:chExt cx="7632701" cy="5327650"/>
              </a:xfrm>
            </p:grpSpPr>
            <p:sp>
              <p:nvSpPr>
                <p:cNvPr id="28" name="Rectangle 27"/>
                <p:cNvSpPr/>
                <p:nvPr/>
              </p:nvSpPr>
              <p:spPr>
                <a:xfrm>
                  <a:off x="755650" y="765175"/>
                  <a:ext cx="7632701" cy="5327650"/>
                </a:xfrm>
                <a:prstGeom prst="rect">
                  <a:avLst/>
                </a:prstGeom>
                <a:solidFill>
                  <a:schemeClr val="bg1"/>
                </a:solidFill>
                <a:ln w="38100">
                  <a:solidFill>
                    <a:srgbClr val="31B7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ounded Rectangle 28"/>
                <p:cNvSpPr/>
                <p:nvPr/>
              </p:nvSpPr>
              <p:spPr>
                <a:xfrm>
                  <a:off x="755650" y="765175"/>
                  <a:ext cx="418809" cy="434451"/>
                </a:xfrm>
                <a:prstGeom prst="roundRect">
                  <a:avLst/>
                </a:prstGeom>
                <a:solidFill>
                  <a:srgbClr val="31B7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GB" sz="2800" dirty="0"/>
                    <a:t>x</a:t>
                  </a:r>
                </a:p>
              </p:txBody>
            </p:sp>
            <p:sp>
              <p:nvSpPr>
                <p:cNvPr id="31" name="Rectangle 30"/>
                <p:cNvSpPr/>
                <p:nvPr/>
              </p:nvSpPr>
              <p:spPr>
                <a:xfrm>
                  <a:off x="827403" y="1288567"/>
                  <a:ext cx="7489193" cy="646331"/>
                </a:xfrm>
                <a:prstGeom prst="rect">
                  <a:avLst/>
                </a:prstGeom>
              </p:spPr>
              <p:txBody>
                <a:bodyPr wrap="square">
                  <a:spAutoFit/>
                </a:bodyPr>
                <a:lstStyle/>
                <a:p>
                  <a:r>
                    <a:rPr lang="en-GB" dirty="0"/>
                    <a:t>Phytoplankton are single celled plants that cannot be seen with the naked eye. They convert sunlight into energy using photosynthesis. </a:t>
                  </a:r>
                </a:p>
              </p:txBody>
            </p:sp>
          </p:grpSp>
          <p:sp>
            <p:nvSpPr>
              <p:cNvPr id="27" name="Rounded Rectangle 26"/>
              <p:cNvSpPr/>
              <p:nvPr/>
            </p:nvSpPr>
            <p:spPr>
              <a:xfrm>
                <a:off x="6006198" y="765175"/>
                <a:ext cx="2382153" cy="379093"/>
              </a:xfrm>
              <a:prstGeom prst="roundRect">
                <a:avLst/>
              </a:prstGeom>
              <a:solidFill>
                <a:srgbClr val="31B7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Phytoplankton</a:t>
                </a:r>
              </a:p>
            </p:txBody>
          </p:sp>
        </p:grpSp>
        <p:pic>
          <p:nvPicPr>
            <p:cNvPr id="8" name="Picture 7"/>
            <p:cNvPicPr>
              <a:picLocks noChangeAspect="1"/>
            </p:cNvPicPr>
            <p:nvPr/>
          </p:nvPicPr>
          <p:blipFill rotWithShape="1">
            <a:blip r:embed="rId5" cstate="print">
              <a:extLst>
                <a:ext uri="{28A0092B-C50C-407E-A947-70E740481C1C}">
                  <a14:useLocalDpi xmlns:a14="http://schemas.microsoft.com/office/drawing/2010/main" val="0"/>
                </a:ext>
              </a:extLst>
            </a:blip>
            <a:srcRect t="13885" b="7029"/>
            <a:stretch/>
          </p:blipFill>
          <p:spPr>
            <a:xfrm>
              <a:off x="827402" y="2032305"/>
              <a:ext cx="7497739" cy="3993275"/>
            </a:xfrm>
            <a:prstGeom prst="rect">
              <a:avLst/>
            </a:prstGeom>
          </p:spPr>
        </p:pic>
      </p:grpSp>
    </p:spTree>
    <p:extLst>
      <p:ext uri="{BB962C8B-B14F-4D97-AF65-F5344CB8AC3E}">
        <p14:creationId xmlns:p14="http://schemas.microsoft.com/office/powerpoint/2010/main" val="3428921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grpId="0" nodeType="withEffect">
                                  <p:stCondLst>
                                    <p:cond delay="0"/>
                                  </p:stCondLst>
                                  <p:childTnLst>
                                    <p:animRot by="120000">
                                      <p:cBhvr>
                                        <p:cTn id="6" dur="100" fill="hold">
                                          <p:stCondLst>
                                            <p:cond delay="0"/>
                                          </p:stCondLst>
                                        </p:cTn>
                                        <p:tgtEl>
                                          <p:spTgt spid="15"/>
                                        </p:tgtEl>
                                        <p:attrNameLst>
                                          <p:attrName>r</p:attrName>
                                        </p:attrNameLst>
                                      </p:cBhvr>
                                    </p:animRot>
                                    <p:animRot by="-240000">
                                      <p:cBhvr>
                                        <p:cTn id="7" dur="200" fill="hold">
                                          <p:stCondLst>
                                            <p:cond delay="200"/>
                                          </p:stCondLst>
                                        </p:cTn>
                                        <p:tgtEl>
                                          <p:spTgt spid="15"/>
                                        </p:tgtEl>
                                        <p:attrNameLst>
                                          <p:attrName>r</p:attrName>
                                        </p:attrNameLst>
                                      </p:cBhvr>
                                    </p:animRot>
                                    <p:animRot by="240000">
                                      <p:cBhvr>
                                        <p:cTn id="8" dur="200" fill="hold">
                                          <p:stCondLst>
                                            <p:cond delay="400"/>
                                          </p:stCondLst>
                                        </p:cTn>
                                        <p:tgtEl>
                                          <p:spTgt spid="15"/>
                                        </p:tgtEl>
                                        <p:attrNameLst>
                                          <p:attrName>r</p:attrName>
                                        </p:attrNameLst>
                                      </p:cBhvr>
                                    </p:animRot>
                                    <p:animRot by="-240000">
                                      <p:cBhvr>
                                        <p:cTn id="9" dur="200" fill="hold">
                                          <p:stCondLst>
                                            <p:cond delay="600"/>
                                          </p:stCondLst>
                                        </p:cTn>
                                        <p:tgtEl>
                                          <p:spTgt spid="15"/>
                                        </p:tgtEl>
                                        <p:attrNameLst>
                                          <p:attrName>r</p:attrName>
                                        </p:attrNameLst>
                                      </p:cBhvr>
                                    </p:animRot>
                                    <p:animRot by="120000">
                                      <p:cBhvr>
                                        <p:cTn id="10" dur="200" fill="hold">
                                          <p:stCondLst>
                                            <p:cond delay="800"/>
                                          </p:stCondLst>
                                        </p:cTn>
                                        <p:tgtEl>
                                          <p:spTgt spid="15"/>
                                        </p:tgtEl>
                                        <p:attrNameLst>
                                          <p:attrName>r</p:attrName>
                                        </p:attrNameLst>
                                      </p:cBhvr>
                                    </p:animRot>
                                  </p:childTnLst>
                                </p:cTn>
                              </p:par>
                              <p:par>
                                <p:cTn id="11" presetID="32" presetClass="emph" presetSubtype="0" fill="hold" grpId="0" nodeType="withEffect">
                                  <p:stCondLst>
                                    <p:cond delay="0"/>
                                  </p:stCondLst>
                                  <p:childTnLst>
                                    <p:animRot by="120000">
                                      <p:cBhvr>
                                        <p:cTn id="12" dur="100" fill="hold">
                                          <p:stCondLst>
                                            <p:cond delay="0"/>
                                          </p:stCondLst>
                                        </p:cTn>
                                        <p:tgtEl>
                                          <p:spTgt spid="17"/>
                                        </p:tgtEl>
                                        <p:attrNameLst>
                                          <p:attrName>r</p:attrName>
                                        </p:attrNameLst>
                                      </p:cBhvr>
                                    </p:animRot>
                                    <p:animRot by="-240000">
                                      <p:cBhvr>
                                        <p:cTn id="13" dur="200" fill="hold">
                                          <p:stCondLst>
                                            <p:cond delay="200"/>
                                          </p:stCondLst>
                                        </p:cTn>
                                        <p:tgtEl>
                                          <p:spTgt spid="17"/>
                                        </p:tgtEl>
                                        <p:attrNameLst>
                                          <p:attrName>r</p:attrName>
                                        </p:attrNameLst>
                                      </p:cBhvr>
                                    </p:animRot>
                                    <p:animRot by="240000">
                                      <p:cBhvr>
                                        <p:cTn id="14" dur="200" fill="hold">
                                          <p:stCondLst>
                                            <p:cond delay="400"/>
                                          </p:stCondLst>
                                        </p:cTn>
                                        <p:tgtEl>
                                          <p:spTgt spid="17"/>
                                        </p:tgtEl>
                                        <p:attrNameLst>
                                          <p:attrName>r</p:attrName>
                                        </p:attrNameLst>
                                      </p:cBhvr>
                                    </p:animRot>
                                    <p:animRot by="-240000">
                                      <p:cBhvr>
                                        <p:cTn id="15" dur="200" fill="hold">
                                          <p:stCondLst>
                                            <p:cond delay="600"/>
                                          </p:stCondLst>
                                        </p:cTn>
                                        <p:tgtEl>
                                          <p:spTgt spid="17"/>
                                        </p:tgtEl>
                                        <p:attrNameLst>
                                          <p:attrName>r</p:attrName>
                                        </p:attrNameLst>
                                      </p:cBhvr>
                                    </p:animRot>
                                    <p:animRot by="120000">
                                      <p:cBhvr>
                                        <p:cTn id="16" dur="200" fill="hold">
                                          <p:stCondLst>
                                            <p:cond delay="800"/>
                                          </p:stCondLst>
                                        </p:cTn>
                                        <p:tgtEl>
                                          <p:spTgt spid="17"/>
                                        </p:tgtEl>
                                        <p:attrNameLst>
                                          <p:attrName>r</p:attrName>
                                        </p:attrNameLst>
                                      </p:cBhvr>
                                    </p:animRot>
                                  </p:childTnLst>
                                </p:cTn>
                              </p:par>
                              <p:par>
                                <p:cTn id="17" presetID="32" presetClass="emph" presetSubtype="0" fill="hold" grpId="0" nodeType="withEffect">
                                  <p:stCondLst>
                                    <p:cond delay="0"/>
                                  </p:stCondLst>
                                  <p:childTnLst>
                                    <p:animRot by="120000">
                                      <p:cBhvr>
                                        <p:cTn id="18" dur="100" fill="hold">
                                          <p:stCondLst>
                                            <p:cond delay="0"/>
                                          </p:stCondLst>
                                        </p:cTn>
                                        <p:tgtEl>
                                          <p:spTgt spid="16"/>
                                        </p:tgtEl>
                                        <p:attrNameLst>
                                          <p:attrName>r</p:attrName>
                                        </p:attrNameLst>
                                      </p:cBhvr>
                                    </p:animRot>
                                    <p:animRot by="-240000">
                                      <p:cBhvr>
                                        <p:cTn id="19" dur="200" fill="hold">
                                          <p:stCondLst>
                                            <p:cond delay="200"/>
                                          </p:stCondLst>
                                        </p:cTn>
                                        <p:tgtEl>
                                          <p:spTgt spid="16"/>
                                        </p:tgtEl>
                                        <p:attrNameLst>
                                          <p:attrName>r</p:attrName>
                                        </p:attrNameLst>
                                      </p:cBhvr>
                                    </p:animRot>
                                    <p:animRot by="240000">
                                      <p:cBhvr>
                                        <p:cTn id="20" dur="200" fill="hold">
                                          <p:stCondLst>
                                            <p:cond delay="400"/>
                                          </p:stCondLst>
                                        </p:cTn>
                                        <p:tgtEl>
                                          <p:spTgt spid="16"/>
                                        </p:tgtEl>
                                        <p:attrNameLst>
                                          <p:attrName>r</p:attrName>
                                        </p:attrNameLst>
                                      </p:cBhvr>
                                    </p:animRot>
                                    <p:animRot by="-240000">
                                      <p:cBhvr>
                                        <p:cTn id="21" dur="200" fill="hold">
                                          <p:stCondLst>
                                            <p:cond delay="600"/>
                                          </p:stCondLst>
                                        </p:cTn>
                                        <p:tgtEl>
                                          <p:spTgt spid="16"/>
                                        </p:tgtEl>
                                        <p:attrNameLst>
                                          <p:attrName>r</p:attrName>
                                        </p:attrNameLst>
                                      </p:cBhvr>
                                    </p:animRot>
                                    <p:animRot by="120000">
                                      <p:cBhvr>
                                        <p:cTn id="22" dur="200" fill="hold">
                                          <p:stCondLst>
                                            <p:cond delay="800"/>
                                          </p:stCondLst>
                                        </p:cTn>
                                        <p:tgtEl>
                                          <p:spTgt spid="1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17"/>
                    </p:tgtEl>
                  </p:cond>
                </p:stCondLst>
                <p:endSync evt="end" delay="0">
                  <p:rtn val="all"/>
                </p:endSync>
                <p:childTnLst>
                  <p:par>
                    <p:cTn id="24" fill="hold">
                      <p:stCondLst>
                        <p:cond delay="0"/>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1000"/>
                                        <p:tgtEl>
                                          <p:spTgt spid="7"/>
                                        </p:tgtEl>
                                      </p:cBhvr>
                                    </p:animEffect>
                                    <p:anim calcmode="lin" valueType="num">
                                      <p:cBhvr>
                                        <p:cTn id="29" dur="1000" fill="hold"/>
                                        <p:tgtEl>
                                          <p:spTgt spid="7"/>
                                        </p:tgtEl>
                                        <p:attrNameLst>
                                          <p:attrName>ppt_x</p:attrName>
                                        </p:attrNameLst>
                                      </p:cBhvr>
                                      <p:tavLst>
                                        <p:tav tm="0">
                                          <p:val>
                                            <p:strVal val="#ppt_x"/>
                                          </p:val>
                                        </p:tav>
                                        <p:tav tm="100000">
                                          <p:val>
                                            <p:strVal val="#ppt_x"/>
                                          </p:val>
                                        </p:tav>
                                      </p:tavLst>
                                    </p:anim>
                                    <p:anim calcmode="lin" valueType="num">
                                      <p:cBhvr>
                                        <p:cTn id="30"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17"/>
                  </p:tgtEl>
                </p:cond>
              </p:nextCondLst>
            </p:seq>
            <p:seq concurrent="1" nextAc="seek">
              <p:cTn id="31" restart="whenNotActive" fill="hold" evtFilter="cancelBubble" nodeType="interactiveSeq">
                <p:stCondLst>
                  <p:cond evt="onClick" delay="0">
                    <p:tgtEl>
                      <p:spTgt spid="15"/>
                    </p:tgtEl>
                  </p:cond>
                </p:stCondLst>
                <p:endSync evt="end" delay="0">
                  <p:rtn val="all"/>
                </p:endSync>
                <p:childTnLst>
                  <p:par>
                    <p:cTn id="32" fill="hold">
                      <p:stCondLst>
                        <p:cond delay="0"/>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5"/>
                                        </p:tgtEl>
                                        <p:attrNameLst>
                                          <p:attrName>style.visibility</p:attrName>
                                        </p:attrNameLst>
                                      </p:cBhvr>
                                      <p:to>
                                        <p:strVal val="visible"/>
                                      </p:to>
                                    </p:set>
                                    <p:animEffect transition="in" filter="fade">
                                      <p:cBhvr>
                                        <p:cTn id="36" dur="1000"/>
                                        <p:tgtEl>
                                          <p:spTgt spid="5"/>
                                        </p:tgtEl>
                                      </p:cBhvr>
                                    </p:animEffect>
                                    <p:anim calcmode="lin" valueType="num">
                                      <p:cBhvr>
                                        <p:cTn id="37" dur="1000" fill="hold"/>
                                        <p:tgtEl>
                                          <p:spTgt spid="5"/>
                                        </p:tgtEl>
                                        <p:attrNameLst>
                                          <p:attrName>ppt_x</p:attrName>
                                        </p:attrNameLst>
                                      </p:cBhvr>
                                      <p:tavLst>
                                        <p:tav tm="0">
                                          <p:val>
                                            <p:strVal val="#ppt_x"/>
                                          </p:val>
                                        </p:tav>
                                        <p:tav tm="100000">
                                          <p:val>
                                            <p:strVal val="#ppt_x"/>
                                          </p:val>
                                        </p:tav>
                                      </p:tavLst>
                                    </p:anim>
                                    <p:anim calcmode="lin" valueType="num">
                                      <p:cBhvr>
                                        <p:cTn id="38"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15"/>
                  </p:tgtEl>
                </p:cond>
              </p:nextCondLst>
            </p:seq>
            <p:seq concurrent="1" nextAc="seek">
              <p:cTn id="39" restart="whenNotActive" fill="hold" evtFilter="cancelBubble" nodeType="interactiveSeq">
                <p:stCondLst>
                  <p:cond evt="onClick" delay="0">
                    <p:tgtEl>
                      <p:spTgt spid="5"/>
                    </p:tgtEl>
                  </p:cond>
                </p:stCondLst>
                <p:endSync evt="end" delay="0">
                  <p:rtn val="all"/>
                </p:endSync>
                <p:childTnLst>
                  <p:par>
                    <p:cTn id="40" fill="hold">
                      <p:stCondLst>
                        <p:cond delay="0"/>
                      </p:stCondLst>
                      <p:childTnLst>
                        <p:par>
                          <p:cTn id="41" fill="hold">
                            <p:stCondLst>
                              <p:cond delay="0"/>
                            </p:stCondLst>
                            <p:childTnLst>
                              <p:par>
                                <p:cTn id="42" presetID="42" presetClass="exit" presetSubtype="0" fill="hold" nodeType="clickEffect">
                                  <p:stCondLst>
                                    <p:cond delay="0"/>
                                  </p:stCondLst>
                                  <p:childTnLst>
                                    <p:animEffect transition="out" filter="fade">
                                      <p:cBhvr>
                                        <p:cTn id="43" dur="1000"/>
                                        <p:tgtEl>
                                          <p:spTgt spid="5"/>
                                        </p:tgtEl>
                                      </p:cBhvr>
                                    </p:animEffect>
                                    <p:anim calcmode="lin" valueType="num">
                                      <p:cBhvr>
                                        <p:cTn id="44" dur="1000"/>
                                        <p:tgtEl>
                                          <p:spTgt spid="5"/>
                                        </p:tgtEl>
                                        <p:attrNameLst>
                                          <p:attrName>ppt_x</p:attrName>
                                        </p:attrNameLst>
                                      </p:cBhvr>
                                      <p:tavLst>
                                        <p:tav tm="0">
                                          <p:val>
                                            <p:strVal val="ppt_x"/>
                                          </p:val>
                                        </p:tav>
                                        <p:tav tm="100000">
                                          <p:val>
                                            <p:strVal val="ppt_x"/>
                                          </p:val>
                                        </p:tav>
                                      </p:tavLst>
                                    </p:anim>
                                    <p:anim calcmode="lin" valueType="num">
                                      <p:cBhvr>
                                        <p:cTn id="45" dur="1000"/>
                                        <p:tgtEl>
                                          <p:spTgt spid="5"/>
                                        </p:tgtEl>
                                        <p:attrNameLst>
                                          <p:attrName>ppt_y</p:attrName>
                                        </p:attrNameLst>
                                      </p:cBhvr>
                                      <p:tavLst>
                                        <p:tav tm="0">
                                          <p:val>
                                            <p:strVal val="ppt_y"/>
                                          </p:val>
                                        </p:tav>
                                        <p:tav tm="100000">
                                          <p:val>
                                            <p:strVal val="ppt_y+.1"/>
                                          </p:val>
                                        </p:tav>
                                      </p:tavLst>
                                    </p:anim>
                                    <p:set>
                                      <p:cBhvr>
                                        <p:cTn id="46" dur="1" fill="hold">
                                          <p:stCondLst>
                                            <p:cond delay="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47" restart="whenNotActive" fill="hold" evtFilter="cancelBubble" nodeType="interactiveSeq">
                <p:stCondLst>
                  <p:cond evt="onClick" delay="0">
                    <p:tgtEl>
                      <p:spTgt spid="7"/>
                    </p:tgtEl>
                  </p:cond>
                </p:stCondLst>
                <p:endSync evt="end" delay="0">
                  <p:rtn val="all"/>
                </p:endSync>
                <p:childTnLst>
                  <p:par>
                    <p:cTn id="48" fill="hold">
                      <p:stCondLst>
                        <p:cond delay="0"/>
                      </p:stCondLst>
                      <p:childTnLst>
                        <p:par>
                          <p:cTn id="49" fill="hold">
                            <p:stCondLst>
                              <p:cond delay="0"/>
                            </p:stCondLst>
                            <p:childTnLst>
                              <p:par>
                                <p:cTn id="50" presetID="42" presetClass="exit" presetSubtype="0" fill="hold" nodeType="clickEffect">
                                  <p:stCondLst>
                                    <p:cond delay="0"/>
                                  </p:stCondLst>
                                  <p:childTnLst>
                                    <p:animEffect transition="out" filter="fade">
                                      <p:cBhvr>
                                        <p:cTn id="51" dur="1000"/>
                                        <p:tgtEl>
                                          <p:spTgt spid="7"/>
                                        </p:tgtEl>
                                      </p:cBhvr>
                                    </p:animEffect>
                                    <p:anim calcmode="lin" valueType="num">
                                      <p:cBhvr>
                                        <p:cTn id="52" dur="1000"/>
                                        <p:tgtEl>
                                          <p:spTgt spid="7"/>
                                        </p:tgtEl>
                                        <p:attrNameLst>
                                          <p:attrName>ppt_x</p:attrName>
                                        </p:attrNameLst>
                                      </p:cBhvr>
                                      <p:tavLst>
                                        <p:tav tm="0">
                                          <p:val>
                                            <p:strVal val="ppt_x"/>
                                          </p:val>
                                        </p:tav>
                                        <p:tav tm="100000">
                                          <p:val>
                                            <p:strVal val="ppt_x"/>
                                          </p:val>
                                        </p:tav>
                                      </p:tavLst>
                                    </p:anim>
                                    <p:anim calcmode="lin" valueType="num">
                                      <p:cBhvr>
                                        <p:cTn id="53" dur="1000"/>
                                        <p:tgtEl>
                                          <p:spTgt spid="7"/>
                                        </p:tgtEl>
                                        <p:attrNameLst>
                                          <p:attrName>ppt_y</p:attrName>
                                        </p:attrNameLst>
                                      </p:cBhvr>
                                      <p:tavLst>
                                        <p:tav tm="0">
                                          <p:val>
                                            <p:strVal val="ppt_y"/>
                                          </p:val>
                                        </p:tav>
                                        <p:tav tm="100000">
                                          <p:val>
                                            <p:strVal val="ppt_y+.1"/>
                                          </p:val>
                                        </p:tav>
                                      </p:tavLst>
                                    </p:anim>
                                    <p:set>
                                      <p:cBhvr>
                                        <p:cTn id="54" dur="1" fill="hold">
                                          <p:stCondLst>
                                            <p:cond delay="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55" restart="whenNotActive" fill="hold" evtFilter="cancelBubble" nodeType="interactiveSeq">
                <p:stCondLst>
                  <p:cond evt="onClick" delay="0">
                    <p:tgtEl>
                      <p:spTgt spid="16"/>
                    </p:tgtEl>
                  </p:cond>
                </p:stCondLst>
                <p:endSync evt="end" delay="0">
                  <p:rtn val="all"/>
                </p:endSync>
                <p:childTnLst>
                  <p:par>
                    <p:cTn id="56" fill="hold">
                      <p:stCondLst>
                        <p:cond delay="0"/>
                      </p:stCondLst>
                      <p:childTnLst>
                        <p:par>
                          <p:cTn id="57" fill="hold">
                            <p:stCondLst>
                              <p:cond delay="0"/>
                            </p:stCondLst>
                            <p:childTnLst>
                              <p:par>
                                <p:cTn id="58" presetID="42" presetClass="entr" presetSubtype="0" fill="hold" nodeType="clickEffect">
                                  <p:stCondLst>
                                    <p:cond delay="0"/>
                                  </p:stCondLst>
                                  <p:childTnLst>
                                    <p:set>
                                      <p:cBhvr>
                                        <p:cTn id="59" dur="1" fill="hold">
                                          <p:stCondLst>
                                            <p:cond delay="0"/>
                                          </p:stCondLst>
                                        </p:cTn>
                                        <p:tgtEl>
                                          <p:spTgt spid="9"/>
                                        </p:tgtEl>
                                        <p:attrNameLst>
                                          <p:attrName>style.visibility</p:attrName>
                                        </p:attrNameLst>
                                      </p:cBhvr>
                                      <p:to>
                                        <p:strVal val="visible"/>
                                      </p:to>
                                    </p:set>
                                    <p:animEffect transition="in" filter="fade">
                                      <p:cBhvr>
                                        <p:cTn id="60" dur="1000"/>
                                        <p:tgtEl>
                                          <p:spTgt spid="9"/>
                                        </p:tgtEl>
                                      </p:cBhvr>
                                    </p:animEffect>
                                    <p:anim calcmode="lin" valueType="num">
                                      <p:cBhvr>
                                        <p:cTn id="61" dur="1000" fill="hold"/>
                                        <p:tgtEl>
                                          <p:spTgt spid="9"/>
                                        </p:tgtEl>
                                        <p:attrNameLst>
                                          <p:attrName>ppt_x</p:attrName>
                                        </p:attrNameLst>
                                      </p:cBhvr>
                                      <p:tavLst>
                                        <p:tav tm="0">
                                          <p:val>
                                            <p:strVal val="#ppt_x"/>
                                          </p:val>
                                        </p:tav>
                                        <p:tav tm="100000">
                                          <p:val>
                                            <p:strVal val="#ppt_x"/>
                                          </p:val>
                                        </p:tav>
                                      </p:tavLst>
                                    </p:anim>
                                    <p:anim calcmode="lin" valueType="num">
                                      <p:cBhvr>
                                        <p:cTn id="62"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16"/>
                  </p:tgtEl>
                </p:cond>
              </p:nextCondLst>
            </p:seq>
            <p:seq concurrent="1" nextAc="seek">
              <p:cTn id="63" restart="whenNotActive" fill="hold" evtFilter="cancelBubble" nodeType="interactiveSeq">
                <p:stCondLst>
                  <p:cond evt="onClick" delay="0">
                    <p:tgtEl>
                      <p:spTgt spid="9"/>
                    </p:tgtEl>
                  </p:cond>
                </p:stCondLst>
                <p:endSync evt="end" delay="0">
                  <p:rtn val="all"/>
                </p:endSync>
                <p:childTnLst>
                  <p:par>
                    <p:cTn id="64" fill="hold">
                      <p:stCondLst>
                        <p:cond delay="0"/>
                      </p:stCondLst>
                      <p:childTnLst>
                        <p:par>
                          <p:cTn id="65" fill="hold">
                            <p:stCondLst>
                              <p:cond delay="0"/>
                            </p:stCondLst>
                            <p:childTnLst>
                              <p:par>
                                <p:cTn id="66" presetID="42" presetClass="exit" presetSubtype="0" fill="hold" nodeType="clickEffect">
                                  <p:stCondLst>
                                    <p:cond delay="0"/>
                                  </p:stCondLst>
                                  <p:childTnLst>
                                    <p:animEffect transition="out" filter="fade">
                                      <p:cBhvr>
                                        <p:cTn id="67" dur="1000"/>
                                        <p:tgtEl>
                                          <p:spTgt spid="9"/>
                                        </p:tgtEl>
                                      </p:cBhvr>
                                    </p:animEffect>
                                    <p:anim calcmode="lin" valueType="num">
                                      <p:cBhvr>
                                        <p:cTn id="68" dur="1000"/>
                                        <p:tgtEl>
                                          <p:spTgt spid="9"/>
                                        </p:tgtEl>
                                        <p:attrNameLst>
                                          <p:attrName>ppt_x</p:attrName>
                                        </p:attrNameLst>
                                      </p:cBhvr>
                                      <p:tavLst>
                                        <p:tav tm="0">
                                          <p:val>
                                            <p:strVal val="ppt_x"/>
                                          </p:val>
                                        </p:tav>
                                        <p:tav tm="100000">
                                          <p:val>
                                            <p:strVal val="ppt_x"/>
                                          </p:val>
                                        </p:tav>
                                      </p:tavLst>
                                    </p:anim>
                                    <p:anim calcmode="lin" valueType="num">
                                      <p:cBhvr>
                                        <p:cTn id="69" dur="1000"/>
                                        <p:tgtEl>
                                          <p:spTgt spid="9"/>
                                        </p:tgtEl>
                                        <p:attrNameLst>
                                          <p:attrName>ppt_y</p:attrName>
                                        </p:attrNameLst>
                                      </p:cBhvr>
                                      <p:tavLst>
                                        <p:tav tm="0">
                                          <p:val>
                                            <p:strVal val="ppt_y"/>
                                          </p:val>
                                        </p:tav>
                                        <p:tav tm="100000">
                                          <p:val>
                                            <p:strVal val="ppt_y+.1"/>
                                          </p:val>
                                        </p:tav>
                                      </p:tavLst>
                                    </p:anim>
                                    <p:set>
                                      <p:cBhvr>
                                        <p:cTn id="70" dur="1" fill="hold">
                                          <p:stCondLst>
                                            <p:cond delay="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childTnLst>
        </p:cTn>
      </p:par>
    </p:tnLst>
    <p:bldLst>
      <p:bldP spid="15" grpId="0" animBg="1"/>
      <p:bldP spid="16" grpId="0" animBg="1"/>
      <p:bldP spid="1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2" cstate="print">
            <a:extLst>
              <a:ext uri="{28A0092B-C50C-407E-A947-70E740481C1C}">
                <a14:useLocalDpi xmlns:a14="http://schemas.microsoft.com/office/drawing/2010/main" val="0"/>
              </a:ext>
            </a:extLst>
          </a:blip>
          <a:srcRect t="14142"/>
          <a:stretch/>
        </p:blipFill>
        <p:spPr>
          <a:xfrm>
            <a:off x="755650" y="1468786"/>
            <a:ext cx="7632701" cy="4633937"/>
          </a:xfrm>
          <a:prstGeom prst="rect">
            <a:avLst/>
          </a:prstGeom>
        </p:spPr>
      </p:pic>
      <p:sp>
        <p:nvSpPr>
          <p:cNvPr id="3" name="Rectangle 2"/>
          <p:cNvSpPr/>
          <p:nvPr/>
        </p:nvSpPr>
        <p:spPr>
          <a:xfrm>
            <a:off x="755651" y="765175"/>
            <a:ext cx="7632700" cy="648997"/>
          </a:xfrm>
          <a:prstGeom prst="rect">
            <a:avLst/>
          </a:prstGeom>
          <a:solidFill>
            <a:srgbClr val="31B7BC"/>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spAutoFit/>
          </a:bodyPr>
          <a:lstStyle/>
          <a:p>
            <a:pPr algn="ctr"/>
            <a:r>
              <a:rPr lang="en-GB" sz="2800" b="1" dirty="0"/>
              <a:t>What Lives in the Indian Ocean?</a:t>
            </a:r>
          </a:p>
        </p:txBody>
      </p:sp>
      <p:sp>
        <p:nvSpPr>
          <p:cNvPr id="15" name="Dolphin button"/>
          <p:cNvSpPr/>
          <p:nvPr/>
        </p:nvSpPr>
        <p:spPr>
          <a:xfrm rot="264528">
            <a:off x="4353873" y="2876323"/>
            <a:ext cx="855677" cy="855677"/>
          </a:xfrm>
          <a:prstGeom prst="ellipse">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b="1" dirty="0">
                <a:solidFill>
                  <a:schemeClr val="bg1"/>
                </a:solidFill>
              </a:rPr>
              <a:t>?</a:t>
            </a:r>
          </a:p>
        </p:txBody>
      </p:sp>
      <p:sp>
        <p:nvSpPr>
          <p:cNvPr id="16" name="Clownfish button"/>
          <p:cNvSpPr/>
          <p:nvPr/>
        </p:nvSpPr>
        <p:spPr>
          <a:xfrm rot="20642426">
            <a:off x="1765443" y="3328222"/>
            <a:ext cx="855677" cy="855677"/>
          </a:xfrm>
          <a:prstGeom prst="ellipse">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b="1" dirty="0">
                <a:solidFill>
                  <a:schemeClr val="bg1"/>
                </a:solidFill>
              </a:rPr>
              <a:t>?</a:t>
            </a:r>
          </a:p>
        </p:txBody>
      </p:sp>
      <p:sp>
        <p:nvSpPr>
          <p:cNvPr id="17" name="Coral button"/>
          <p:cNvSpPr/>
          <p:nvPr/>
        </p:nvSpPr>
        <p:spPr>
          <a:xfrm>
            <a:off x="5722096" y="4028942"/>
            <a:ext cx="855677" cy="855677"/>
          </a:xfrm>
          <a:prstGeom prst="ellipse">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b="1" dirty="0">
                <a:solidFill>
                  <a:schemeClr val="bg1"/>
                </a:solidFill>
              </a:rPr>
              <a:t>?</a:t>
            </a:r>
          </a:p>
        </p:txBody>
      </p:sp>
      <p:grpSp>
        <p:nvGrpSpPr>
          <p:cNvPr id="12" name="Clownfish"/>
          <p:cNvGrpSpPr/>
          <p:nvPr/>
        </p:nvGrpSpPr>
        <p:grpSpPr>
          <a:xfrm>
            <a:off x="755650" y="765175"/>
            <a:ext cx="7632701" cy="5327650"/>
            <a:chOff x="755650" y="765175"/>
            <a:chExt cx="7632701" cy="5327650"/>
          </a:xfrm>
        </p:grpSpPr>
        <p:grpSp>
          <p:nvGrpSpPr>
            <p:cNvPr id="24" name="Manatee"/>
            <p:cNvGrpSpPr/>
            <p:nvPr/>
          </p:nvGrpSpPr>
          <p:grpSpPr>
            <a:xfrm>
              <a:off x="755650" y="765175"/>
              <a:ext cx="7632701" cy="5327650"/>
              <a:chOff x="755650" y="765175"/>
              <a:chExt cx="7632701" cy="5327650"/>
            </a:xfrm>
          </p:grpSpPr>
          <p:grpSp>
            <p:nvGrpSpPr>
              <p:cNvPr id="22" name="Orcas"/>
              <p:cNvGrpSpPr/>
              <p:nvPr/>
            </p:nvGrpSpPr>
            <p:grpSpPr>
              <a:xfrm>
                <a:off x="755650" y="765175"/>
                <a:ext cx="7632701" cy="5327650"/>
                <a:chOff x="755650" y="765175"/>
                <a:chExt cx="7632701" cy="5327650"/>
              </a:xfrm>
            </p:grpSpPr>
            <p:sp>
              <p:nvSpPr>
                <p:cNvPr id="18" name="Rectangle 17"/>
                <p:cNvSpPr/>
                <p:nvPr/>
              </p:nvSpPr>
              <p:spPr>
                <a:xfrm>
                  <a:off x="755650" y="765175"/>
                  <a:ext cx="7632701" cy="5327650"/>
                </a:xfrm>
                <a:prstGeom prst="rect">
                  <a:avLst/>
                </a:prstGeom>
                <a:solidFill>
                  <a:schemeClr val="bg1"/>
                </a:solidFill>
                <a:ln w="38100">
                  <a:solidFill>
                    <a:srgbClr val="31B7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ounded Rectangle 18"/>
                <p:cNvSpPr/>
                <p:nvPr/>
              </p:nvSpPr>
              <p:spPr>
                <a:xfrm>
                  <a:off x="755650" y="765175"/>
                  <a:ext cx="418809" cy="434451"/>
                </a:xfrm>
                <a:prstGeom prst="roundRect">
                  <a:avLst/>
                </a:prstGeom>
                <a:solidFill>
                  <a:srgbClr val="31B7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GB" sz="2800" dirty="0"/>
                    <a:t>x</a:t>
                  </a:r>
                </a:p>
              </p:txBody>
            </p:sp>
            <p:sp>
              <p:nvSpPr>
                <p:cNvPr id="21" name="Rectangle 20"/>
                <p:cNvSpPr/>
                <p:nvPr/>
              </p:nvSpPr>
              <p:spPr>
                <a:xfrm>
                  <a:off x="863992" y="1254240"/>
                  <a:ext cx="7452604" cy="923330"/>
                </a:xfrm>
                <a:prstGeom prst="rect">
                  <a:avLst/>
                </a:prstGeom>
              </p:spPr>
              <p:txBody>
                <a:bodyPr wrap="square">
                  <a:spAutoFit/>
                </a:bodyPr>
                <a:lstStyle/>
                <a:p>
                  <a:r>
                    <a:rPr lang="en-GB" dirty="0"/>
                    <a:t>Anemone fish, often known as clownfish, aren’t harmed by the sting of the sea anemone, which means they are protected from predators. They are omnivores, eating algae, plankton and molluscs.</a:t>
                  </a:r>
                </a:p>
              </p:txBody>
            </p:sp>
          </p:grpSp>
          <p:sp>
            <p:nvSpPr>
              <p:cNvPr id="23" name="Rounded Rectangle 22"/>
              <p:cNvSpPr/>
              <p:nvPr/>
            </p:nvSpPr>
            <p:spPr>
              <a:xfrm>
                <a:off x="6006198" y="765175"/>
                <a:ext cx="2382153" cy="379093"/>
              </a:xfrm>
              <a:prstGeom prst="roundRect">
                <a:avLst/>
              </a:prstGeom>
              <a:solidFill>
                <a:srgbClr val="31B7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Anemone Fish</a:t>
                </a:r>
              </a:p>
            </p:txBody>
          </p:sp>
        </p:grpSp>
        <p:pic>
          <p:nvPicPr>
            <p:cNvPr id="11" name="Picture 10"/>
            <p:cNvPicPr>
              <a:picLocks noChangeAspect="1"/>
            </p:cNvPicPr>
            <p:nvPr/>
          </p:nvPicPr>
          <p:blipFill rotWithShape="1">
            <a:blip r:embed="rId3" cstate="print">
              <a:extLst>
                <a:ext uri="{28A0092B-C50C-407E-A947-70E740481C1C}">
                  <a14:useLocalDpi xmlns:a14="http://schemas.microsoft.com/office/drawing/2010/main" val="0"/>
                </a:ext>
              </a:extLst>
            </a:blip>
            <a:srcRect t="18789" b="13912"/>
            <a:stretch/>
          </p:blipFill>
          <p:spPr>
            <a:xfrm>
              <a:off x="817874" y="2232184"/>
              <a:ext cx="7524359" cy="3797904"/>
            </a:xfrm>
            <a:prstGeom prst="rect">
              <a:avLst/>
            </a:prstGeom>
          </p:spPr>
        </p:pic>
      </p:grpSp>
      <p:grpSp>
        <p:nvGrpSpPr>
          <p:cNvPr id="14" name="Dolphin"/>
          <p:cNvGrpSpPr/>
          <p:nvPr/>
        </p:nvGrpSpPr>
        <p:grpSpPr>
          <a:xfrm>
            <a:off x="737357" y="760513"/>
            <a:ext cx="7632701" cy="5327650"/>
            <a:chOff x="755650" y="765175"/>
            <a:chExt cx="7632701" cy="5327650"/>
          </a:xfrm>
        </p:grpSpPr>
        <p:grpSp>
          <p:nvGrpSpPr>
            <p:cNvPr id="25" name="Orcas"/>
            <p:cNvGrpSpPr/>
            <p:nvPr/>
          </p:nvGrpSpPr>
          <p:grpSpPr>
            <a:xfrm>
              <a:off x="755650" y="765175"/>
              <a:ext cx="7632701" cy="5327650"/>
              <a:chOff x="755650" y="765175"/>
              <a:chExt cx="7632701" cy="5327650"/>
            </a:xfrm>
          </p:grpSpPr>
          <p:grpSp>
            <p:nvGrpSpPr>
              <p:cNvPr id="26" name="Orcas"/>
              <p:cNvGrpSpPr/>
              <p:nvPr/>
            </p:nvGrpSpPr>
            <p:grpSpPr>
              <a:xfrm>
                <a:off x="755650" y="765175"/>
                <a:ext cx="7632701" cy="5327650"/>
                <a:chOff x="755650" y="765175"/>
                <a:chExt cx="7632701" cy="5327650"/>
              </a:xfrm>
            </p:grpSpPr>
            <p:sp>
              <p:nvSpPr>
                <p:cNvPr id="28" name="Rectangle 27"/>
                <p:cNvSpPr/>
                <p:nvPr/>
              </p:nvSpPr>
              <p:spPr>
                <a:xfrm>
                  <a:off x="755650" y="765175"/>
                  <a:ext cx="7632701" cy="5327650"/>
                </a:xfrm>
                <a:prstGeom prst="rect">
                  <a:avLst/>
                </a:prstGeom>
                <a:solidFill>
                  <a:schemeClr val="bg1"/>
                </a:solidFill>
                <a:ln w="38100">
                  <a:solidFill>
                    <a:srgbClr val="31B7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ounded Rectangle 28"/>
                <p:cNvSpPr/>
                <p:nvPr/>
              </p:nvSpPr>
              <p:spPr>
                <a:xfrm>
                  <a:off x="755650" y="765175"/>
                  <a:ext cx="418809" cy="434451"/>
                </a:xfrm>
                <a:prstGeom prst="roundRect">
                  <a:avLst/>
                </a:prstGeom>
                <a:solidFill>
                  <a:srgbClr val="31B7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GB" sz="2800" dirty="0"/>
                    <a:t>x</a:t>
                  </a:r>
                </a:p>
              </p:txBody>
            </p:sp>
            <p:sp>
              <p:nvSpPr>
                <p:cNvPr id="31" name="Rectangle 30"/>
                <p:cNvSpPr/>
                <p:nvPr/>
              </p:nvSpPr>
              <p:spPr>
                <a:xfrm>
                  <a:off x="827403" y="1288567"/>
                  <a:ext cx="7489193" cy="1477328"/>
                </a:xfrm>
                <a:prstGeom prst="rect">
                  <a:avLst/>
                </a:prstGeom>
              </p:spPr>
              <p:txBody>
                <a:bodyPr wrap="square">
                  <a:spAutoFit/>
                </a:bodyPr>
                <a:lstStyle/>
                <a:p>
                  <a:r>
                    <a:rPr lang="en-GB" dirty="0"/>
                    <a:t>Bottlenose dolphins swim so quickly that they sometimes rise out of the water. This helps them travel further while saving energy. They can hold their breath while diving for food for up to 12 minutes. Like other dolphins, bottlenose dolphins use echolocation (special clicking sounds) to help them find food.</a:t>
                  </a:r>
                </a:p>
              </p:txBody>
            </p:sp>
          </p:grpSp>
          <p:sp>
            <p:nvSpPr>
              <p:cNvPr id="27" name="Rounded Rectangle 26"/>
              <p:cNvSpPr/>
              <p:nvPr/>
            </p:nvSpPr>
            <p:spPr>
              <a:xfrm>
                <a:off x="6006198" y="765175"/>
                <a:ext cx="2382153" cy="379093"/>
              </a:xfrm>
              <a:prstGeom prst="roundRect">
                <a:avLst/>
              </a:prstGeom>
              <a:solidFill>
                <a:srgbClr val="31B7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Bottlenose Dolphin</a:t>
                </a:r>
              </a:p>
            </p:txBody>
          </p:sp>
        </p:grpSp>
        <p:pic>
          <p:nvPicPr>
            <p:cNvPr id="13" name="Picture 12"/>
            <p:cNvPicPr>
              <a:picLocks noChangeAspect="1"/>
            </p:cNvPicPr>
            <p:nvPr/>
          </p:nvPicPr>
          <p:blipFill rotWithShape="1">
            <a:blip r:embed="rId4" cstate="print">
              <a:extLst>
                <a:ext uri="{28A0092B-C50C-407E-A947-70E740481C1C}">
                  <a14:useLocalDpi xmlns:a14="http://schemas.microsoft.com/office/drawing/2010/main" val="0"/>
                </a:ext>
              </a:extLst>
            </a:blip>
            <a:srcRect l="114" t="7513" r="-114" b="27951"/>
            <a:stretch/>
          </p:blipFill>
          <p:spPr>
            <a:xfrm>
              <a:off x="827402" y="2800222"/>
              <a:ext cx="7489194" cy="3222184"/>
            </a:xfrm>
            <a:prstGeom prst="rect">
              <a:avLst/>
            </a:prstGeom>
          </p:spPr>
        </p:pic>
      </p:grpSp>
      <p:grpSp>
        <p:nvGrpSpPr>
          <p:cNvPr id="30" name="Coral"/>
          <p:cNvGrpSpPr/>
          <p:nvPr/>
        </p:nvGrpSpPr>
        <p:grpSpPr>
          <a:xfrm>
            <a:off x="746503" y="782143"/>
            <a:ext cx="7632701" cy="5327650"/>
            <a:chOff x="755650" y="786775"/>
            <a:chExt cx="7632701" cy="5327650"/>
          </a:xfrm>
        </p:grpSpPr>
        <p:grpSp>
          <p:nvGrpSpPr>
            <p:cNvPr id="35" name="Orcas"/>
            <p:cNvGrpSpPr/>
            <p:nvPr/>
          </p:nvGrpSpPr>
          <p:grpSpPr>
            <a:xfrm>
              <a:off x="755650" y="786775"/>
              <a:ext cx="7632701" cy="5327650"/>
              <a:chOff x="755650" y="765175"/>
              <a:chExt cx="7632701" cy="5327650"/>
            </a:xfrm>
          </p:grpSpPr>
          <p:grpSp>
            <p:nvGrpSpPr>
              <p:cNvPr id="37" name="Orcas"/>
              <p:cNvGrpSpPr/>
              <p:nvPr/>
            </p:nvGrpSpPr>
            <p:grpSpPr>
              <a:xfrm>
                <a:off x="755650" y="765175"/>
                <a:ext cx="7632701" cy="5327650"/>
                <a:chOff x="755650" y="765175"/>
                <a:chExt cx="7632701" cy="5327650"/>
              </a:xfrm>
            </p:grpSpPr>
            <p:sp>
              <p:nvSpPr>
                <p:cNvPr id="39" name="Rectangle 38"/>
                <p:cNvSpPr/>
                <p:nvPr/>
              </p:nvSpPr>
              <p:spPr>
                <a:xfrm>
                  <a:off x="755650" y="765175"/>
                  <a:ext cx="7632701" cy="5327650"/>
                </a:xfrm>
                <a:prstGeom prst="rect">
                  <a:avLst/>
                </a:prstGeom>
                <a:solidFill>
                  <a:schemeClr val="bg1"/>
                </a:solidFill>
                <a:ln w="38100">
                  <a:solidFill>
                    <a:srgbClr val="31B7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Rounded Rectangle 39"/>
                <p:cNvSpPr/>
                <p:nvPr/>
              </p:nvSpPr>
              <p:spPr>
                <a:xfrm>
                  <a:off x="755650" y="765175"/>
                  <a:ext cx="418809" cy="434451"/>
                </a:xfrm>
                <a:prstGeom prst="roundRect">
                  <a:avLst/>
                </a:prstGeom>
                <a:solidFill>
                  <a:srgbClr val="31B7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GB" sz="2800" dirty="0"/>
                    <a:t>x</a:t>
                  </a:r>
                </a:p>
              </p:txBody>
            </p:sp>
            <p:sp>
              <p:nvSpPr>
                <p:cNvPr id="41" name="Rectangle 40"/>
                <p:cNvSpPr/>
                <p:nvPr/>
              </p:nvSpPr>
              <p:spPr>
                <a:xfrm>
                  <a:off x="818858" y="1266240"/>
                  <a:ext cx="7427834" cy="923330"/>
                </a:xfrm>
                <a:prstGeom prst="rect">
                  <a:avLst/>
                </a:prstGeom>
              </p:spPr>
              <p:txBody>
                <a:bodyPr wrap="square">
                  <a:spAutoFit/>
                </a:bodyPr>
                <a:lstStyle/>
                <a:p>
                  <a:r>
                    <a:rPr lang="en-GB" dirty="0"/>
                    <a:t>Coral looks like plants but because they cannot make their own food, they are actually animals. Most coral structures are made up of tiny coral creatures called polyps. </a:t>
                  </a:r>
                </a:p>
              </p:txBody>
            </p:sp>
          </p:grpSp>
          <p:sp>
            <p:nvSpPr>
              <p:cNvPr id="38" name="Rounded Rectangle 37"/>
              <p:cNvSpPr/>
              <p:nvPr/>
            </p:nvSpPr>
            <p:spPr>
              <a:xfrm>
                <a:off x="6006198" y="765175"/>
                <a:ext cx="2382153" cy="379093"/>
              </a:xfrm>
              <a:prstGeom prst="roundRect">
                <a:avLst/>
              </a:prstGeom>
              <a:solidFill>
                <a:srgbClr val="31B7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Coral</a:t>
                </a:r>
              </a:p>
            </p:txBody>
          </p:sp>
        </p:grpSp>
        <p:pic>
          <p:nvPicPr>
            <p:cNvPr id="20" name="Picture 19"/>
            <p:cNvPicPr>
              <a:picLocks noChangeAspect="1"/>
            </p:cNvPicPr>
            <p:nvPr/>
          </p:nvPicPr>
          <p:blipFill rotWithShape="1">
            <a:blip r:embed="rId5" cstate="print">
              <a:extLst>
                <a:ext uri="{28A0092B-C50C-407E-A947-70E740481C1C}">
                  <a14:useLocalDpi xmlns:a14="http://schemas.microsoft.com/office/drawing/2010/main" val="0"/>
                </a:ext>
              </a:extLst>
            </a:blip>
            <a:srcRect t="2752" b="10033"/>
            <a:stretch/>
          </p:blipFill>
          <p:spPr>
            <a:xfrm>
              <a:off x="827400" y="2295460"/>
              <a:ext cx="7489195" cy="3735406"/>
            </a:xfrm>
            <a:prstGeom prst="rect">
              <a:avLst/>
            </a:prstGeom>
          </p:spPr>
        </p:pic>
      </p:grpSp>
    </p:spTree>
    <p:extLst>
      <p:ext uri="{BB962C8B-B14F-4D97-AF65-F5344CB8AC3E}">
        <p14:creationId xmlns:p14="http://schemas.microsoft.com/office/powerpoint/2010/main" val="1626935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grpId="0" nodeType="withEffect">
                                  <p:stCondLst>
                                    <p:cond delay="0"/>
                                  </p:stCondLst>
                                  <p:childTnLst>
                                    <p:animRot by="120000">
                                      <p:cBhvr>
                                        <p:cTn id="6" dur="100" fill="hold">
                                          <p:stCondLst>
                                            <p:cond delay="0"/>
                                          </p:stCondLst>
                                        </p:cTn>
                                        <p:tgtEl>
                                          <p:spTgt spid="15"/>
                                        </p:tgtEl>
                                        <p:attrNameLst>
                                          <p:attrName>r</p:attrName>
                                        </p:attrNameLst>
                                      </p:cBhvr>
                                    </p:animRot>
                                    <p:animRot by="-240000">
                                      <p:cBhvr>
                                        <p:cTn id="7" dur="200" fill="hold">
                                          <p:stCondLst>
                                            <p:cond delay="200"/>
                                          </p:stCondLst>
                                        </p:cTn>
                                        <p:tgtEl>
                                          <p:spTgt spid="15"/>
                                        </p:tgtEl>
                                        <p:attrNameLst>
                                          <p:attrName>r</p:attrName>
                                        </p:attrNameLst>
                                      </p:cBhvr>
                                    </p:animRot>
                                    <p:animRot by="240000">
                                      <p:cBhvr>
                                        <p:cTn id="8" dur="200" fill="hold">
                                          <p:stCondLst>
                                            <p:cond delay="400"/>
                                          </p:stCondLst>
                                        </p:cTn>
                                        <p:tgtEl>
                                          <p:spTgt spid="15"/>
                                        </p:tgtEl>
                                        <p:attrNameLst>
                                          <p:attrName>r</p:attrName>
                                        </p:attrNameLst>
                                      </p:cBhvr>
                                    </p:animRot>
                                    <p:animRot by="-240000">
                                      <p:cBhvr>
                                        <p:cTn id="9" dur="200" fill="hold">
                                          <p:stCondLst>
                                            <p:cond delay="600"/>
                                          </p:stCondLst>
                                        </p:cTn>
                                        <p:tgtEl>
                                          <p:spTgt spid="15"/>
                                        </p:tgtEl>
                                        <p:attrNameLst>
                                          <p:attrName>r</p:attrName>
                                        </p:attrNameLst>
                                      </p:cBhvr>
                                    </p:animRot>
                                    <p:animRot by="120000">
                                      <p:cBhvr>
                                        <p:cTn id="10" dur="200" fill="hold">
                                          <p:stCondLst>
                                            <p:cond delay="800"/>
                                          </p:stCondLst>
                                        </p:cTn>
                                        <p:tgtEl>
                                          <p:spTgt spid="15"/>
                                        </p:tgtEl>
                                        <p:attrNameLst>
                                          <p:attrName>r</p:attrName>
                                        </p:attrNameLst>
                                      </p:cBhvr>
                                    </p:animRot>
                                  </p:childTnLst>
                                </p:cTn>
                              </p:par>
                              <p:par>
                                <p:cTn id="11" presetID="32" presetClass="emph" presetSubtype="0" fill="hold" grpId="0" nodeType="withEffect">
                                  <p:stCondLst>
                                    <p:cond delay="0"/>
                                  </p:stCondLst>
                                  <p:childTnLst>
                                    <p:animRot by="120000">
                                      <p:cBhvr>
                                        <p:cTn id="12" dur="100" fill="hold">
                                          <p:stCondLst>
                                            <p:cond delay="0"/>
                                          </p:stCondLst>
                                        </p:cTn>
                                        <p:tgtEl>
                                          <p:spTgt spid="17"/>
                                        </p:tgtEl>
                                        <p:attrNameLst>
                                          <p:attrName>r</p:attrName>
                                        </p:attrNameLst>
                                      </p:cBhvr>
                                    </p:animRot>
                                    <p:animRot by="-240000">
                                      <p:cBhvr>
                                        <p:cTn id="13" dur="200" fill="hold">
                                          <p:stCondLst>
                                            <p:cond delay="200"/>
                                          </p:stCondLst>
                                        </p:cTn>
                                        <p:tgtEl>
                                          <p:spTgt spid="17"/>
                                        </p:tgtEl>
                                        <p:attrNameLst>
                                          <p:attrName>r</p:attrName>
                                        </p:attrNameLst>
                                      </p:cBhvr>
                                    </p:animRot>
                                    <p:animRot by="240000">
                                      <p:cBhvr>
                                        <p:cTn id="14" dur="200" fill="hold">
                                          <p:stCondLst>
                                            <p:cond delay="400"/>
                                          </p:stCondLst>
                                        </p:cTn>
                                        <p:tgtEl>
                                          <p:spTgt spid="17"/>
                                        </p:tgtEl>
                                        <p:attrNameLst>
                                          <p:attrName>r</p:attrName>
                                        </p:attrNameLst>
                                      </p:cBhvr>
                                    </p:animRot>
                                    <p:animRot by="-240000">
                                      <p:cBhvr>
                                        <p:cTn id="15" dur="200" fill="hold">
                                          <p:stCondLst>
                                            <p:cond delay="600"/>
                                          </p:stCondLst>
                                        </p:cTn>
                                        <p:tgtEl>
                                          <p:spTgt spid="17"/>
                                        </p:tgtEl>
                                        <p:attrNameLst>
                                          <p:attrName>r</p:attrName>
                                        </p:attrNameLst>
                                      </p:cBhvr>
                                    </p:animRot>
                                    <p:animRot by="120000">
                                      <p:cBhvr>
                                        <p:cTn id="16" dur="200" fill="hold">
                                          <p:stCondLst>
                                            <p:cond delay="800"/>
                                          </p:stCondLst>
                                        </p:cTn>
                                        <p:tgtEl>
                                          <p:spTgt spid="17"/>
                                        </p:tgtEl>
                                        <p:attrNameLst>
                                          <p:attrName>r</p:attrName>
                                        </p:attrNameLst>
                                      </p:cBhvr>
                                    </p:animRot>
                                  </p:childTnLst>
                                </p:cTn>
                              </p:par>
                              <p:par>
                                <p:cTn id="17" presetID="32" presetClass="emph" presetSubtype="0" fill="hold" grpId="0" nodeType="withEffect">
                                  <p:stCondLst>
                                    <p:cond delay="0"/>
                                  </p:stCondLst>
                                  <p:childTnLst>
                                    <p:animRot by="120000">
                                      <p:cBhvr>
                                        <p:cTn id="18" dur="100" fill="hold">
                                          <p:stCondLst>
                                            <p:cond delay="0"/>
                                          </p:stCondLst>
                                        </p:cTn>
                                        <p:tgtEl>
                                          <p:spTgt spid="16"/>
                                        </p:tgtEl>
                                        <p:attrNameLst>
                                          <p:attrName>r</p:attrName>
                                        </p:attrNameLst>
                                      </p:cBhvr>
                                    </p:animRot>
                                    <p:animRot by="-240000">
                                      <p:cBhvr>
                                        <p:cTn id="19" dur="200" fill="hold">
                                          <p:stCondLst>
                                            <p:cond delay="200"/>
                                          </p:stCondLst>
                                        </p:cTn>
                                        <p:tgtEl>
                                          <p:spTgt spid="16"/>
                                        </p:tgtEl>
                                        <p:attrNameLst>
                                          <p:attrName>r</p:attrName>
                                        </p:attrNameLst>
                                      </p:cBhvr>
                                    </p:animRot>
                                    <p:animRot by="240000">
                                      <p:cBhvr>
                                        <p:cTn id="20" dur="200" fill="hold">
                                          <p:stCondLst>
                                            <p:cond delay="400"/>
                                          </p:stCondLst>
                                        </p:cTn>
                                        <p:tgtEl>
                                          <p:spTgt spid="16"/>
                                        </p:tgtEl>
                                        <p:attrNameLst>
                                          <p:attrName>r</p:attrName>
                                        </p:attrNameLst>
                                      </p:cBhvr>
                                    </p:animRot>
                                    <p:animRot by="-240000">
                                      <p:cBhvr>
                                        <p:cTn id="21" dur="200" fill="hold">
                                          <p:stCondLst>
                                            <p:cond delay="600"/>
                                          </p:stCondLst>
                                        </p:cTn>
                                        <p:tgtEl>
                                          <p:spTgt spid="16"/>
                                        </p:tgtEl>
                                        <p:attrNameLst>
                                          <p:attrName>r</p:attrName>
                                        </p:attrNameLst>
                                      </p:cBhvr>
                                    </p:animRot>
                                    <p:animRot by="120000">
                                      <p:cBhvr>
                                        <p:cTn id="22" dur="200" fill="hold">
                                          <p:stCondLst>
                                            <p:cond delay="800"/>
                                          </p:stCondLst>
                                        </p:cTn>
                                        <p:tgtEl>
                                          <p:spTgt spid="1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16"/>
                    </p:tgtEl>
                  </p:cond>
                </p:stCondLst>
                <p:endSync evt="end" delay="0">
                  <p:rtn val="all"/>
                </p:endSync>
                <p:childTnLst>
                  <p:par>
                    <p:cTn id="24" fill="hold">
                      <p:stCondLst>
                        <p:cond delay="0"/>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1000"/>
                                        <p:tgtEl>
                                          <p:spTgt spid="12"/>
                                        </p:tgtEl>
                                      </p:cBhvr>
                                    </p:animEffect>
                                    <p:anim calcmode="lin" valueType="num">
                                      <p:cBhvr>
                                        <p:cTn id="29" dur="1000" fill="hold"/>
                                        <p:tgtEl>
                                          <p:spTgt spid="12"/>
                                        </p:tgtEl>
                                        <p:attrNameLst>
                                          <p:attrName>ppt_x</p:attrName>
                                        </p:attrNameLst>
                                      </p:cBhvr>
                                      <p:tavLst>
                                        <p:tav tm="0">
                                          <p:val>
                                            <p:strVal val="#ppt_x"/>
                                          </p:val>
                                        </p:tav>
                                        <p:tav tm="100000">
                                          <p:val>
                                            <p:strVal val="#ppt_x"/>
                                          </p:val>
                                        </p:tav>
                                      </p:tavLst>
                                    </p:anim>
                                    <p:anim calcmode="lin" valueType="num">
                                      <p:cBhvr>
                                        <p:cTn id="30"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16"/>
                  </p:tgtEl>
                </p:cond>
              </p:nextCondLst>
            </p:seq>
            <p:seq concurrent="1" nextAc="seek">
              <p:cTn id="31" restart="whenNotActive" fill="hold" evtFilter="cancelBubble" nodeType="interactiveSeq">
                <p:stCondLst>
                  <p:cond evt="onClick" delay="0">
                    <p:tgtEl>
                      <p:spTgt spid="12"/>
                    </p:tgtEl>
                  </p:cond>
                </p:stCondLst>
                <p:endSync evt="end" delay="0">
                  <p:rtn val="all"/>
                </p:endSync>
                <p:childTnLst>
                  <p:par>
                    <p:cTn id="32" fill="hold">
                      <p:stCondLst>
                        <p:cond delay="0"/>
                      </p:stCondLst>
                      <p:childTnLst>
                        <p:par>
                          <p:cTn id="33" fill="hold">
                            <p:stCondLst>
                              <p:cond delay="0"/>
                            </p:stCondLst>
                            <p:childTnLst>
                              <p:par>
                                <p:cTn id="34" presetID="42" presetClass="exit" presetSubtype="0" fill="hold" nodeType="clickEffect">
                                  <p:stCondLst>
                                    <p:cond delay="0"/>
                                  </p:stCondLst>
                                  <p:childTnLst>
                                    <p:animEffect transition="out" filter="fade">
                                      <p:cBhvr>
                                        <p:cTn id="35" dur="1000"/>
                                        <p:tgtEl>
                                          <p:spTgt spid="12"/>
                                        </p:tgtEl>
                                      </p:cBhvr>
                                    </p:animEffect>
                                    <p:anim calcmode="lin" valueType="num">
                                      <p:cBhvr>
                                        <p:cTn id="36" dur="1000"/>
                                        <p:tgtEl>
                                          <p:spTgt spid="12"/>
                                        </p:tgtEl>
                                        <p:attrNameLst>
                                          <p:attrName>ppt_x</p:attrName>
                                        </p:attrNameLst>
                                      </p:cBhvr>
                                      <p:tavLst>
                                        <p:tav tm="0">
                                          <p:val>
                                            <p:strVal val="ppt_x"/>
                                          </p:val>
                                        </p:tav>
                                        <p:tav tm="100000">
                                          <p:val>
                                            <p:strVal val="ppt_x"/>
                                          </p:val>
                                        </p:tav>
                                      </p:tavLst>
                                    </p:anim>
                                    <p:anim calcmode="lin" valueType="num">
                                      <p:cBhvr>
                                        <p:cTn id="37" dur="1000"/>
                                        <p:tgtEl>
                                          <p:spTgt spid="12"/>
                                        </p:tgtEl>
                                        <p:attrNameLst>
                                          <p:attrName>ppt_y</p:attrName>
                                        </p:attrNameLst>
                                      </p:cBhvr>
                                      <p:tavLst>
                                        <p:tav tm="0">
                                          <p:val>
                                            <p:strVal val="ppt_y"/>
                                          </p:val>
                                        </p:tav>
                                        <p:tav tm="100000">
                                          <p:val>
                                            <p:strVal val="ppt_y+.1"/>
                                          </p:val>
                                        </p:tav>
                                      </p:tavLst>
                                    </p:anim>
                                    <p:set>
                                      <p:cBhvr>
                                        <p:cTn id="38" dur="1" fill="hold">
                                          <p:stCondLst>
                                            <p:cond delay="9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39" restart="whenNotActive" fill="hold" evtFilter="cancelBubble" nodeType="interactiveSeq">
                <p:stCondLst>
                  <p:cond evt="onClick" delay="0">
                    <p:tgtEl>
                      <p:spTgt spid="15"/>
                    </p:tgtEl>
                  </p:cond>
                </p:stCondLst>
                <p:endSync evt="end" delay="0">
                  <p:rtn val="all"/>
                </p:endSync>
                <p:childTnLst>
                  <p:par>
                    <p:cTn id="40" fill="hold">
                      <p:stCondLst>
                        <p:cond delay="0"/>
                      </p:stCondLst>
                      <p:childTnLst>
                        <p:par>
                          <p:cTn id="41" fill="hold">
                            <p:stCondLst>
                              <p:cond delay="0"/>
                            </p:stCondLst>
                            <p:childTnLst>
                              <p:par>
                                <p:cTn id="42" presetID="42" presetClass="entr" presetSubtype="0" fill="hold" nodeType="clickEffect">
                                  <p:stCondLst>
                                    <p:cond delay="0"/>
                                  </p:stCondLst>
                                  <p:childTnLst>
                                    <p:set>
                                      <p:cBhvr>
                                        <p:cTn id="43" dur="1" fill="hold">
                                          <p:stCondLst>
                                            <p:cond delay="0"/>
                                          </p:stCondLst>
                                        </p:cTn>
                                        <p:tgtEl>
                                          <p:spTgt spid="14"/>
                                        </p:tgtEl>
                                        <p:attrNameLst>
                                          <p:attrName>style.visibility</p:attrName>
                                        </p:attrNameLst>
                                      </p:cBhvr>
                                      <p:to>
                                        <p:strVal val="visible"/>
                                      </p:to>
                                    </p:set>
                                    <p:animEffect transition="in" filter="fade">
                                      <p:cBhvr>
                                        <p:cTn id="44" dur="1000"/>
                                        <p:tgtEl>
                                          <p:spTgt spid="14"/>
                                        </p:tgtEl>
                                      </p:cBhvr>
                                    </p:animEffect>
                                    <p:anim calcmode="lin" valueType="num">
                                      <p:cBhvr>
                                        <p:cTn id="45" dur="1000" fill="hold"/>
                                        <p:tgtEl>
                                          <p:spTgt spid="14"/>
                                        </p:tgtEl>
                                        <p:attrNameLst>
                                          <p:attrName>ppt_x</p:attrName>
                                        </p:attrNameLst>
                                      </p:cBhvr>
                                      <p:tavLst>
                                        <p:tav tm="0">
                                          <p:val>
                                            <p:strVal val="#ppt_x"/>
                                          </p:val>
                                        </p:tav>
                                        <p:tav tm="100000">
                                          <p:val>
                                            <p:strVal val="#ppt_x"/>
                                          </p:val>
                                        </p:tav>
                                      </p:tavLst>
                                    </p:anim>
                                    <p:anim calcmode="lin" valueType="num">
                                      <p:cBhvr>
                                        <p:cTn id="4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15"/>
                  </p:tgtEl>
                </p:cond>
              </p:nextCondLst>
            </p:seq>
            <p:seq concurrent="1" nextAc="seek">
              <p:cTn id="47" restart="whenNotActive" fill="hold" evtFilter="cancelBubble" nodeType="interactiveSeq">
                <p:stCondLst>
                  <p:cond evt="onClick" delay="0">
                    <p:tgtEl>
                      <p:spTgt spid="14"/>
                    </p:tgtEl>
                  </p:cond>
                </p:stCondLst>
                <p:endSync evt="end" delay="0">
                  <p:rtn val="all"/>
                </p:endSync>
                <p:childTnLst>
                  <p:par>
                    <p:cTn id="48" fill="hold">
                      <p:stCondLst>
                        <p:cond delay="0"/>
                      </p:stCondLst>
                      <p:childTnLst>
                        <p:par>
                          <p:cTn id="49" fill="hold">
                            <p:stCondLst>
                              <p:cond delay="0"/>
                            </p:stCondLst>
                            <p:childTnLst>
                              <p:par>
                                <p:cTn id="50" presetID="42" presetClass="exit" presetSubtype="0" fill="hold" nodeType="clickEffect">
                                  <p:stCondLst>
                                    <p:cond delay="0"/>
                                  </p:stCondLst>
                                  <p:childTnLst>
                                    <p:animEffect transition="out" filter="fade">
                                      <p:cBhvr>
                                        <p:cTn id="51" dur="1000"/>
                                        <p:tgtEl>
                                          <p:spTgt spid="14"/>
                                        </p:tgtEl>
                                      </p:cBhvr>
                                    </p:animEffect>
                                    <p:anim calcmode="lin" valueType="num">
                                      <p:cBhvr>
                                        <p:cTn id="52" dur="1000"/>
                                        <p:tgtEl>
                                          <p:spTgt spid="14"/>
                                        </p:tgtEl>
                                        <p:attrNameLst>
                                          <p:attrName>ppt_x</p:attrName>
                                        </p:attrNameLst>
                                      </p:cBhvr>
                                      <p:tavLst>
                                        <p:tav tm="0">
                                          <p:val>
                                            <p:strVal val="ppt_x"/>
                                          </p:val>
                                        </p:tav>
                                        <p:tav tm="100000">
                                          <p:val>
                                            <p:strVal val="ppt_x"/>
                                          </p:val>
                                        </p:tav>
                                      </p:tavLst>
                                    </p:anim>
                                    <p:anim calcmode="lin" valueType="num">
                                      <p:cBhvr>
                                        <p:cTn id="53" dur="1000"/>
                                        <p:tgtEl>
                                          <p:spTgt spid="14"/>
                                        </p:tgtEl>
                                        <p:attrNameLst>
                                          <p:attrName>ppt_y</p:attrName>
                                        </p:attrNameLst>
                                      </p:cBhvr>
                                      <p:tavLst>
                                        <p:tav tm="0">
                                          <p:val>
                                            <p:strVal val="ppt_y"/>
                                          </p:val>
                                        </p:tav>
                                        <p:tav tm="100000">
                                          <p:val>
                                            <p:strVal val="ppt_y+.1"/>
                                          </p:val>
                                        </p:tav>
                                      </p:tavLst>
                                    </p:anim>
                                    <p:set>
                                      <p:cBhvr>
                                        <p:cTn id="54" dur="1" fill="hold">
                                          <p:stCondLst>
                                            <p:cond delay="9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55" restart="whenNotActive" fill="hold" evtFilter="cancelBubble" nodeType="interactiveSeq">
                <p:stCondLst>
                  <p:cond evt="onClick" delay="0">
                    <p:tgtEl>
                      <p:spTgt spid="17"/>
                    </p:tgtEl>
                  </p:cond>
                </p:stCondLst>
                <p:endSync evt="end" delay="0">
                  <p:rtn val="all"/>
                </p:endSync>
                <p:childTnLst>
                  <p:par>
                    <p:cTn id="56" fill="hold">
                      <p:stCondLst>
                        <p:cond delay="0"/>
                      </p:stCondLst>
                      <p:childTnLst>
                        <p:par>
                          <p:cTn id="57" fill="hold">
                            <p:stCondLst>
                              <p:cond delay="0"/>
                            </p:stCondLst>
                            <p:childTnLst>
                              <p:par>
                                <p:cTn id="58" presetID="42" presetClass="entr" presetSubtype="0" fill="hold" nodeType="clickEffect">
                                  <p:stCondLst>
                                    <p:cond delay="0"/>
                                  </p:stCondLst>
                                  <p:childTnLst>
                                    <p:set>
                                      <p:cBhvr>
                                        <p:cTn id="59" dur="1" fill="hold">
                                          <p:stCondLst>
                                            <p:cond delay="0"/>
                                          </p:stCondLst>
                                        </p:cTn>
                                        <p:tgtEl>
                                          <p:spTgt spid="30"/>
                                        </p:tgtEl>
                                        <p:attrNameLst>
                                          <p:attrName>style.visibility</p:attrName>
                                        </p:attrNameLst>
                                      </p:cBhvr>
                                      <p:to>
                                        <p:strVal val="visible"/>
                                      </p:to>
                                    </p:set>
                                    <p:animEffect transition="in" filter="fade">
                                      <p:cBhvr>
                                        <p:cTn id="60" dur="1000"/>
                                        <p:tgtEl>
                                          <p:spTgt spid="30"/>
                                        </p:tgtEl>
                                      </p:cBhvr>
                                    </p:animEffect>
                                    <p:anim calcmode="lin" valueType="num">
                                      <p:cBhvr>
                                        <p:cTn id="61" dur="1000" fill="hold"/>
                                        <p:tgtEl>
                                          <p:spTgt spid="30"/>
                                        </p:tgtEl>
                                        <p:attrNameLst>
                                          <p:attrName>ppt_x</p:attrName>
                                        </p:attrNameLst>
                                      </p:cBhvr>
                                      <p:tavLst>
                                        <p:tav tm="0">
                                          <p:val>
                                            <p:strVal val="#ppt_x"/>
                                          </p:val>
                                        </p:tav>
                                        <p:tav tm="100000">
                                          <p:val>
                                            <p:strVal val="#ppt_x"/>
                                          </p:val>
                                        </p:tav>
                                      </p:tavLst>
                                    </p:anim>
                                    <p:anim calcmode="lin" valueType="num">
                                      <p:cBhvr>
                                        <p:cTn id="62"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17"/>
                  </p:tgtEl>
                </p:cond>
              </p:nextCondLst>
            </p:seq>
            <p:seq concurrent="1" nextAc="seek">
              <p:cTn id="63" restart="whenNotActive" fill="hold" evtFilter="cancelBubble" nodeType="interactiveSeq">
                <p:stCondLst>
                  <p:cond evt="onClick" delay="0">
                    <p:tgtEl>
                      <p:spTgt spid="30"/>
                    </p:tgtEl>
                  </p:cond>
                </p:stCondLst>
                <p:endSync evt="end" delay="0">
                  <p:rtn val="all"/>
                </p:endSync>
                <p:childTnLst>
                  <p:par>
                    <p:cTn id="64" fill="hold">
                      <p:stCondLst>
                        <p:cond delay="0"/>
                      </p:stCondLst>
                      <p:childTnLst>
                        <p:par>
                          <p:cTn id="65" fill="hold">
                            <p:stCondLst>
                              <p:cond delay="0"/>
                            </p:stCondLst>
                            <p:childTnLst>
                              <p:par>
                                <p:cTn id="66" presetID="42" presetClass="exit" presetSubtype="0" fill="hold" nodeType="clickEffect">
                                  <p:stCondLst>
                                    <p:cond delay="0"/>
                                  </p:stCondLst>
                                  <p:childTnLst>
                                    <p:animEffect transition="out" filter="fade">
                                      <p:cBhvr>
                                        <p:cTn id="67" dur="1000"/>
                                        <p:tgtEl>
                                          <p:spTgt spid="30"/>
                                        </p:tgtEl>
                                      </p:cBhvr>
                                    </p:animEffect>
                                    <p:anim calcmode="lin" valueType="num">
                                      <p:cBhvr>
                                        <p:cTn id="68" dur="1000"/>
                                        <p:tgtEl>
                                          <p:spTgt spid="30"/>
                                        </p:tgtEl>
                                        <p:attrNameLst>
                                          <p:attrName>ppt_x</p:attrName>
                                        </p:attrNameLst>
                                      </p:cBhvr>
                                      <p:tavLst>
                                        <p:tav tm="0">
                                          <p:val>
                                            <p:strVal val="ppt_x"/>
                                          </p:val>
                                        </p:tav>
                                        <p:tav tm="100000">
                                          <p:val>
                                            <p:strVal val="ppt_x"/>
                                          </p:val>
                                        </p:tav>
                                      </p:tavLst>
                                    </p:anim>
                                    <p:anim calcmode="lin" valueType="num">
                                      <p:cBhvr>
                                        <p:cTn id="69" dur="1000"/>
                                        <p:tgtEl>
                                          <p:spTgt spid="30"/>
                                        </p:tgtEl>
                                        <p:attrNameLst>
                                          <p:attrName>ppt_y</p:attrName>
                                        </p:attrNameLst>
                                      </p:cBhvr>
                                      <p:tavLst>
                                        <p:tav tm="0">
                                          <p:val>
                                            <p:strVal val="ppt_y"/>
                                          </p:val>
                                        </p:tav>
                                        <p:tav tm="100000">
                                          <p:val>
                                            <p:strVal val="ppt_y+.1"/>
                                          </p:val>
                                        </p:tav>
                                      </p:tavLst>
                                    </p:anim>
                                    <p:set>
                                      <p:cBhvr>
                                        <p:cTn id="70" dur="1" fill="hold">
                                          <p:stCondLst>
                                            <p:cond delay="99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childTnLst>
        </p:cTn>
      </p:par>
    </p:tnLst>
    <p:bldLst>
      <p:bldP spid="15" grpId="0" animBg="1"/>
      <p:bldP spid="16" grpId="0" animBg="1"/>
      <p:bldP spid="1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t="14467"/>
          <a:stretch/>
        </p:blipFill>
        <p:spPr>
          <a:xfrm>
            <a:off x="755650" y="1476462"/>
            <a:ext cx="7632701" cy="4616363"/>
          </a:xfrm>
          <a:prstGeom prst="rect">
            <a:avLst/>
          </a:prstGeom>
        </p:spPr>
      </p:pic>
      <p:sp>
        <p:nvSpPr>
          <p:cNvPr id="3" name="Rectangle 2"/>
          <p:cNvSpPr/>
          <p:nvPr/>
        </p:nvSpPr>
        <p:spPr>
          <a:xfrm>
            <a:off x="755651" y="765175"/>
            <a:ext cx="7632700" cy="648997"/>
          </a:xfrm>
          <a:prstGeom prst="rect">
            <a:avLst/>
          </a:prstGeom>
          <a:solidFill>
            <a:srgbClr val="31B7BC"/>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spAutoFit/>
          </a:bodyPr>
          <a:lstStyle/>
          <a:p>
            <a:pPr algn="ctr"/>
            <a:r>
              <a:rPr lang="en-GB" sz="2800" b="1" dirty="0"/>
              <a:t>What Lives in the Southern Ocean?</a:t>
            </a:r>
          </a:p>
        </p:txBody>
      </p:sp>
      <p:sp>
        <p:nvSpPr>
          <p:cNvPr id="15" name="Penguin button"/>
          <p:cNvSpPr/>
          <p:nvPr/>
        </p:nvSpPr>
        <p:spPr>
          <a:xfrm rot="264528">
            <a:off x="6409174" y="2844913"/>
            <a:ext cx="855677" cy="855677"/>
          </a:xfrm>
          <a:prstGeom prst="ellipse">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b="1" dirty="0">
                <a:solidFill>
                  <a:schemeClr val="bg1"/>
                </a:solidFill>
              </a:rPr>
              <a:t>?</a:t>
            </a:r>
          </a:p>
        </p:txBody>
      </p:sp>
      <p:sp>
        <p:nvSpPr>
          <p:cNvPr id="16" name="Seal button"/>
          <p:cNvSpPr/>
          <p:nvPr/>
        </p:nvSpPr>
        <p:spPr>
          <a:xfrm rot="20642426">
            <a:off x="2403007" y="3454489"/>
            <a:ext cx="855677" cy="855677"/>
          </a:xfrm>
          <a:prstGeom prst="ellipse">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b="1" dirty="0">
                <a:solidFill>
                  <a:schemeClr val="bg1"/>
                </a:solidFill>
              </a:rPr>
              <a:t>?</a:t>
            </a:r>
          </a:p>
        </p:txBody>
      </p:sp>
      <p:grpSp>
        <p:nvGrpSpPr>
          <p:cNvPr id="5" name="Penguin"/>
          <p:cNvGrpSpPr/>
          <p:nvPr/>
        </p:nvGrpSpPr>
        <p:grpSpPr>
          <a:xfrm>
            <a:off x="755650" y="765175"/>
            <a:ext cx="7632701" cy="5327650"/>
            <a:chOff x="755650" y="765175"/>
            <a:chExt cx="7632701" cy="5327650"/>
          </a:xfrm>
        </p:grpSpPr>
        <p:grpSp>
          <p:nvGrpSpPr>
            <p:cNvPr id="24" name="Manatee"/>
            <p:cNvGrpSpPr/>
            <p:nvPr/>
          </p:nvGrpSpPr>
          <p:grpSpPr>
            <a:xfrm>
              <a:off x="755650" y="765175"/>
              <a:ext cx="7632701" cy="5327650"/>
              <a:chOff x="755650" y="765175"/>
              <a:chExt cx="7632701" cy="5327650"/>
            </a:xfrm>
          </p:grpSpPr>
          <p:grpSp>
            <p:nvGrpSpPr>
              <p:cNvPr id="22" name="Orcas"/>
              <p:cNvGrpSpPr/>
              <p:nvPr/>
            </p:nvGrpSpPr>
            <p:grpSpPr>
              <a:xfrm>
                <a:off x="755650" y="765175"/>
                <a:ext cx="7632701" cy="5327650"/>
                <a:chOff x="755650" y="765175"/>
                <a:chExt cx="7632701" cy="5327650"/>
              </a:xfrm>
            </p:grpSpPr>
            <p:sp>
              <p:nvSpPr>
                <p:cNvPr id="18" name="Rectangle 17"/>
                <p:cNvSpPr/>
                <p:nvPr/>
              </p:nvSpPr>
              <p:spPr>
                <a:xfrm>
                  <a:off x="755650" y="765175"/>
                  <a:ext cx="7632701" cy="5327650"/>
                </a:xfrm>
                <a:prstGeom prst="rect">
                  <a:avLst/>
                </a:prstGeom>
                <a:solidFill>
                  <a:schemeClr val="bg1"/>
                </a:solidFill>
                <a:ln w="38100">
                  <a:solidFill>
                    <a:srgbClr val="31B7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ounded Rectangle 18"/>
                <p:cNvSpPr/>
                <p:nvPr/>
              </p:nvSpPr>
              <p:spPr>
                <a:xfrm>
                  <a:off x="755650" y="765175"/>
                  <a:ext cx="418809" cy="434451"/>
                </a:xfrm>
                <a:prstGeom prst="roundRect">
                  <a:avLst/>
                </a:prstGeom>
                <a:solidFill>
                  <a:srgbClr val="31B7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GB" sz="2800" dirty="0"/>
                    <a:t>x</a:t>
                  </a:r>
                </a:p>
              </p:txBody>
            </p:sp>
            <p:sp>
              <p:nvSpPr>
                <p:cNvPr id="21" name="Rectangle 20"/>
                <p:cNvSpPr/>
                <p:nvPr/>
              </p:nvSpPr>
              <p:spPr>
                <a:xfrm>
                  <a:off x="881128" y="1783680"/>
                  <a:ext cx="3120421" cy="3416320"/>
                </a:xfrm>
                <a:prstGeom prst="rect">
                  <a:avLst/>
                </a:prstGeom>
              </p:spPr>
              <p:txBody>
                <a:bodyPr wrap="square">
                  <a:spAutoFit/>
                </a:bodyPr>
                <a:lstStyle/>
                <a:p>
                  <a:r>
                    <a:rPr lang="en-GB" dirty="0"/>
                    <a:t>Emperor penguins have layers of fat and thick skin to protect them from cold temperatures. During extremely cold temperatures, emperor penguins huddle in groups of up to 1000 to help keep each other warm. Their bodies are streamlined to help them glide quickly in the water when catching prey.</a:t>
                  </a:r>
                </a:p>
              </p:txBody>
            </p:sp>
          </p:grpSp>
          <p:sp>
            <p:nvSpPr>
              <p:cNvPr id="23" name="Rounded Rectangle 22"/>
              <p:cNvSpPr/>
              <p:nvPr/>
            </p:nvSpPr>
            <p:spPr>
              <a:xfrm>
                <a:off x="6006198" y="765175"/>
                <a:ext cx="2382153" cy="379093"/>
              </a:xfrm>
              <a:prstGeom prst="roundRect">
                <a:avLst/>
              </a:prstGeom>
              <a:solidFill>
                <a:srgbClr val="31B7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Emperor Penguin</a:t>
                </a:r>
              </a:p>
            </p:txBody>
          </p:sp>
        </p:gr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31729" t="127" r="15023" b="14372"/>
            <a:stretch/>
          </p:blipFill>
          <p:spPr>
            <a:xfrm>
              <a:off x="4328719" y="1219796"/>
              <a:ext cx="3987876" cy="4802610"/>
            </a:xfrm>
            <a:prstGeom prst="rect">
              <a:avLst/>
            </a:prstGeom>
          </p:spPr>
        </p:pic>
      </p:grpSp>
      <p:grpSp>
        <p:nvGrpSpPr>
          <p:cNvPr id="7" name="Seal"/>
          <p:cNvGrpSpPr/>
          <p:nvPr/>
        </p:nvGrpSpPr>
        <p:grpSpPr>
          <a:xfrm>
            <a:off x="755650" y="765175"/>
            <a:ext cx="7632701" cy="5327650"/>
            <a:chOff x="755650" y="765175"/>
            <a:chExt cx="7632701" cy="5327650"/>
          </a:xfrm>
        </p:grpSpPr>
        <p:grpSp>
          <p:nvGrpSpPr>
            <p:cNvPr id="25" name="Orcas"/>
            <p:cNvGrpSpPr/>
            <p:nvPr/>
          </p:nvGrpSpPr>
          <p:grpSpPr>
            <a:xfrm>
              <a:off x="755650" y="765175"/>
              <a:ext cx="7632701" cy="5327650"/>
              <a:chOff x="755650" y="765175"/>
              <a:chExt cx="7632701" cy="5327650"/>
            </a:xfrm>
          </p:grpSpPr>
          <p:grpSp>
            <p:nvGrpSpPr>
              <p:cNvPr id="26" name="Orcas"/>
              <p:cNvGrpSpPr/>
              <p:nvPr/>
            </p:nvGrpSpPr>
            <p:grpSpPr>
              <a:xfrm>
                <a:off x="755650" y="765175"/>
                <a:ext cx="7632701" cy="5327650"/>
                <a:chOff x="755650" y="765175"/>
                <a:chExt cx="7632701" cy="5327650"/>
              </a:xfrm>
            </p:grpSpPr>
            <p:sp>
              <p:nvSpPr>
                <p:cNvPr id="28" name="Rectangle 27"/>
                <p:cNvSpPr/>
                <p:nvPr/>
              </p:nvSpPr>
              <p:spPr>
                <a:xfrm>
                  <a:off x="755650" y="765175"/>
                  <a:ext cx="7632701" cy="5327650"/>
                </a:xfrm>
                <a:prstGeom prst="rect">
                  <a:avLst/>
                </a:prstGeom>
                <a:solidFill>
                  <a:schemeClr val="bg1"/>
                </a:solidFill>
                <a:ln w="38100">
                  <a:solidFill>
                    <a:srgbClr val="31B7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ounded Rectangle 28"/>
                <p:cNvSpPr/>
                <p:nvPr/>
              </p:nvSpPr>
              <p:spPr>
                <a:xfrm>
                  <a:off x="755650" y="765175"/>
                  <a:ext cx="418809" cy="434451"/>
                </a:xfrm>
                <a:prstGeom prst="roundRect">
                  <a:avLst/>
                </a:prstGeom>
                <a:solidFill>
                  <a:srgbClr val="31B7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GB" sz="2800" dirty="0"/>
                    <a:t>x</a:t>
                  </a:r>
                </a:p>
              </p:txBody>
            </p:sp>
            <p:sp>
              <p:nvSpPr>
                <p:cNvPr id="31" name="Rectangle 30"/>
                <p:cNvSpPr/>
                <p:nvPr/>
              </p:nvSpPr>
              <p:spPr>
                <a:xfrm>
                  <a:off x="827403" y="1229844"/>
                  <a:ext cx="7489193" cy="1200329"/>
                </a:xfrm>
                <a:prstGeom prst="rect">
                  <a:avLst/>
                </a:prstGeom>
              </p:spPr>
              <p:txBody>
                <a:bodyPr wrap="square">
                  <a:spAutoFit/>
                </a:bodyPr>
                <a:lstStyle/>
                <a:p>
                  <a:r>
                    <a:rPr lang="en-GB" dirty="0"/>
                    <a:t>Leopard seals are both land and sea creatures. A leopard seal’s nostrils are slits that close when the seal is under water. Leopard seal’s eyes open wide while they are swimming to allow more light in and help the seal find food.</a:t>
                  </a:r>
                </a:p>
              </p:txBody>
            </p:sp>
          </p:grpSp>
          <p:sp>
            <p:nvSpPr>
              <p:cNvPr id="27" name="Rounded Rectangle 26"/>
              <p:cNvSpPr/>
              <p:nvPr/>
            </p:nvSpPr>
            <p:spPr>
              <a:xfrm>
                <a:off x="6006198" y="765175"/>
                <a:ext cx="2382153" cy="379093"/>
              </a:xfrm>
              <a:prstGeom prst="roundRect">
                <a:avLst/>
              </a:prstGeom>
              <a:solidFill>
                <a:srgbClr val="31B7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Leopard Seal</a:t>
                </a:r>
              </a:p>
            </p:txBody>
          </p:sp>
        </p:grpSp>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l="112" t="19068" r="-112" b="10021"/>
            <a:stretch/>
          </p:blipFill>
          <p:spPr>
            <a:xfrm>
              <a:off x="835790" y="2483141"/>
              <a:ext cx="7489193" cy="3529407"/>
            </a:xfrm>
            <a:prstGeom prst="rect">
              <a:avLst/>
            </a:prstGeom>
          </p:spPr>
        </p:pic>
      </p:grpSp>
    </p:spTree>
    <p:extLst>
      <p:ext uri="{BB962C8B-B14F-4D97-AF65-F5344CB8AC3E}">
        <p14:creationId xmlns:p14="http://schemas.microsoft.com/office/powerpoint/2010/main" val="3214781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grpId="0" nodeType="withEffect">
                                  <p:stCondLst>
                                    <p:cond delay="0"/>
                                  </p:stCondLst>
                                  <p:childTnLst>
                                    <p:animRot by="120000">
                                      <p:cBhvr>
                                        <p:cTn id="6" dur="100" fill="hold">
                                          <p:stCondLst>
                                            <p:cond delay="0"/>
                                          </p:stCondLst>
                                        </p:cTn>
                                        <p:tgtEl>
                                          <p:spTgt spid="15"/>
                                        </p:tgtEl>
                                        <p:attrNameLst>
                                          <p:attrName>r</p:attrName>
                                        </p:attrNameLst>
                                      </p:cBhvr>
                                    </p:animRot>
                                    <p:animRot by="-240000">
                                      <p:cBhvr>
                                        <p:cTn id="7" dur="200" fill="hold">
                                          <p:stCondLst>
                                            <p:cond delay="200"/>
                                          </p:stCondLst>
                                        </p:cTn>
                                        <p:tgtEl>
                                          <p:spTgt spid="15"/>
                                        </p:tgtEl>
                                        <p:attrNameLst>
                                          <p:attrName>r</p:attrName>
                                        </p:attrNameLst>
                                      </p:cBhvr>
                                    </p:animRot>
                                    <p:animRot by="240000">
                                      <p:cBhvr>
                                        <p:cTn id="8" dur="200" fill="hold">
                                          <p:stCondLst>
                                            <p:cond delay="400"/>
                                          </p:stCondLst>
                                        </p:cTn>
                                        <p:tgtEl>
                                          <p:spTgt spid="15"/>
                                        </p:tgtEl>
                                        <p:attrNameLst>
                                          <p:attrName>r</p:attrName>
                                        </p:attrNameLst>
                                      </p:cBhvr>
                                    </p:animRot>
                                    <p:animRot by="-240000">
                                      <p:cBhvr>
                                        <p:cTn id="9" dur="200" fill="hold">
                                          <p:stCondLst>
                                            <p:cond delay="600"/>
                                          </p:stCondLst>
                                        </p:cTn>
                                        <p:tgtEl>
                                          <p:spTgt spid="15"/>
                                        </p:tgtEl>
                                        <p:attrNameLst>
                                          <p:attrName>r</p:attrName>
                                        </p:attrNameLst>
                                      </p:cBhvr>
                                    </p:animRot>
                                    <p:animRot by="120000">
                                      <p:cBhvr>
                                        <p:cTn id="10" dur="200" fill="hold">
                                          <p:stCondLst>
                                            <p:cond delay="800"/>
                                          </p:stCondLst>
                                        </p:cTn>
                                        <p:tgtEl>
                                          <p:spTgt spid="15"/>
                                        </p:tgtEl>
                                        <p:attrNameLst>
                                          <p:attrName>r</p:attrName>
                                        </p:attrNameLst>
                                      </p:cBhvr>
                                    </p:animRot>
                                  </p:childTnLst>
                                </p:cTn>
                              </p:par>
                              <p:par>
                                <p:cTn id="11" presetID="32" presetClass="emph" presetSubtype="0" fill="hold" grpId="0" nodeType="withEffect">
                                  <p:stCondLst>
                                    <p:cond delay="0"/>
                                  </p:stCondLst>
                                  <p:childTnLst>
                                    <p:animRot by="120000">
                                      <p:cBhvr>
                                        <p:cTn id="12" dur="100" fill="hold">
                                          <p:stCondLst>
                                            <p:cond delay="0"/>
                                          </p:stCondLst>
                                        </p:cTn>
                                        <p:tgtEl>
                                          <p:spTgt spid="16"/>
                                        </p:tgtEl>
                                        <p:attrNameLst>
                                          <p:attrName>r</p:attrName>
                                        </p:attrNameLst>
                                      </p:cBhvr>
                                    </p:animRot>
                                    <p:animRot by="-240000">
                                      <p:cBhvr>
                                        <p:cTn id="13" dur="200" fill="hold">
                                          <p:stCondLst>
                                            <p:cond delay="200"/>
                                          </p:stCondLst>
                                        </p:cTn>
                                        <p:tgtEl>
                                          <p:spTgt spid="16"/>
                                        </p:tgtEl>
                                        <p:attrNameLst>
                                          <p:attrName>r</p:attrName>
                                        </p:attrNameLst>
                                      </p:cBhvr>
                                    </p:animRot>
                                    <p:animRot by="240000">
                                      <p:cBhvr>
                                        <p:cTn id="14" dur="200" fill="hold">
                                          <p:stCondLst>
                                            <p:cond delay="400"/>
                                          </p:stCondLst>
                                        </p:cTn>
                                        <p:tgtEl>
                                          <p:spTgt spid="16"/>
                                        </p:tgtEl>
                                        <p:attrNameLst>
                                          <p:attrName>r</p:attrName>
                                        </p:attrNameLst>
                                      </p:cBhvr>
                                    </p:animRot>
                                    <p:animRot by="-240000">
                                      <p:cBhvr>
                                        <p:cTn id="15" dur="200" fill="hold">
                                          <p:stCondLst>
                                            <p:cond delay="600"/>
                                          </p:stCondLst>
                                        </p:cTn>
                                        <p:tgtEl>
                                          <p:spTgt spid="16"/>
                                        </p:tgtEl>
                                        <p:attrNameLst>
                                          <p:attrName>r</p:attrName>
                                        </p:attrNameLst>
                                      </p:cBhvr>
                                    </p:animRot>
                                    <p:animRot by="120000">
                                      <p:cBhvr>
                                        <p:cTn id="16" dur="200" fill="hold">
                                          <p:stCondLst>
                                            <p:cond delay="800"/>
                                          </p:stCondLst>
                                        </p:cTn>
                                        <p:tgtEl>
                                          <p:spTgt spid="1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5"/>
                    </p:tgtEl>
                  </p:cond>
                </p:stCondLst>
                <p:endSync evt="end" delay="0">
                  <p:rtn val="all"/>
                </p:endSync>
                <p:childTnLst>
                  <p:par>
                    <p:cTn id="18" fill="hold">
                      <p:stCondLst>
                        <p:cond delay="0"/>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1000"/>
                                        <p:tgtEl>
                                          <p:spTgt spid="5"/>
                                        </p:tgtEl>
                                      </p:cBhvr>
                                    </p:animEffect>
                                    <p:anim calcmode="lin" valueType="num">
                                      <p:cBhvr>
                                        <p:cTn id="23" dur="1000" fill="hold"/>
                                        <p:tgtEl>
                                          <p:spTgt spid="5"/>
                                        </p:tgtEl>
                                        <p:attrNameLst>
                                          <p:attrName>ppt_x</p:attrName>
                                        </p:attrNameLst>
                                      </p:cBhvr>
                                      <p:tavLst>
                                        <p:tav tm="0">
                                          <p:val>
                                            <p:strVal val="#ppt_x"/>
                                          </p:val>
                                        </p:tav>
                                        <p:tav tm="100000">
                                          <p:val>
                                            <p:strVal val="#ppt_x"/>
                                          </p:val>
                                        </p:tav>
                                      </p:tavLst>
                                    </p:anim>
                                    <p:anim calcmode="lin" valueType="num">
                                      <p:cBhvr>
                                        <p:cTn id="2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15"/>
                  </p:tgtEl>
                </p:cond>
              </p:nextCondLst>
            </p:seq>
            <p:seq concurrent="1" nextAc="seek">
              <p:cTn id="25" restart="whenNotActive" fill="hold" evtFilter="cancelBubble" nodeType="interactiveSeq">
                <p:stCondLst>
                  <p:cond evt="onClick" delay="0">
                    <p:tgtEl>
                      <p:spTgt spid="5"/>
                    </p:tgtEl>
                  </p:cond>
                </p:stCondLst>
                <p:endSync evt="end" delay="0">
                  <p:rtn val="all"/>
                </p:endSync>
                <p:childTnLst>
                  <p:par>
                    <p:cTn id="26" fill="hold">
                      <p:stCondLst>
                        <p:cond delay="0"/>
                      </p:stCondLst>
                      <p:childTnLst>
                        <p:par>
                          <p:cTn id="27" fill="hold">
                            <p:stCondLst>
                              <p:cond delay="0"/>
                            </p:stCondLst>
                            <p:childTnLst>
                              <p:par>
                                <p:cTn id="28" presetID="42" presetClass="exit" presetSubtype="0" fill="hold" nodeType="clickEffect">
                                  <p:stCondLst>
                                    <p:cond delay="0"/>
                                  </p:stCondLst>
                                  <p:childTnLst>
                                    <p:animEffect transition="out" filter="fade">
                                      <p:cBhvr>
                                        <p:cTn id="29" dur="1000"/>
                                        <p:tgtEl>
                                          <p:spTgt spid="5"/>
                                        </p:tgtEl>
                                      </p:cBhvr>
                                    </p:animEffect>
                                    <p:anim calcmode="lin" valueType="num">
                                      <p:cBhvr>
                                        <p:cTn id="30" dur="1000"/>
                                        <p:tgtEl>
                                          <p:spTgt spid="5"/>
                                        </p:tgtEl>
                                        <p:attrNameLst>
                                          <p:attrName>ppt_x</p:attrName>
                                        </p:attrNameLst>
                                      </p:cBhvr>
                                      <p:tavLst>
                                        <p:tav tm="0">
                                          <p:val>
                                            <p:strVal val="ppt_x"/>
                                          </p:val>
                                        </p:tav>
                                        <p:tav tm="100000">
                                          <p:val>
                                            <p:strVal val="ppt_x"/>
                                          </p:val>
                                        </p:tav>
                                      </p:tavLst>
                                    </p:anim>
                                    <p:anim calcmode="lin" valueType="num">
                                      <p:cBhvr>
                                        <p:cTn id="31" dur="1000"/>
                                        <p:tgtEl>
                                          <p:spTgt spid="5"/>
                                        </p:tgtEl>
                                        <p:attrNameLst>
                                          <p:attrName>ppt_y</p:attrName>
                                        </p:attrNameLst>
                                      </p:cBhvr>
                                      <p:tavLst>
                                        <p:tav tm="0">
                                          <p:val>
                                            <p:strVal val="ppt_y"/>
                                          </p:val>
                                        </p:tav>
                                        <p:tav tm="100000">
                                          <p:val>
                                            <p:strVal val="ppt_y+.1"/>
                                          </p:val>
                                        </p:tav>
                                      </p:tavLst>
                                    </p:anim>
                                    <p:set>
                                      <p:cBhvr>
                                        <p:cTn id="32" dur="1" fill="hold">
                                          <p:stCondLst>
                                            <p:cond delay="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33" restart="whenNotActive" fill="hold" evtFilter="cancelBubble" nodeType="interactiveSeq">
                <p:stCondLst>
                  <p:cond evt="onClick" delay="0">
                    <p:tgtEl>
                      <p:spTgt spid="16"/>
                    </p:tgtEl>
                  </p:cond>
                </p:stCondLst>
                <p:endSync evt="end" delay="0">
                  <p:rtn val="all"/>
                </p:endSync>
                <p:childTnLst>
                  <p:par>
                    <p:cTn id="34" fill="hold">
                      <p:stCondLst>
                        <p:cond delay="0"/>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fade">
                                      <p:cBhvr>
                                        <p:cTn id="38" dur="1000"/>
                                        <p:tgtEl>
                                          <p:spTgt spid="7"/>
                                        </p:tgtEl>
                                      </p:cBhvr>
                                    </p:animEffect>
                                    <p:anim calcmode="lin" valueType="num">
                                      <p:cBhvr>
                                        <p:cTn id="39" dur="1000" fill="hold"/>
                                        <p:tgtEl>
                                          <p:spTgt spid="7"/>
                                        </p:tgtEl>
                                        <p:attrNameLst>
                                          <p:attrName>ppt_x</p:attrName>
                                        </p:attrNameLst>
                                      </p:cBhvr>
                                      <p:tavLst>
                                        <p:tav tm="0">
                                          <p:val>
                                            <p:strVal val="#ppt_x"/>
                                          </p:val>
                                        </p:tav>
                                        <p:tav tm="100000">
                                          <p:val>
                                            <p:strVal val="#ppt_x"/>
                                          </p:val>
                                        </p:tav>
                                      </p:tavLst>
                                    </p:anim>
                                    <p:anim calcmode="lin" valueType="num">
                                      <p:cBhvr>
                                        <p:cTn id="40"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16"/>
                  </p:tgtEl>
                </p:cond>
              </p:nextCondLst>
            </p:seq>
            <p:seq concurrent="1" nextAc="seek">
              <p:cTn id="41" restart="whenNotActive" fill="hold" evtFilter="cancelBubble" nodeType="interactiveSeq">
                <p:stCondLst>
                  <p:cond evt="onClick" delay="0">
                    <p:tgtEl>
                      <p:spTgt spid="7"/>
                    </p:tgtEl>
                  </p:cond>
                </p:stCondLst>
                <p:endSync evt="end" delay="0">
                  <p:rtn val="all"/>
                </p:endSync>
                <p:childTnLst>
                  <p:par>
                    <p:cTn id="42" fill="hold">
                      <p:stCondLst>
                        <p:cond delay="0"/>
                      </p:stCondLst>
                      <p:childTnLst>
                        <p:par>
                          <p:cTn id="43" fill="hold">
                            <p:stCondLst>
                              <p:cond delay="0"/>
                            </p:stCondLst>
                            <p:childTnLst>
                              <p:par>
                                <p:cTn id="44" presetID="42" presetClass="exit" presetSubtype="0" fill="hold" nodeType="clickEffect">
                                  <p:stCondLst>
                                    <p:cond delay="0"/>
                                  </p:stCondLst>
                                  <p:childTnLst>
                                    <p:animEffect transition="out" filter="fade">
                                      <p:cBhvr>
                                        <p:cTn id="45" dur="1000"/>
                                        <p:tgtEl>
                                          <p:spTgt spid="7"/>
                                        </p:tgtEl>
                                      </p:cBhvr>
                                    </p:animEffect>
                                    <p:anim calcmode="lin" valueType="num">
                                      <p:cBhvr>
                                        <p:cTn id="46" dur="1000"/>
                                        <p:tgtEl>
                                          <p:spTgt spid="7"/>
                                        </p:tgtEl>
                                        <p:attrNameLst>
                                          <p:attrName>ppt_x</p:attrName>
                                        </p:attrNameLst>
                                      </p:cBhvr>
                                      <p:tavLst>
                                        <p:tav tm="0">
                                          <p:val>
                                            <p:strVal val="ppt_x"/>
                                          </p:val>
                                        </p:tav>
                                        <p:tav tm="100000">
                                          <p:val>
                                            <p:strVal val="ppt_x"/>
                                          </p:val>
                                        </p:tav>
                                      </p:tavLst>
                                    </p:anim>
                                    <p:anim calcmode="lin" valueType="num">
                                      <p:cBhvr>
                                        <p:cTn id="47" dur="1000"/>
                                        <p:tgtEl>
                                          <p:spTgt spid="7"/>
                                        </p:tgtEl>
                                        <p:attrNameLst>
                                          <p:attrName>ppt_y</p:attrName>
                                        </p:attrNameLst>
                                      </p:cBhvr>
                                      <p:tavLst>
                                        <p:tav tm="0">
                                          <p:val>
                                            <p:strVal val="ppt_y"/>
                                          </p:val>
                                        </p:tav>
                                        <p:tav tm="100000">
                                          <p:val>
                                            <p:strVal val="ppt_y+.1"/>
                                          </p:val>
                                        </p:tav>
                                      </p:tavLst>
                                    </p:anim>
                                    <p:set>
                                      <p:cBhvr>
                                        <p:cTn id="48" dur="1" fill="hold">
                                          <p:stCondLst>
                                            <p:cond delay="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15" grpId="0" animBg="1"/>
      <p:bldP spid="1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t="14778"/>
          <a:stretch/>
        </p:blipFill>
        <p:spPr>
          <a:xfrm>
            <a:off x="755644" y="1502544"/>
            <a:ext cx="7635175" cy="4601082"/>
          </a:xfrm>
          <a:prstGeom prst="rect">
            <a:avLst/>
          </a:prstGeom>
        </p:spPr>
      </p:pic>
      <p:sp>
        <p:nvSpPr>
          <p:cNvPr id="3" name="Rectangle 2"/>
          <p:cNvSpPr/>
          <p:nvPr/>
        </p:nvSpPr>
        <p:spPr>
          <a:xfrm>
            <a:off x="755651" y="765175"/>
            <a:ext cx="7632700" cy="648997"/>
          </a:xfrm>
          <a:prstGeom prst="rect">
            <a:avLst/>
          </a:prstGeom>
          <a:solidFill>
            <a:srgbClr val="31B7BC"/>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spAutoFit/>
          </a:bodyPr>
          <a:lstStyle/>
          <a:p>
            <a:pPr algn="ctr"/>
            <a:r>
              <a:rPr lang="en-GB" sz="2800" b="1" dirty="0"/>
              <a:t>What Lives in the Arctic Ocean?</a:t>
            </a:r>
          </a:p>
        </p:txBody>
      </p:sp>
      <p:sp>
        <p:nvSpPr>
          <p:cNvPr id="15" name="Fur Seal Button"/>
          <p:cNvSpPr/>
          <p:nvPr/>
        </p:nvSpPr>
        <p:spPr>
          <a:xfrm rot="264528">
            <a:off x="4395818" y="3302280"/>
            <a:ext cx="855677" cy="855677"/>
          </a:xfrm>
          <a:prstGeom prst="ellipse">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b="1" dirty="0">
                <a:solidFill>
                  <a:schemeClr val="bg1"/>
                </a:solidFill>
              </a:rPr>
              <a:t>?</a:t>
            </a:r>
          </a:p>
        </p:txBody>
      </p:sp>
      <p:sp>
        <p:nvSpPr>
          <p:cNvPr id="16" name="Blue Whale Button"/>
          <p:cNvSpPr/>
          <p:nvPr/>
        </p:nvSpPr>
        <p:spPr>
          <a:xfrm rot="20642426">
            <a:off x="1513775" y="3831265"/>
            <a:ext cx="855677" cy="855677"/>
          </a:xfrm>
          <a:prstGeom prst="ellipse">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b="1" dirty="0">
                <a:solidFill>
                  <a:schemeClr val="bg1"/>
                </a:solidFill>
              </a:rPr>
              <a:t>?</a:t>
            </a:r>
          </a:p>
        </p:txBody>
      </p:sp>
      <p:sp>
        <p:nvSpPr>
          <p:cNvPr id="17" name="Krill Button"/>
          <p:cNvSpPr/>
          <p:nvPr/>
        </p:nvSpPr>
        <p:spPr>
          <a:xfrm>
            <a:off x="6006198" y="5018843"/>
            <a:ext cx="855677" cy="855677"/>
          </a:xfrm>
          <a:prstGeom prst="ellipse">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b="1" dirty="0">
                <a:solidFill>
                  <a:schemeClr val="bg1"/>
                </a:solidFill>
              </a:rPr>
              <a:t>?</a:t>
            </a:r>
          </a:p>
        </p:txBody>
      </p:sp>
      <p:grpSp>
        <p:nvGrpSpPr>
          <p:cNvPr id="5" name="Whale"/>
          <p:cNvGrpSpPr/>
          <p:nvPr/>
        </p:nvGrpSpPr>
        <p:grpSpPr>
          <a:xfrm>
            <a:off x="755650" y="786775"/>
            <a:ext cx="7632701" cy="5327650"/>
            <a:chOff x="755650" y="786775"/>
            <a:chExt cx="7632701" cy="5327650"/>
          </a:xfrm>
        </p:grpSpPr>
        <p:grpSp>
          <p:nvGrpSpPr>
            <p:cNvPr id="35" name="Orcas"/>
            <p:cNvGrpSpPr/>
            <p:nvPr/>
          </p:nvGrpSpPr>
          <p:grpSpPr>
            <a:xfrm>
              <a:off x="755650" y="786775"/>
              <a:ext cx="7632701" cy="5327650"/>
              <a:chOff x="755650" y="765175"/>
              <a:chExt cx="7632701" cy="5327650"/>
            </a:xfrm>
          </p:grpSpPr>
          <p:grpSp>
            <p:nvGrpSpPr>
              <p:cNvPr id="37" name="Orcas"/>
              <p:cNvGrpSpPr/>
              <p:nvPr/>
            </p:nvGrpSpPr>
            <p:grpSpPr>
              <a:xfrm>
                <a:off x="755650" y="765175"/>
                <a:ext cx="7632701" cy="5327650"/>
                <a:chOff x="755650" y="765175"/>
                <a:chExt cx="7632701" cy="5327650"/>
              </a:xfrm>
            </p:grpSpPr>
            <p:sp>
              <p:nvSpPr>
                <p:cNvPr id="39" name="Rectangle 38"/>
                <p:cNvSpPr/>
                <p:nvPr/>
              </p:nvSpPr>
              <p:spPr>
                <a:xfrm>
                  <a:off x="755650" y="765175"/>
                  <a:ext cx="7632701" cy="5327650"/>
                </a:xfrm>
                <a:prstGeom prst="rect">
                  <a:avLst/>
                </a:prstGeom>
                <a:solidFill>
                  <a:schemeClr val="bg1"/>
                </a:solidFill>
                <a:ln w="38100">
                  <a:solidFill>
                    <a:srgbClr val="31B7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Rounded Rectangle 39"/>
                <p:cNvSpPr/>
                <p:nvPr/>
              </p:nvSpPr>
              <p:spPr>
                <a:xfrm>
                  <a:off x="755650" y="765175"/>
                  <a:ext cx="418809" cy="434451"/>
                </a:xfrm>
                <a:prstGeom prst="roundRect">
                  <a:avLst/>
                </a:prstGeom>
                <a:solidFill>
                  <a:srgbClr val="31B7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GB" sz="2800" dirty="0"/>
                    <a:t>x</a:t>
                  </a:r>
                </a:p>
              </p:txBody>
            </p:sp>
            <p:sp>
              <p:nvSpPr>
                <p:cNvPr id="41" name="Rectangle 40"/>
                <p:cNvSpPr/>
                <p:nvPr/>
              </p:nvSpPr>
              <p:spPr>
                <a:xfrm>
                  <a:off x="818858" y="1266240"/>
                  <a:ext cx="7427834" cy="1200329"/>
                </a:xfrm>
                <a:prstGeom prst="rect">
                  <a:avLst/>
                </a:prstGeom>
              </p:spPr>
              <p:txBody>
                <a:bodyPr wrap="square">
                  <a:spAutoFit/>
                </a:bodyPr>
                <a:lstStyle/>
                <a:p>
                  <a:r>
                    <a:rPr lang="en-GB" dirty="0"/>
                    <a:t>Blue whales are migratory. They live in the colder waters of the Arctic oceans and other oceans in the summer and then move to more tropical oceans in the winter. Blue whales have a thick layer of fat known as blubber which helps keep them warm.</a:t>
                  </a:r>
                </a:p>
              </p:txBody>
            </p:sp>
          </p:grpSp>
          <p:sp>
            <p:nvSpPr>
              <p:cNvPr id="38" name="Rounded Rectangle 37"/>
              <p:cNvSpPr/>
              <p:nvPr/>
            </p:nvSpPr>
            <p:spPr>
              <a:xfrm>
                <a:off x="6006198" y="765175"/>
                <a:ext cx="2382153" cy="379093"/>
              </a:xfrm>
              <a:prstGeom prst="roundRect">
                <a:avLst/>
              </a:prstGeom>
              <a:solidFill>
                <a:srgbClr val="31B7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Blue Whale</a:t>
                </a:r>
              </a:p>
            </p:txBody>
          </p:sp>
        </p:gr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t="24716" b="7722"/>
            <a:stretch/>
          </p:blipFill>
          <p:spPr>
            <a:xfrm>
              <a:off x="833707" y="2535846"/>
              <a:ext cx="7491278" cy="3503338"/>
            </a:xfrm>
            <a:prstGeom prst="rect">
              <a:avLst/>
            </a:prstGeom>
          </p:spPr>
        </p:pic>
      </p:grpSp>
      <p:grpSp>
        <p:nvGrpSpPr>
          <p:cNvPr id="7" name="Seal"/>
          <p:cNvGrpSpPr/>
          <p:nvPr/>
        </p:nvGrpSpPr>
        <p:grpSpPr>
          <a:xfrm>
            <a:off x="755650" y="765175"/>
            <a:ext cx="7632701" cy="5327650"/>
            <a:chOff x="755650" y="765175"/>
            <a:chExt cx="7632701" cy="5327650"/>
          </a:xfrm>
        </p:grpSpPr>
        <p:grpSp>
          <p:nvGrpSpPr>
            <p:cNvPr id="25" name="Orcas"/>
            <p:cNvGrpSpPr/>
            <p:nvPr/>
          </p:nvGrpSpPr>
          <p:grpSpPr>
            <a:xfrm>
              <a:off x="755650" y="765175"/>
              <a:ext cx="7632701" cy="5327650"/>
              <a:chOff x="755650" y="765175"/>
              <a:chExt cx="7632701" cy="5327650"/>
            </a:xfrm>
          </p:grpSpPr>
          <p:grpSp>
            <p:nvGrpSpPr>
              <p:cNvPr id="26" name="Orcas"/>
              <p:cNvGrpSpPr/>
              <p:nvPr/>
            </p:nvGrpSpPr>
            <p:grpSpPr>
              <a:xfrm>
                <a:off x="755650" y="765175"/>
                <a:ext cx="7632701" cy="5327650"/>
                <a:chOff x="755650" y="765175"/>
                <a:chExt cx="7632701" cy="5327650"/>
              </a:xfrm>
            </p:grpSpPr>
            <p:sp>
              <p:nvSpPr>
                <p:cNvPr id="28" name="Rectangle 27"/>
                <p:cNvSpPr/>
                <p:nvPr/>
              </p:nvSpPr>
              <p:spPr>
                <a:xfrm>
                  <a:off x="755650" y="765175"/>
                  <a:ext cx="7632701" cy="5327650"/>
                </a:xfrm>
                <a:prstGeom prst="rect">
                  <a:avLst/>
                </a:prstGeom>
                <a:solidFill>
                  <a:schemeClr val="bg1"/>
                </a:solidFill>
                <a:ln w="38100">
                  <a:solidFill>
                    <a:srgbClr val="31B7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ounded Rectangle 28"/>
                <p:cNvSpPr/>
                <p:nvPr/>
              </p:nvSpPr>
              <p:spPr>
                <a:xfrm>
                  <a:off x="755650" y="765175"/>
                  <a:ext cx="418809" cy="434451"/>
                </a:xfrm>
                <a:prstGeom prst="roundRect">
                  <a:avLst/>
                </a:prstGeom>
                <a:solidFill>
                  <a:srgbClr val="31B7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GB" sz="2800" dirty="0"/>
                    <a:t>x</a:t>
                  </a:r>
                </a:p>
              </p:txBody>
            </p:sp>
            <p:sp>
              <p:nvSpPr>
                <p:cNvPr id="31" name="Rectangle 30"/>
                <p:cNvSpPr/>
                <p:nvPr/>
              </p:nvSpPr>
              <p:spPr>
                <a:xfrm>
                  <a:off x="1252409" y="2446434"/>
                  <a:ext cx="3442903" cy="2031325"/>
                </a:xfrm>
                <a:prstGeom prst="rect">
                  <a:avLst/>
                </a:prstGeom>
              </p:spPr>
              <p:txBody>
                <a:bodyPr wrap="square">
                  <a:spAutoFit/>
                </a:bodyPr>
                <a:lstStyle/>
                <a:p>
                  <a:r>
                    <a:rPr lang="en-GB" dirty="0"/>
                    <a:t>Northern fur seals spend nearly all their time in the ocean, only coming to land to breed. They keep their front and rear flippers out of the water while bobbing on the surface, this is called ‘</a:t>
                  </a:r>
                  <a:r>
                    <a:rPr lang="en-GB" dirty="0" err="1"/>
                    <a:t>jughandling</a:t>
                  </a:r>
                  <a:r>
                    <a:rPr lang="en-GB" dirty="0"/>
                    <a:t>’.</a:t>
                  </a:r>
                </a:p>
              </p:txBody>
            </p:sp>
          </p:grpSp>
          <p:sp>
            <p:nvSpPr>
              <p:cNvPr id="27" name="Rounded Rectangle 26"/>
              <p:cNvSpPr/>
              <p:nvPr/>
            </p:nvSpPr>
            <p:spPr>
              <a:xfrm>
                <a:off x="6006198" y="765175"/>
                <a:ext cx="2382153" cy="379093"/>
              </a:xfrm>
              <a:prstGeom prst="roundRect">
                <a:avLst/>
              </a:prstGeom>
              <a:solidFill>
                <a:srgbClr val="31B7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Northern Fur Seal</a:t>
                </a:r>
              </a:p>
            </p:txBody>
          </p:sp>
        </p:gr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83728" y="1213986"/>
              <a:ext cx="3210734" cy="4816101"/>
            </a:xfrm>
            <a:prstGeom prst="rect">
              <a:avLst/>
            </a:prstGeom>
          </p:spPr>
        </p:pic>
      </p:grpSp>
      <p:grpSp>
        <p:nvGrpSpPr>
          <p:cNvPr id="33" name="Krill"/>
          <p:cNvGrpSpPr/>
          <p:nvPr/>
        </p:nvGrpSpPr>
        <p:grpSpPr>
          <a:xfrm>
            <a:off x="755650" y="765175"/>
            <a:ext cx="7632701" cy="5327650"/>
            <a:chOff x="755650" y="765175"/>
            <a:chExt cx="7632701" cy="5327650"/>
          </a:xfrm>
        </p:grpSpPr>
        <p:grpSp>
          <p:nvGrpSpPr>
            <p:cNvPr id="24" name="Manatee"/>
            <p:cNvGrpSpPr/>
            <p:nvPr/>
          </p:nvGrpSpPr>
          <p:grpSpPr>
            <a:xfrm>
              <a:off x="755650" y="765175"/>
              <a:ext cx="7632701" cy="5327650"/>
              <a:chOff x="755650" y="765175"/>
              <a:chExt cx="7632701" cy="5327650"/>
            </a:xfrm>
          </p:grpSpPr>
          <p:grpSp>
            <p:nvGrpSpPr>
              <p:cNvPr id="22" name="Orcas"/>
              <p:cNvGrpSpPr/>
              <p:nvPr/>
            </p:nvGrpSpPr>
            <p:grpSpPr>
              <a:xfrm>
                <a:off x="755650" y="765175"/>
                <a:ext cx="7632701" cy="5327650"/>
                <a:chOff x="755650" y="765175"/>
                <a:chExt cx="7632701" cy="5327650"/>
              </a:xfrm>
            </p:grpSpPr>
            <p:sp>
              <p:nvSpPr>
                <p:cNvPr id="18" name="Rectangle 17"/>
                <p:cNvSpPr/>
                <p:nvPr/>
              </p:nvSpPr>
              <p:spPr>
                <a:xfrm>
                  <a:off x="755650" y="765175"/>
                  <a:ext cx="7632701" cy="5327650"/>
                </a:xfrm>
                <a:prstGeom prst="rect">
                  <a:avLst/>
                </a:prstGeom>
                <a:solidFill>
                  <a:schemeClr val="bg1"/>
                </a:solidFill>
                <a:ln w="38100">
                  <a:solidFill>
                    <a:srgbClr val="31B7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ounded Rectangle 18"/>
                <p:cNvSpPr/>
                <p:nvPr/>
              </p:nvSpPr>
              <p:spPr>
                <a:xfrm>
                  <a:off x="755650" y="765175"/>
                  <a:ext cx="418809" cy="434451"/>
                </a:xfrm>
                <a:prstGeom prst="roundRect">
                  <a:avLst/>
                </a:prstGeom>
                <a:solidFill>
                  <a:srgbClr val="31B7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GB" sz="2800" dirty="0"/>
                    <a:t>x</a:t>
                  </a:r>
                </a:p>
              </p:txBody>
            </p:sp>
            <p:sp>
              <p:nvSpPr>
                <p:cNvPr id="21" name="Rectangle 20"/>
                <p:cNvSpPr/>
                <p:nvPr/>
              </p:nvSpPr>
              <p:spPr>
                <a:xfrm>
                  <a:off x="863992" y="1254240"/>
                  <a:ext cx="7452604" cy="923330"/>
                </a:xfrm>
                <a:prstGeom prst="rect">
                  <a:avLst/>
                </a:prstGeom>
              </p:spPr>
              <p:txBody>
                <a:bodyPr wrap="square">
                  <a:spAutoFit/>
                </a:bodyPr>
                <a:lstStyle/>
                <a:p>
                  <a:r>
                    <a:rPr lang="en-GB" dirty="0"/>
                    <a:t>Krill are towards the bottom of the food chain in many oceans. They are small crustaceans and are eaten by a range of creatures, including whales, seals, penguins and squid.</a:t>
                  </a:r>
                </a:p>
              </p:txBody>
            </p:sp>
          </p:grpSp>
          <p:sp>
            <p:nvSpPr>
              <p:cNvPr id="23" name="Rounded Rectangle 22"/>
              <p:cNvSpPr/>
              <p:nvPr/>
            </p:nvSpPr>
            <p:spPr>
              <a:xfrm>
                <a:off x="6006198" y="765175"/>
                <a:ext cx="2382153" cy="379093"/>
              </a:xfrm>
              <a:prstGeom prst="roundRect">
                <a:avLst/>
              </a:prstGeom>
              <a:solidFill>
                <a:srgbClr val="31B7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Krill</a:t>
                </a:r>
              </a:p>
            </p:txBody>
          </p:sp>
        </p:grpSp>
        <p:pic>
          <p:nvPicPr>
            <p:cNvPr id="32" name="Picture 31"/>
            <p:cNvPicPr>
              <a:picLocks noChangeAspect="1"/>
            </p:cNvPicPr>
            <p:nvPr/>
          </p:nvPicPr>
          <p:blipFill rotWithShape="1">
            <a:blip r:embed="rId5">
              <a:extLst>
                <a:ext uri="{28A0092B-C50C-407E-A947-70E740481C1C}">
                  <a14:useLocalDpi xmlns:a14="http://schemas.microsoft.com/office/drawing/2010/main" val="0"/>
                </a:ext>
              </a:extLst>
            </a:blip>
            <a:srcRect t="24822" b="6376"/>
            <a:stretch/>
          </p:blipFill>
          <p:spPr>
            <a:xfrm>
              <a:off x="816390" y="2204450"/>
              <a:ext cx="7508595" cy="3797903"/>
            </a:xfrm>
            <a:prstGeom prst="rect">
              <a:avLst/>
            </a:prstGeom>
          </p:spPr>
        </p:pic>
        <p:sp>
          <p:nvSpPr>
            <p:cNvPr id="9" name="Rectangle 8"/>
            <p:cNvSpPr/>
            <p:nvPr/>
          </p:nvSpPr>
          <p:spPr>
            <a:xfrm>
              <a:off x="3439608" y="5766528"/>
              <a:ext cx="2262158" cy="184666"/>
            </a:xfrm>
            <a:prstGeom prst="rect">
              <a:avLst/>
            </a:prstGeom>
          </p:spPr>
          <p:txBody>
            <a:bodyPr wrap="none">
              <a:spAutoFit/>
            </a:bodyPr>
            <a:lstStyle/>
            <a:p>
              <a:r>
                <a:rPr lang="en-GB" sz="600" u="sng" dirty="0">
                  <a:solidFill>
                    <a:schemeClr val="bg1"/>
                  </a:solidFill>
                  <a:latin typeface="Tuffy" panose="020B0603060100000000" pitchFamily="34" charset="0"/>
                  <a:ea typeface="Tuffy" panose="020B0603060100000000" pitchFamily="34" charset="0"/>
                </a:rPr>
                <a:t>Translucent krill </a:t>
              </a:r>
              <a:r>
                <a:rPr lang="en-GB" sz="600" dirty="0">
                  <a:solidFill>
                    <a:schemeClr val="bg1"/>
                  </a:solidFill>
                  <a:latin typeface="Tuffy" panose="020B0603060100000000" pitchFamily="34" charset="0"/>
                  <a:ea typeface="Tuffy" panose="020B0603060100000000" pitchFamily="34" charset="0"/>
                </a:rPr>
                <a:t>by </a:t>
              </a:r>
              <a:r>
                <a:rPr lang="en-GB" sz="600" u="sng" dirty="0">
                  <a:solidFill>
                    <a:schemeClr val="bg1"/>
                  </a:solidFill>
                  <a:latin typeface="Tuffy" panose="020B0603060100000000" pitchFamily="34" charset="0"/>
                  <a:ea typeface="Tuffy" panose="020B0603060100000000" pitchFamily="34" charset="0"/>
                </a:rPr>
                <a:t>Maia Valenzuela</a:t>
              </a:r>
              <a:r>
                <a:rPr lang="en-GB" sz="600" dirty="0">
                  <a:solidFill>
                    <a:schemeClr val="bg1"/>
                  </a:solidFill>
                  <a:latin typeface="Tuffy" panose="020B0603060100000000" pitchFamily="34" charset="0"/>
                  <a:ea typeface="Tuffy" panose="020B0603060100000000" pitchFamily="34" charset="0"/>
                </a:rPr>
                <a:t> is licensed under </a:t>
              </a:r>
              <a:r>
                <a:rPr lang="en-GB" sz="600" u="sng" dirty="0">
                  <a:solidFill>
                    <a:schemeClr val="bg1"/>
                  </a:solidFill>
                  <a:latin typeface="Tuffy" panose="020B0603060100000000" pitchFamily="34" charset="0"/>
                  <a:ea typeface="Tuffy" panose="020B0603060100000000" pitchFamily="34" charset="0"/>
                </a:rPr>
                <a:t>CC BY 2.0</a:t>
              </a:r>
              <a:r>
                <a:rPr lang="en-GB" sz="600" dirty="0">
                  <a:solidFill>
                    <a:schemeClr val="bg1"/>
                  </a:solidFill>
                  <a:latin typeface="Tuffy" panose="020B0603060100000000" pitchFamily="34" charset="0"/>
                  <a:ea typeface="Tuffy" panose="020B0603060100000000" pitchFamily="34" charset="0"/>
                </a:rPr>
                <a:t>.</a:t>
              </a:r>
            </a:p>
          </p:txBody>
        </p:sp>
      </p:grpSp>
    </p:spTree>
    <p:extLst>
      <p:ext uri="{BB962C8B-B14F-4D97-AF65-F5344CB8AC3E}">
        <p14:creationId xmlns:p14="http://schemas.microsoft.com/office/powerpoint/2010/main" val="1432494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grpId="0" nodeType="withEffect">
                                  <p:stCondLst>
                                    <p:cond delay="0"/>
                                  </p:stCondLst>
                                  <p:childTnLst>
                                    <p:animRot by="120000">
                                      <p:cBhvr>
                                        <p:cTn id="6" dur="100" fill="hold">
                                          <p:stCondLst>
                                            <p:cond delay="0"/>
                                          </p:stCondLst>
                                        </p:cTn>
                                        <p:tgtEl>
                                          <p:spTgt spid="15"/>
                                        </p:tgtEl>
                                        <p:attrNameLst>
                                          <p:attrName>r</p:attrName>
                                        </p:attrNameLst>
                                      </p:cBhvr>
                                    </p:animRot>
                                    <p:animRot by="-240000">
                                      <p:cBhvr>
                                        <p:cTn id="7" dur="200" fill="hold">
                                          <p:stCondLst>
                                            <p:cond delay="200"/>
                                          </p:stCondLst>
                                        </p:cTn>
                                        <p:tgtEl>
                                          <p:spTgt spid="15"/>
                                        </p:tgtEl>
                                        <p:attrNameLst>
                                          <p:attrName>r</p:attrName>
                                        </p:attrNameLst>
                                      </p:cBhvr>
                                    </p:animRot>
                                    <p:animRot by="240000">
                                      <p:cBhvr>
                                        <p:cTn id="8" dur="200" fill="hold">
                                          <p:stCondLst>
                                            <p:cond delay="400"/>
                                          </p:stCondLst>
                                        </p:cTn>
                                        <p:tgtEl>
                                          <p:spTgt spid="15"/>
                                        </p:tgtEl>
                                        <p:attrNameLst>
                                          <p:attrName>r</p:attrName>
                                        </p:attrNameLst>
                                      </p:cBhvr>
                                    </p:animRot>
                                    <p:animRot by="-240000">
                                      <p:cBhvr>
                                        <p:cTn id="9" dur="200" fill="hold">
                                          <p:stCondLst>
                                            <p:cond delay="600"/>
                                          </p:stCondLst>
                                        </p:cTn>
                                        <p:tgtEl>
                                          <p:spTgt spid="15"/>
                                        </p:tgtEl>
                                        <p:attrNameLst>
                                          <p:attrName>r</p:attrName>
                                        </p:attrNameLst>
                                      </p:cBhvr>
                                    </p:animRot>
                                    <p:animRot by="120000">
                                      <p:cBhvr>
                                        <p:cTn id="10" dur="200" fill="hold">
                                          <p:stCondLst>
                                            <p:cond delay="800"/>
                                          </p:stCondLst>
                                        </p:cTn>
                                        <p:tgtEl>
                                          <p:spTgt spid="15"/>
                                        </p:tgtEl>
                                        <p:attrNameLst>
                                          <p:attrName>r</p:attrName>
                                        </p:attrNameLst>
                                      </p:cBhvr>
                                    </p:animRot>
                                  </p:childTnLst>
                                </p:cTn>
                              </p:par>
                              <p:par>
                                <p:cTn id="11" presetID="32" presetClass="emph" presetSubtype="0" fill="hold" grpId="0" nodeType="withEffect">
                                  <p:stCondLst>
                                    <p:cond delay="0"/>
                                  </p:stCondLst>
                                  <p:childTnLst>
                                    <p:animRot by="120000">
                                      <p:cBhvr>
                                        <p:cTn id="12" dur="100" fill="hold">
                                          <p:stCondLst>
                                            <p:cond delay="0"/>
                                          </p:stCondLst>
                                        </p:cTn>
                                        <p:tgtEl>
                                          <p:spTgt spid="17"/>
                                        </p:tgtEl>
                                        <p:attrNameLst>
                                          <p:attrName>r</p:attrName>
                                        </p:attrNameLst>
                                      </p:cBhvr>
                                    </p:animRot>
                                    <p:animRot by="-240000">
                                      <p:cBhvr>
                                        <p:cTn id="13" dur="200" fill="hold">
                                          <p:stCondLst>
                                            <p:cond delay="200"/>
                                          </p:stCondLst>
                                        </p:cTn>
                                        <p:tgtEl>
                                          <p:spTgt spid="17"/>
                                        </p:tgtEl>
                                        <p:attrNameLst>
                                          <p:attrName>r</p:attrName>
                                        </p:attrNameLst>
                                      </p:cBhvr>
                                    </p:animRot>
                                    <p:animRot by="240000">
                                      <p:cBhvr>
                                        <p:cTn id="14" dur="200" fill="hold">
                                          <p:stCondLst>
                                            <p:cond delay="400"/>
                                          </p:stCondLst>
                                        </p:cTn>
                                        <p:tgtEl>
                                          <p:spTgt spid="17"/>
                                        </p:tgtEl>
                                        <p:attrNameLst>
                                          <p:attrName>r</p:attrName>
                                        </p:attrNameLst>
                                      </p:cBhvr>
                                    </p:animRot>
                                    <p:animRot by="-240000">
                                      <p:cBhvr>
                                        <p:cTn id="15" dur="200" fill="hold">
                                          <p:stCondLst>
                                            <p:cond delay="600"/>
                                          </p:stCondLst>
                                        </p:cTn>
                                        <p:tgtEl>
                                          <p:spTgt spid="17"/>
                                        </p:tgtEl>
                                        <p:attrNameLst>
                                          <p:attrName>r</p:attrName>
                                        </p:attrNameLst>
                                      </p:cBhvr>
                                    </p:animRot>
                                    <p:animRot by="120000">
                                      <p:cBhvr>
                                        <p:cTn id="16" dur="200" fill="hold">
                                          <p:stCondLst>
                                            <p:cond delay="800"/>
                                          </p:stCondLst>
                                        </p:cTn>
                                        <p:tgtEl>
                                          <p:spTgt spid="17"/>
                                        </p:tgtEl>
                                        <p:attrNameLst>
                                          <p:attrName>r</p:attrName>
                                        </p:attrNameLst>
                                      </p:cBhvr>
                                    </p:animRot>
                                  </p:childTnLst>
                                </p:cTn>
                              </p:par>
                              <p:par>
                                <p:cTn id="17" presetID="32" presetClass="emph" presetSubtype="0" fill="hold" grpId="0" nodeType="withEffect">
                                  <p:stCondLst>
                                    <p:cond delay="0"/>
                                  </p:stCondLst>
                                  <p:childTnLst>
                                    <p:animRot by="120000">
                                      <p:cBhvr>
                                        <p:cTn id="18" dur="100" fill="hold">
                                          <p:stCondLst>
                                            <p:cond delay="0"/>
                                          </p:stCondLst>
                                        </p:cTn>
                                        <p:tgtEl>
                                          <p:spTgt spid="16"/>
                                        </p:tgtEl>
                                        <p:attrNameLst>
                                          <p:attrName>r</p:attrName>
                                        </p:attrNameLst>
                                      </p:cBhvr>
                                    </p:animRot>
                                    <p:animRot by="-240000">
                                      <p:cBhvr>
                                        <p:cTn id="19" dur="200" fill="hold">
                                          <p:stCondLst>
                                            <p:cond delay="200"/>
                                          </p:stCondLst>
                                        </p:cTn>
                                        <p:tgtEl>
                                          <p:spTgt spid="16"/>
                                        </p:tgtEl>
                                        <p:attrNameLst>
                                          <p:attrName>r</p:attrName>
                                        </p:attrNameLst>
                                      </p:cBhvr>
                                    </p:animRot>
                                    <p:animRot by="240000">
                                      <p:cBhvr>
                                        <p:cTn id="20" dur="200" fill="hold">
                                          <p:stCondLst>
                                            <p:cond delay="400"/>
                                          </p:stCondLst>
                                        </p:cTn>
                                        <p:tgtEl>
                                          <p:spTgt spid="16"/>
                                        </p:tgtEl>
                                        <p:attrNameLst>
                                          <p:attrName>r</p:attrName>
                                        </p:attrNameLst>
                                      </p:cBhvr>
                                    </p:animRot>
                                    <p:animRot by="-240000">
                                      <p:cBhvr>
                                        <p:cTn id="21" dur="200" fill="hold">
                                          <p:stCondLst>
                                            <p:cond delay="600"/>
                                          </p:stCondLst>
                                        </p:cTn>
                                        <p:tgtEl>
                                          <p:spTgt spid="16"/>
                                        </p:tgtEl>
                                        <p:attrNameLst>
                                          <p:attrName>r</p:attrName>
                                        </p:attrNameLst>
                                      </p:cBhvr>
                                    </p:animRot>
                                    <p:animRot by="120000">
                                      <p:cBhvr>
                                        <p:cTn id="22" dur="200" fill="hold">
                                          <p:stCondLst>
                                            <p:cond delay="800"/>
                                          </p:stCondLst>
                                        </p:cTn>
                                        <p:tgtEl>
                                          <p:spTgt spid="1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16"/>
                    </p:tgtEl>
                  </p:cond>
                </p:stCondLst>
                <p:endSync evt="end" delay="0">
                  <p:rtn val="all"/>
                </p:endSync>
                <p:childTnLst>
                  <p:par>
                    <p:cTn id="24" fill="hold">
                      <p:stCondLst>
                        <p:cond delay="0"/>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1000"/>
                                        <p:tgtEl>
                                          <p:spTgt spid="5"/>
                                        </p:tgtEl>
                                      </p:cBhvr>
                                    </p:animEffect>
                                    <p:anim calcmode="lin" valueType="num">
                                      <p:cBhvr>
                                        <p:cTn id="29" dur="1000" fill="hold"/>
                                        <p:tgtEl>
                                          <p:spTgt spid="5"/>
                                        </p:tgtEl>
                                        <p:attrNameLst>
                                          <p:attrName>ppt_x</p:attrName>
                                        </p:attrNameLst>
                                      </p:cBhvr>
                                      <p:tavLst>
                                        <p:tav tm="0">
                                          <p:val>
                                            <p:strVal val="#ppt_x"/>
                                          </p:val>
                                        </p:tav>
                                        <p:tav tm="100000">
                                          <p:val>
                                            <p:strVal val="#ppt_x"/>
                                          </p:val>
                                        </p:tav>
                                      </p:tavLst>
                                    </p:anim>
                                    <p:anim calcmode="lin" valueType="num">
                                      <p:cBhvr>
                                        <p:cTn id="30"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16"/>
                  </p:tgtEl>
                </p:cond>
              </p:nextCondLst>
            </p:seq>
            <p:seq concurrent="1" nextAc="seek">
              <p:cTn id="31" restart="whenNotActive" fill="hold" evtFilter="cancelBubble" nodeType="interactiveSeq">
                <p:stCondLst>
                  <p:cond evt="onClick" delay="0">
                    <p:tgtEl>
                      <p:spTgt spid="5"/>
                    </p:tgtEl>
                  </p:cond>
                </p:stCondLst>
                <p:endSync evt="end" delay="0">
                  <p:rtn val="all"/>
                </p:endSync>
                <p:childTnLst>
                  <p:par>
                    <p:cTn id="32" fill="hold">
                      <p:stCondLst>
                        <p:cond delay="0"/>
                      </p:stCondLst>
                      <p:childTnLst>
                        <p:par>
                          <p:cTn id="33" fill="hold">
                            <p:stCondLst>
                              <p:cond delay="0"/>
                            </p:stCondLst>
                            <p:childTnLst>
                              <p:par>
                                <p:cTn id="34" presetID="42" presetClass="exit" presetSubtype="0" fill="hold" nodeType="clickEffect">
                                  <p:stCondLst>
                                    <p:cond delay="0"/>
                                  </p:stCondLst>
                                  <p:childTnLst>
                                    <p:animEffect transition="out" filter="fade">
                                      <p:cBhvr>
                                        <p:cTn id="35" dur="1000"/>
                                        <p:tgtEl>
                                          <p:spTgt spid="5"/>
                                        </p:tgtEl>
                                      </p:cBhvr>
                                    </p:animEffect>
                                    <p:anim calcmode="lin" valueType="num">
                                      <p:cBhvr>
                                        <p:cTn id="36" dur="1000"/>
                                        <p:tgtEl>
                                          <p:spTgt spid="5"/>
                                        </p:tgtEl>
                                        <p:attrNameLst>
                                          <p:attrName>ppt_x</p:attrName>
                                        </p:attrNameLst>
                                      </p:cBhvr>
                                      <p:tavLst>
                                        <p:tav tm="0">
                                          <p:val>
                                            <p:strVal val="ppt_x"/>
                                          </p:val>
                                        </p:tav>
                                        <p:tav tm="100000">
                                          <p:val>
                                            <p:strVal val="ppt_x"/>
                                          </p:val>
                                        </p:tav>
                                      </p:tavLst>
                                    </p:anim>
                                    <p:anim calcmode="lin" valueType="num">
                                      <p:cBhvr>
                                        <p:cTn id="37" dur="1000"/>
                                        <p:tgtEl>
                                          <p:spTgt spid="5"/>
                                        </p:tgtEl>
                                        <p:attrNameLst>
                                          <p:attrName>ppt_y</p:attrName>
                                        </p:attrNameLst>
                                      </p:cBhvr>
                                      <p:tavLst>
                                        <p:tav tm="0">
                                          <p:val>
                                            <p:strVal val="ppt_y"/>
                                          </p:val>
                                        </p:tav>
                                        <p:tav tm="100000">
                                          <p:val>
                                            <p:strVal val="ppt_y+.1"/>
                                          </p:val>
                                        </p:tav>
                                      </p:tavLst>
                                    </p:anim>
                                    <p:set>
                                      <p:cBhvr>
                                        <p:cTn id="38" dur="1" fill="hold">
                                          <p:stCondLst>
                                            <p:cond delay="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39" restart="whenNotActive" fill="hold" evtFilter="cancelBubble" nodeType="interactiveSeq">
                <p:stCondLst>
                  <p:cond evt="onClick" delay="0">
                    <p:tgtEl>
                      <p:spTgt spid="15"/>
                    </p:tgtEl>
                  </p:cond>
                </p:stCondLst>
                <p:endSync evt="end" delay="0">
                  <p:rtn val="all"/>
                </p:endSync>
                <p:childTnLst>
                  <p:par>
                    <p:cTn id="40" fill="hold">
                      <p:stCondLst>
                        <p:cond delay="0"/>
                      </p:stCondLst>
                      <p:childTnLst>
                        <p:par>
                          <p:cTn id="41" fill="hold">
                            <p:stCondLst>
                              <p:cond delay="0"/>
                            </p:stCondLst>
                            <p:childTnLst>
                              <p:par>
                                <p:cTn id="42" presetID="42" presetClass="entr" presetSubtype="0" fill="hold" nodeType="clickEffect">
                                  <p:stCondLst>
                                    <p:cond delay="0"/>
                                  </p:stCondLst>
                                  <p:childTnLst>
                                    <p:set>
                                      <p:cBhvr>
                                        <p:cTn id="43" dur="1" fill="hold">
                                          <p:stCondLst>
                                            <p:cond delay="0"/>
                                          </p:stCondLst>
                                        </p:cTn>
                                        <p:tgtEl>
                                          <p:spTgt spid="7"/>
                                        </p:tgtEl>
                                        <p:attrNameLst>
                                          <p:attrName>style.visibility</p:attrName>
                                        </p:attrNameLst>
                                      </p:cBhvr>
                                      <p:to>
                                        <p:strVal val="visible"/>
                                      </p:to>
                                    </p:set>
                                    <p:animEffect transition="in" filter="fade">
                                      <p:cBhvr>
                                        <p:cTn id="44" dur="1000"/>
                                        <p:tgtEl>
                                          <p:spTgt spid="7"/>
                                        </p:tgtEl>
                                      </p:cBhvr>
                                    </p:animEffect>
                                    <p:anim calcmode="lin" valueType="num">
                                      <p:cBhvr>
                                        <p:cTn id="45" dur="1000" fill="hold"/>
                                        <p:tgtEl>
                                          <p:spTgt spid="7"/>
                                        </p:tgtEl>
                                        <p:attrNameLst>
                                          <p:attrName>ppt_x</p:attrName>
                                        </p:attrNameLst>
                                      </p:cBhvr>
                                      <p:tavLst>
                                        <p:tav tm="0">
                                          <p:val>
                                            <p:strVal val="#ppt_x"/>
                                          </p:val>
                                        </p:tav>
                                        <p:tav tm="100000">
                                          <p:val>
                                            <p:strVal val="#ppt_x"/>
                                          </p:val>
                                        </p:tav>
                                      </p:tavLst>
                                    </p:anim>
                                    <p:anim calcmode="lin" valueType="num">
                                      <p:cBhvr>
                                        <p:cTn id="4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15"/>
                  </p:tgtEl>
                </p:cond>
              </p:nextCondLst>
            </p:seq>
            <p:seq concurrent="1" nextAc="seek">
              <p:cTn id="47" restart="whenNotActive" fill="hold" evtFilter="cancelBubble" nodeType="interactiveSeq">
                <p:stCondLst>
                  <p:cond evt="onClick" delay="0">
                    <p:tgtEl>
                      <p:spTgt spid="7"/>
                    </p:tgtEl>
                  </p:cond>
                </p:stCondLst>
                <p:endSync evt="end" delay="0">
                  <p:rtn val="all"/>
                </p:endSync>
                <p:childTnLst>
                  <p:par>
                    <p:cTn id="48" fill="hold">
                      <p:stCondLst>
                        <p:cond delay="0"/>
                      </p:stCondLst>
                      <p:childTnLst>
                        <p:par>
                          <p:cTn id="49" fill="hold">
                            <p:stCondLst>
                              <p:cond delay="0"/>
                            </p:stCondLst>
                            <p:childTnLst>
                              <p:par>
                                <p:cTn id="50" presetID="42" presetClass="exit" presetSubtype="0" fill="hold" nodeType="clickEffect">
                                  <p:stCondLst>
                                    <p:cond delay="0"/>
                                  </p:stCondLst>
                                  <p:childTnLst>
                                    <p:animEffect transition="out" filter="fade">
                                      <p:cBhvr>
                                        <p:cTn id="51" dur="1000"/>
                                        <p:tgtEl>
                                          <p:spTgt spid="7"/>
                                        </p:tgtEl>
                                      </p:cBhvr>
                                    </p:animEffect>
                                    <p:anim calcmode="lin" valueType="num">
                                      <p:cBhvr>
                                        <p:cTn id="52" dur="1000"/>
                                        <p:tgtEl>
                                          <p:spTgt spid="7"/>
                                        </p:tgtEl>
                                        <p:attrNameLst>
                                          <p:attrName>ppt_x</p:attrName>
                                        </p:attrNameLst>
                                      </p:cBhvr>
                                      <p:tavLst>
                                        <p:tav tm="0">
                                          <p:val>
                                            <p:strVal val="ppt_x"/>
                                          </p:val>
                                        </p:tav>
                                        <p:tav tm="100000">
                                          <p:val>
                                            <p:strVal val="ppt_x"/>
                                          </p:val>
                                        </p:tav>
                                      </p:tavLst>
                                    </p:anim>
                                    <p:anim calcmode="lin" valueType="num">
                                      <p:cBhvr>
                                        <p:cTn id="53" dur="1000"/>
                                        <p:tgtEl>
                                          <p:spTgt spid="7"/>
                                        </p:tgtEl>
                                        <p:attrNameLst>
                                          <p:attrName>ppt_y</p:attrName>
                                        </p:attrNameLst>
                                      </p:cBhvr>
                                      <p:tavLst>
                                        <p:tav tm="0">
                                          <p:val>
                                            <p:strVal val="ppt_y"/>
                                          </p:val>
                                        </p:tav>
                                        <p:tav tm="100000">
                                          <p:val>
                                            <p:strVal val="ppt_y+.1"/>
                                          </p:val>
                                        </p:tav>
                                      </p:tavLst>
                                    </p:anim>
                                    <p:set>
                                      <p:cBhvr>
                                        <p:cTn id="54" dur="1" fill="hold">
                                          <p:stCondLst>
                                            <p:cond delay="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55" restart="whenNotActive" fill="hold" evtFilter="cancelBubble" nodeType="interactiveSeq">
                <p:stCondLst>
                  <p:cond evt="onClick" delay="0">
                    <p:tgtEl>
                      <p:spTgt spid="17"/>
                    </p:tgtEl>
                  </p:cond>
                </p:stCondLst>
                <p:endSync evt="end" delay="0">
                  <p:rtn val="all"/>
                </p:endSync>
                <p:childTnLst>
                  <p:par>
                    <p:cTn id="56" fill="hold">
                      <p:stCondLst>
                        <p:cond delay="0"/>
                      </p:stCondLst>
                      <p:childTnLst>
                        <p:par>
                          <p:cTn id="57" fill="hold">
                            <p:stCondLst>
                              <p:cond delay="0"/>
                            </p:stCondLst>
                            <p:childTnLst>
                              <p:par>
                                <p:cTn id="58" presetID="42" presetClass="entr" presetSubtype="0" fill="hold" nodeType="clickEffect">
                                  <p:stCondLst>
                                    <p:cond delay="0"/>
                                  </p:stCondLst>
                                  <p:childTnLst>
                                    <p:set>
                                      <p:cBhvr>
                                        <p:cTn id="59" dur="1" fill="hold">
                                          <p:stCondLst>
                                            <p:cond delay="0"/>
                                          </p:stCondLst>
                                        </p:cTn>
                                        <p:tgtEl>
                                          <p:spTgt spid="33"/>
                                        </p:tgtEl>
                                        <p:attrNameLst>
                                          <p:attrName>style.visibility</p:attrName>
                                        </p:attrNameLst>
                                      </p:cBhvr>
                                      <p:to>
                                        <p:strVal val="visible"/>
                                      </p:to>
                                    </p:set>
                                    <p:animEffect transition="in" filter="fade">
                                      <p:cBhvr>
                                        <p:cTn id="60" dur="1000"/>
                                        <p:tgtEl>
                                          <p:spTgt spid="33"/>
                                        </p:tgtEl>
                                      </p:cBhvr>
                                    </p:animEffect>
                                    <p:anim calcmode="lin" valueType="num">
                                      <p:cBhvr>
                                        <p:cTn id="61" dur="1000" fill="hold"/>
                                        <p:tgtEl>
                                          <p:spTgt spid="33"/>
                                        </p:tgtEl>
                                        <p:attrNameLst>
                                          <p:attrName>ppt_x</p:attrName>
                                        </p:attrNameLst>
                                      </p:cBhvr>
                                      <p:tavLst>
                                        <p:tav tm="0">
                                          <p:val>
                                            <p:strVal val="#ppt_x"/>
                                          </p:val>
                                        </p:tav>
                                        <p:tav tm="100000">
                                          <p:val>
                                            <p:strVal val="#ppt_x"/>
                                          </p:val>
                                        </p:tav>
                                      </p:tavLst>
                                    </p:anim>
                                    <p:anim calcmode="lin" valueType="num">
                                      <p:cBhvr>
                                        <p:cTn id="62"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17"/>
                  </p:tgtEl>
                </p:cond>
              </p:nextCondLst>
            </p:seq>
            <p:seq concurrent="1" nextAc="seek">
              <p:cTn id="63" restart="whenNotActive" fill="hold" evtFilter="cancelBubble" nodeType="interactiveSeq">
                <p:stCondLst>
                  <p:cond evt="onClick" delay="0">
                    <p:tgtEl>
                      <p:spTgt spid="33"/>
                    </p:tgtEl>
                  </p:cond>
                </p:stCondLst>
                <p:endSync evt="end" delay="0">
                  <p:rtn val="all"/>
                </p:endSync>
                <p:childTnLst>
                  <p:par>
                    <p:cTn id="64" fill="hold">
                      <p:stCondLst>
                        <p:cond delay="0"/>
                      </p:stCondLst>
                      <p:childTnLst>
                        <p:par>
                          <p:cTn id="65" fill="hold">
                            <p:stCondLst>
                              <p:cond delay="0"/>
                            </p:stCondLst>
                            <p:childTnLst>
                              <p:par>
                                <p:cTn id="66" presetID="42" presetClass="exit" presetSubtype="0" fill="hold" nodeType="clickEffect">
                                  <p:stCondLst>
                                    <p:cond delay="0"/>
                                  </p:stCondLst>
                                  <p:childTnLst>
                                    <p:animEffect transition="out" filter="fade">
                                      <p:cBhvr>
                                        <p:cTn id="67" dur="1000"/>
                                        <p:tgtEl>
                                          <p:spTgt spid="33"/>
                                        </p:tgtEl>
                                      </p:cBhvr>
                                    </p:animEffect>
                                    <p:anim calcmode="lin" valueType="num">
                                      <p:cBhvr>
                                        <p:cTn id="68" dur="1000"/>
                                        <p:tgtEl>
                                          <p:spTgt spid="33"/>
                                        </p:tgtEl>
                                        <p:attrNameLst>
                                          <p:attrName>ppt_x</p:attrName>
                                        </p:attrNameLst>
                                      </p:cBhvr>
                                      <p:tavLst>
                                        <p:tav tm="0">
                                          <p:val>
                                            <p:strVal val="ppt_x"/>
                                          </p:val>
                                        </p:tav>
                                        <p:tav tm="100000">
                                          <p:val>
                                            <p:strVal val="ppt_x"/>
                                          </p:val>
                                        </p:tav>
                                      </p:tavLst>
                                    </p:anim>
                                    <p:anim calcmode="lin" valueType="num">
                                      <p:cBhvr>
                                        <p:cTn id="69" dur="1000"/>
                                        <p:tgtEl>
                                          <p:spTgt spid="33"/>
                                        </p:tgtEl>
                                        <p:attrNameLst>
                                          <p:attrName>ppt_y</p:attrName>
                                        </p:attrNameLst>
                                      </p:cBhvr>
                                      <p:tavLst>
                                        <p:tav tm="0">
                                          <p:val>
                                            <p:strVal val="ppt_y"/>
                                          </p:val>
                                        </p:tav>
                                        <p:tav tm="100000">
                                          <p:val>
                                            <p:strVal val="ppt_y+.1"/>
                                          </p:val>
                                        </p:tav>
                                      </p:tavLst>
                                    </p:anim>
                                    <p:set>
                                      <p:cBhvr>
                                        <p:cTn id="70" dur="1" fill="hold">
                                          <p:stCondLst>
                                            <p:cond delay="999"/>
                                          </p:stCondLst>
                                        </p:cTn>
                                        <p:tgtEl>
                                          <p:spTgt spid="33"/>
                                        </p:tgtEl>
                                        <p:attrNameLst>
                                          <p:attrName>style.visibility</p:attrName>
                                        </p:attrNameLst>
                                      </p:cBhvr>
                                      <p:to>
                                        <p:strVal val="hidden"/>
                                      </p:to>
                                    </p:set>
                                  </p:childTnLst>
                                </p:cTn>
                              </p:par>
                            </p:childTnLst>
                          </p:cTn>
                        </p:par>
                      </p:childTnLst>
                    </p:cTn>
                  </p:par>
                </p:childTnLst>
              </p:cTn>
              <p:nextCondLst>
                <p:cond evt="onClick" delay="0">
                  <p:tgtEl>
                    <p:spTgt spid="33"/>
                  </p:tgtEl>
                </p:cond>
              </p:nextCondLst>
            </p:seq>
          </p:childTnLst>
        </p:cTn>
      </p:par>
    </p:tnLst>
    <p:bldLst>
      <p:bldP spid="15" grpId="0" animBg="1"/>
      <p:bldP spid="16" grpId="0" animBg="1"/>
      <p:bldP spid="1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55651" y="765175"/>
            <a:ext cx="7632700" cy="648997"/>
          </a:xfrm>
          <a:prstGeom prst="rect">
            <a:avLst/>
          </a:prstGeom>
          <a:solidFill>
            <a:srgbClr val="31B7BC"/>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spAutoFit/>
          </a:bodyPr>
          <a:lstStyle/>
          <a:p>
            <a:pPr algn="ctr"/>
            <a:r>
              <a:rPr lang="en-GB" sz="2800" b="1" dirty="0"/>
              <a:t>Threats to Ocean Habitats</a:t>
            </a:r>
          </a:p>
        </p:txBody>
      </p:sp>
      <p:grpSp>
        <p:nvGrpSpPr>
          <p:cNvPr id="15" name="Group 14"/>
          <p:cNvGrpSpPr/>
          <p:nvPr/>
        </p:nvGrpSpPr>
        <p:grpSpPr>
          <a:xfrm>
            <a:off x="755651" y="1586995"/>
            <a:ext cx="5787762" cy="1631790"/>
            <a:chOff x="755651" y="1586995"/>
            <a:chExt cx="5787762" cy="1631790"/>
          </a:xfrm>
        </p:grpSpPr>
        <p:sp>
          <p:nvSpPr>
            <p:cNvPr id="2" name="Rectangle 1"/>
            <p:cNvSpPr/>
            <p:nvPr/>
          </p:nvSpPr>
          <p:spPr>
            <a:xfrm>
              <a:off x="755651" y="1586995"/>
              <a:ext cx="5787762" cy="163179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dirty="0">
                <a:solidFill>
                  <a:schemeClr val="tx1"/>
                </a:solidFill>
              </a:endParaRPr>
            </a:p>
          </p:txBody>
        </p:sp>
        <p:sp>
          <p:nvSpPr>
            <p:cNvPr id="6" name="Rectangle 5"/>
            <p:cNvSpPr/>
            <p:nvPr/>
          </p:nvSpPr>
          <p:spPr>
            <a:xfrm>
              <a:off x="893427" y="1760595"/>
              <a:ext cx="4978866" cy="1200329"/>
            </a:xfrm>
            <a:prstGeom prst="rect">
              <a:avLst/>
            </a:prstGeom>
          </p:spPr>
          <p:txBody>
            <a:bodyPr wrap="square">
              <a:spAutoFit/>
            </a:bodyPr>
            <a:lstStyle/>
            <a:p>
              <a:r>
                <a:rPr lang="en-GB" dirty="0"/>
                <a:t>Climate change is affecting the temperature of oceans, making some of them unsuitable for plants and animals that have adapted to different temperatures.</a:t>
              </a:r>
            </a:p>
          </p:txBody>
        </p:sp>
      </p:grpSp>
      <p:sp>
        <p:nvSpPr>
          <p:cNvPr id="10" name="Rectangle 9"/>
          <p:cNvSpPr/>
          <p:nvPr/>
        </p:nvSpPr>
        <p:spPr>
          <a:xfrm>
            <a:off x="5187713" y="3220358"/>
            <a:ext cx="3200637" cy="1422988"/>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dirty="0">
              <a:solidFill>
                <a:schemeClr val="tx1"/>
              </a:solidFill>
            </a:endParaRPr>
          </a:p>
        </p:txBody>
      </p:sp>
      <p:sp>
        <p:nvSpPr>
          <p:cNvPr id="8" name="Rectangle 7"/>
          <p:cNvSpPr/>
          <p:nvPr/>
        </p:nvSpPr>
        <p:spPr>
          <a:xfrm>
            <a:off x="5321938" y="3338783"/>
            <a:ext cx="3066412" cy="1200329"/>
          </a:xfrm>
          <a:prstGeom prst="rect">
            <a:avLst/>
          </a:prstGeom>
        </p:spPr>
        <p:txBody>
          <a:bodyPr wrap="square">
            <a:spAutoFit/>
          </a:bodyPr>
          <a:lstStyle/>
          <a:p>
            <a:r>
              <a:rPr lang="en-GB" dirty="0"/>
              <a:t>Over fishing causes problems in the ocean food chain, leading to a lack of food across many species.</a:t>
            </a:r>
          </a:p>
        </p:txBody>
      </p:sp>
      <p:grpSp>
        <p:nvGrpSpPr>
          <p:cNvPr id="16" name="Group 15"/>
          <p:cNvGrpSpPr/>
          <p:nvPr/>
        </p:nvGrpSpPr>
        <p:grpSpPr>
          <a:xfrm>
            <a:off x="755650" y="1611913"/>
            <a:ext cx="5787762" cy="1631790"/>
            <a:chOff x="755651" y="1586995"/>
            <a:chExt cx="5787762" cy="1631790"/>
          </a:xfrm>
        </p:grpSpPr>
        <p:sp>
          <p:nvSpPr>
            <p:cNvPr id="17" name="Rectangle 16"/>
            <p:cNvSpPr/>
            <p:nvPr/>
          </p:nvSpPr>
          <p:spPr>
            <a:xfrm>
              <a:off x="755651" y="1586995"/>
              <a:ext cx="5787762" cy="163179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dirty="0">
                <a:solidFill>
                  <a:schemeClr val="tx1"/>
                </a:solidFill>
              </a:endParaRPr>
            </a:p>
          </p:txBody>
        </p:sp>
        <p:sp>
          <p:nvSpPr>
            <p:cNvPr id="18" name="Rectangle 17"/>
            <p:cNvSpPr/>
            <p:nvPr/>
          </p:nvSpPr>
          <p:spPr>
            <a:xfrm>
              <a:off x="893427" y="1760595"/>
              <a:ext cx="4324526" cy="1200329"/>
            </a:xfrm>
            <a:prstGeom prst="rect">
              <a:avLst/>
            </a:prstGeom>
          </p:spPr>
          <p:txBody>
            <a:bodyPr wrap="square">
              <a:spAutoFit/>
            </a:bodyPr>
            <a:lstStyle/>
            <a:p>
              <a:r>
                <a:rPr lang="en-GB" dirty="0"/>
                <a:t>Climate change is causing the polar ice caps to melt, which means there is less land for creatures like the northern fur seal to breed on.</a:t>
              </a:r>
            </a:p>
          </p:txBody>
        </p:sp>
      </p:grpSp>
      <p:pic>
        <p:nvPicPr>
          <p:cNvPr id="12" name="Picture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22018" y="1313843"/>
            <a:ext cx="3205208" cy="2227931"/>
          </a:xfrm>
          <a:prstGeom prst="rect">
            <a:avLst/>
          </a:prstGeom>
        </p:spPr>
      </p:pic>
      <p:pic>
        <p:nvPicPr>
          <p:cNvPr id="19" name="Picture 1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5650" y="1586995"/>
            <a:ext cx="4505830" cy="4505830"/>
          </a:xfrm>
          <a:prstGeom prst="rect">
            <a:avLst/>
          </a:prstGeom>
        </p:spPr>
      </p:pic>
      <p:pic>
        <p:nvPicPr>
          <p:cNvPr id="20" name="Picture 19"/>
          <p:cNvPicPr>
            <a:picLocks noChangeAspect="1"/>
          </p:cNvPicPr>
          <p:nvPr/>
        </p:nvPicPr>
        <p:blipFill rotWithShape="1">
          <a:blip r:embed="rId4" cstate="print">
            <a:extLst>
              <a:ext uri="{28A0092B-C50C-407E-A947-70E740481C1C}">
                <a14:useLocalDpi xmlns:a14="http://schemas.microsoft.com/office/drawing/2010/main" val="0"/>
              </a:ext>
            </a:extLst>
          </a:blip>
          <a:srcRect t="14607"/>
          <a:stretch/>
        </p:blipFill>
        <p:spPr>
          <a:xfrm>
            <a:off x="767356" y="1493240"/>
            <a:ext cx="7634353" cy="4609804"/>
          </a:xfrm>
          <a:prstGeom prst="rect">
            <a:avLst/>
          </a:prstGeom>
        </p:spPr>
      </p:pic>
      <p:sp>
        <p:nvSpPr>
          <p:cNvPr id="21" name="Rectangle 20"/>
          <p:cNvSpPr/>
          <p:nvPr/>
        </p:nvSpPr>
        <p:spPr>
          <a:xfrm>
            <a:off x="755650" y="3816991"/>
            <a:ext cx="5502537" cy="1535185"/>
          </a:xfrm>
          <a:prstGeom prst="rect">
            <a:avLst/>
          </a:prstGeom>
          <a:solidFill>
            <a:srgbClr val="7BCAFB"/>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rIns="144000" rtlCol="0" anchor="ctr"/>
          <a:lstStyle/>
          <a:p>
            <a:r>
              <a:rPr lang="en-GB" dirty="0">
                <a:solidFill>
                  <a:schemeClr val="tx1"/>
                </a:solidFill>
              </a:rPr>
              <a:t>Pollution is damaging ocean habitats. Oil spills damage the water-repellent fur and feathers of sea creatures. Scientists have found tiny pieces of plastic inside the bodies of fish.</a:t>
            </a:r>
          </a:p>
        </p:txBody>
      </p:sp>
    </p:spTree>
    <p:extLst>
      <p:ext uri="{BB962C8B-B14F-4D97-AF65-F5344CB8AC3E}">
        <p14:creationId xmlns:p14="http://schemas.microsoft.com/office/powerpoint/2010/main" val="1776742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16"/>
                                        </p:tgtEl>
                                      </p:cBhvr>
                                    </p:animEffect>
                                    <p:set>
                                      <p:cBhvr>
                                        <p:cTn id="12" dur="1" fill="hold">
                                          <p:stCondLst>
                                            <p:cond delay="499"/>
                                          </p:stCondLst>
                                        </p:cTn>
                                        <p:tgtEl>
                                          <p:spTgt spid="16"/>
                                        </p:tgtEl>
                                        <p:attrNameLst>
                                          <p:attrName>style.visibility</p:attrName>
                                        </p:attrNameLst>
                                      </p:cBhvr>
                                      <p:to>
                                        <p:strVal val="hidden"/>
                                      </p:to>
                                    </p:set>
                                  </p:childTnLst>
                                </p:cTn>
                              </p:par>
                              <p:par>
                                <p:cTn id="13" presetID="10" presetClass="exit" presetSubtype="0" fill="hold" nodeType="withEffect">
                                  <p:stCondLst>
                                    <p:cond delay="0"/>
                                  </p:stCondLst>
                                  <p:childTnLst>
                                    <p:animEffect transition="out" filter="fade">
                                      <p:cBhvr>
                                        <p:cTn id="14" dur="500"/>
                                        <p:tgtEl>
                                          <p:spTgt spid="15"/>
                                        </p:tgtEl>
                                      </p:cBhvr>
                                    </p:animEffect>
                                    <p:set>
                                      <p:cBhvr>
                                        <p:cTn id="15" dur="1" fill="hold">
                                          <p:stCondLst>
                                            <p:cond delay="499"/>
                                          </p:stCondLst>
                                        </p:cTn>
                                        <p:tgtEl>
                                          <p:spTgt spid="15"/>
                                        </p:tgtEl>
                                        <p:attrNameLst>
                                          <p:attrName>style.visibility</p:attrName>
                                        </p:attrNameLst>
                                      </p:cBhvr>
                                      <p:to>
                                        <p:strVal val="hidden"/>
                                      </p:to>
                                    </p:set>
                                  </p:childTnLst>
                                </p:cTn>
                              </p:par>
                              <p:par>
                                <p:cTn id="16" presetID="10" presetClass="exit" presetSubtype="0" fill="hold" nodeType="withEffect">
                                  <p:stCondLst>
                                    <p:cond delay="0"/>
                                  </p:stCondLst>
                                  <p:childTnLst>
                                    <p:animEffect transition="out" filter="fade">
                                      <p:cBhvr>
                                        <p:cTn id="17" dur="500"/>
                                        <p:tgtEl>
                                          <p:spTgt spid="12"/>
                                        </p:tgtEl>
                                      </p:cBhvr>
                                    </p:animEffect>
                                    <p:set>
                                      <p:cBhvr>
                                        <p:cTn id="18" dur="1" fill="hold">
                                          <p:stCondLst>
                                            <p:cond delay="499"/>
                                          </p:stCondLst>
                                        </p:cTn>
                                        <p:tgtEl>
                                          <p:spTgt spid="12"/>
                                        </p:tgtEl>
                                        <p:attrNameLst>
                                          <p:attrName>style.visibility</p:attrName>
                                        </p:attrNameLst>
                                      </p:cBhvr>
                                      <p:to>
                                        <p:strVal val="hidden"/>
                                      </p:to>
                                    </p:set>
                                  </p:childTnLst>
                                </p:cTn>
                              </p:par>
                              <p:par>
                                <p:cTn id="19" presetID="10" presetClass="entr" presetSubtype="0" fill="hold" nodeType="with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500"/>
                                        <p:tgtEl>
                                          <p:spTgt spid="19"/>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500"/>
                                        <p:tgtEl>
                                          <p:spTgt spid="8"/>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nodeType="clickEffect">
                                  <p:stCondLst>
                                    <p:cond delay="0"/>
                                  </p:stCondLst>
                                  <p:childTnLst>
                                    <p:animEffect transition="out" filter="fade">
                                      <p:cBhvr>
                                        <p:cTn id="31" dur="500"/>
                                        <p:tgtEl>
                                          <p:spTgt spid="19"/>
                                        </p:tgtEl>
                                      </p:cBhvr>
                                    </p:animEffect>
                                    <p:set>
                                      <p:cBhvr>
                                        <p:cTn id="32" dur="1" fill="hold">
                                          <p:stCondLst>
                                            <p:cond delay="499"/>
                                          </p:stCondLst>
                                        </p:cTn>
                                        <p:tgtEl>
                                          <p:spTgt spid="19"/>
                                        </p:tgtEl>
                                        <p:attrNameLst>
                                          <p:attrName>style.visibility</p:attrName>
                                        </p:attrNameLst>
                                      </p:cBhvr>
                                      <p:to>
                                        <p:strVal val="hidden"/>
                                      </p:to>
                                    </p:set>
                                  </p:childTnLst>
                                </p:cTn>
                              </p:par>
                              <p:par>
                                <p:cTn id="33" presetID="10" presetClass="exit" presetSubtype="0" fill="hold" grpId="1" nodeType="withEffect">
                                  <p:stCondLst>
                                    <p:cond delay="0"/>
                                  </p:stCondLst>
                                  <p:childTnLst>
                                    <p:animEffect transition="out" filter="fade">
                                      <p:cBhvr>
                                        <p:cTn id="34" dur="500"/>
                                        <p:tgtEl>
                                          <p:spTgt spid="8"/>
                                        </p:tgtEl>
                                      </p:cBhvr>
                                    </p:animEffect>
                                    <p:set>
                                      <p:cBhvr>
                                        <p:cTn id="35" dur="1" fill="hold">
                                          <p:stCondLst>
                                            <p:cond delay="499"/>
                                          </p:stCondLst>
                                        </p:cTn>
                                        <p:tgtEl>
                                          <p:spTgt spid="8"/>
                                        </p:tgtEl>
                                        <p:attrNameLst>
                                          <p:attrName>style.visibility</p:attrName>
                                        </p:attrNameLst>
                                      </p:cBhvr>
                                      <p:to>
                                        <p:strVal val="hidden"/>
                                      </p:to>
                                    </p:set>
                                  </p:childTnLst>
                                </p:cTn>
                              </p:par>
                              <p:par>
                                <p:cTn id="36" presetID="10" presetClass="exit" presetSubtype="0" fill="hold" grpId="1" nodeType="withEffect">
                                  <p:stCondLst>
                                    <p:cond delay="0"/>
                                  </p:stCondLst>
                                  <p:childTnLst>
                                    <p:animEffect transition="out" filter="fade">
                                      <p:cBhvr>
                                        <p:cTn id="37" dur="500"/>
                                        <p:tgtEl>
                                          <p:spTgt spid="10"/>
                                        </p:tgtEl>
                                      </p:cBhvr>
                                    </p:animEffect>
                                    <p:set>
                                      <p:cBhvr>
                                        <p:cTn id="38" dur="1" fill="hold">
                                          <p:stCondLst>
                                            <p:cond delay="499"/>
                                          </p:stCondLst>
                                        </p:cTn>
                                        <p:tgtEl>
                                          <p:spTgt spid="10"/>
                                        </p:tgtEl>
                                        <p:attrNameLst>
                                          <p:attrName>style.visibility</p:attrName>
                                        </p:attrNameLst>
                                      </p:cBhvr>
                                      <p:to>
                                        <p:strVal val="hidden"/>
                                      </p:to>
                                    </p:set>
                                  </p:childTnLst>
                                </p:cTn>
                              </p:par>
                              <p:par>
                                <p:cTn id="39" presetID="10" presetClass="entr" presetSubtype="0" fill="hold" nodeType="withEffect">
                                  <p:stCondLst>
                                    <p:cond delay="0"/>
                                  </p:stCondLst>
                                  <p:childTnLst>
                                    <p:set>
                                      <p:cBhvr>
                                        <p:cTn id="40" dur="1" fill="hold">
                                          <p:stCondLst>
                                            <p:cond delay="0"/>
                                          </p:stCondLst>
                                        </p:cTn>
                                        <p:tgtEl>
                                          <p:spTgt spid="20"/>
                                        </p:tgtEl>
                                        <p:attrNameLst>
                                          <p:attrName>style.visibility</p:attrName>
                                        </p:attrNameLst>
                                      </p:cBhvr>
                                      <p:to>
                                        <p:strVal val="visible"/>
                                      </p:to>
                                    </p:set>
                                    <p:animEffect transition="in" filter="fade">
                                      <p:cBhvr>
                                        <p:cTn id="41" dur="500"/>
                                        <p:tgtEl>
                                          <p:spTgt spid="20"/>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21"/>
                                        </p:tgtEl>
                                        <p:attrNameLst>
                                          <p:attrName>style.visibility</p:attrName>
                                        </p:attrNameLst>
                                      </p:cBhvr>
                                      <p:to>
                                        <p:strVal val="visible"/>
                                      </p:to>
                                    </p:set>
                                    <p:animEffect transition="in" filter="fade">
                                      <p:cBhvr>
                                        <p:cTn id="44"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P spid="8" grpId="0"/>
      <p:bldP spid="8" grpId="1"/>
      <p:bldP spid="21" grpId="0" animBg="1"/>
    </p:bldLst>
  </p:timing>
</p:sld>
</file>

<file path=ppt/theme/theme1.xml><?xml version="1.0" encoding="utf-8"?>
<a:theme xmlns:a="http://schemas.openxmlformats.org/drawingml/2006/main" name="Office Theme">
  <a:themeElements>
    <a:clrScheme name="Twinkl Template">
      <a:dk1>
        <a:srgbClr val="1C1C1C"/>
      </a:dk1>
      <a:lt1>
        <a:sysClr val="window" lastClr="FFFFFF"/>
      </a:lt1>
      <a:dk2>
        <a:srgbClr val="4A4A4A"/>
      </a:dk2>
      <a:lt2>
        <a:srgbClr val="F4F2F2"/>
      </a:lt2>
      <a:accent1>
        <a:srgbClr val="E34192"/>
      </a:accent1>
      <a:accent2>
        <a:srgbClr val="EB8634"/>
      </a:accent2>
      <a:accent3>
        <a:srgbClr val="E6C734"/>
      </a:accent3>
      <a:accent4>
        <a:srgbClr val="79AD42"/>
      </a:accent4>
      <a:accent5>
        <a:srgbClr val="23A7F9"/>
      </a:accent5>
      <a:accent6>
        <a:srgbClr val="954EBE"/>
      </a:accent6>
      <a:hlink>
        <a:srgbClr val="23A7F9"/>
      </a:hlink>
      <a:folHlink>
        <a:srgbClr val="757070"/>
      </a:folHlink>
    </a:clrScheme>
    <a:fontScheme name="Custom 1">
      <a:majorFont>
        <a:latin typeface="Twinkl Sb"/>
        <a:ea typeface=""/>
        <a:cs typeface=""/>
      </a:majorFont>
      <a:minorFont>
        <a:latin typeface="Twink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18A0DB"/>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owerPoint Guidance.pptx" id="{A1786ED3-4A83-4E52-97FB-5BB8F2F68775}" vid="{F1370A2B-D63B-458B-B1CD-13966C42519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30EECED04BC75409DC03DECC28706AE" ma:contentTypeVersion="12" ma:contentTypeDescription="Create a new document." ma:contentTypeScope="" ma:versionID="635a5766bea9f194e4871a18584a0951">
  <xsd:schema xmlns:xsd="http://www.w3.org/2001/XMLSchema" xmlns:xs="http://www.w3.org/2001/XMLSchema" xmlns:p="http://schemas.microsoft.com/office/2006/metadata/properties" xmlns:ns2="6e6ca74e-b4f7-4601-85ac-67e42a279e9b" xmlns:ns3="a460e403-a353-4628-9222-e96d0f2ecf11" targetNamespace="http://schemas.microsoft.com/office/2006/metadata/properties" ma:root="true" ma:fieldsID="e3df8108d93b955aa1e765aa6b29a95f" ns2:_="" ns3:_="">
    <xsd:import namespace="6e6ca74e-b4f7-4601-85ac-67e42a279e9b"/>
    <xsd:import namespace="a460e403-a353-4628-9222-e96d0f2ecf11"/>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e6ca74e-b4f7-4601-85ac-67e42a279e9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460e403-a353-4628-9222-e96d0f2ecf11"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CE639614-14D7-4C56-97AA-71A0099E1AC5}"/>
</file>

<file path=customXml/itemProps2.xml><?xml version="1.0" encoding="utf-8"?>
<ds:datastoreItem xmlns:ds="http://schemas.openxmlformats.org/officeDocument/2006/customXml" ds:itemID="{6B78763A-4A89-488E-92C5-9291884E9BF5}"/>
</file>

<file path=customXml/itemProps3.xml><?xml version="1.0" encoding="utf-8"?>
<ds:datastoreItem xmlns:ds="http://schemas.openxmlformats.org/officeDocument/2006/customXml" ds:itemID="{11A82AAA-281A-4D15-B60F-C10B588B2AAA}"/>
</file>

<file path=docProps/app.xml><?xml version="1.0" encoding="utf-8"?>
<Properties xmlns="http://schemas.openxmlformats.org/officeDocument/2006/extended-properties" xmlns:vt="http://schemas.openxmlformats.org/officeDocument/2006/docPropsVTypes">
  <Template>PowerPoint Template</Template>
  <TotalTime>316</TotalTime>
  <Words>911</Words>
  <Application>Microsoft Office PowerPoint</Application>
  <PresentationFormat>On-screen Show (4:3)</PresentationFormat>
  <Paragraphs>80</Paragraphs>
  <Slides>10</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10</vt:i4>
      </vt:variant>
    </vt:vector>
  </HeadingPairs>
  <TitlesOfParts>
    <vt:vector size="15" baseType="lpstr">
      <vt:lpstr>Calibri</vt:lpstr>
      <vt:lpstr>Tuffy</vt:lpstr>
      <vt:lpstr>Arial</vt:lpstr>
      <vt:lpstr>Twinkl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Guidance</dc:title>
  <dc:creator>Rachel Leather</dc:creator>
  <cp:lastModifiedBy>home</cp:lastModifiedBy>
  <cp:revision>18</cp:revision>
  <dcterms:created xsi:type="dcterms:W3CDTF">2019-07-25T11:12:09Z</dcterms:created>
  <dcterms:modified xsi:type="dcterms:W3CDTF">2020-06-24T20:02:57Z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0x010100430EECED04BC75409DC03DECC28706AE</vt:lpwstr>
  </property>
</Properties>
</file>