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74" r:id="rId4"/>
    <p:sldId id="275" r:id="rId5"/>
    <p:sldId id="276" r:id="rId6"/>
    <p:sldId id="277" r:id="rId7"/>
    <p:sldId id="278" r:id="rId8"/>
    <p:sldId id="279" r:id="rId9"/>
    <p:sldId id="280"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uffy" panose="020B0603060100000000" charset="0"/>
      <p:regular r:id="rId18"/>
      <p:bold r:id="rId19"/>
      <p:italic r:id="rId20"/>
      <p:boldItalic r:id="rId21"/>
    </p:embeddedFont>
    <p:embeddedFont>
      <p:font typeface="Twinkl" panose="020B060402020202020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AFB"/>
    <a:srgbClr val="31B7BC"/>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8" d="100"/>
          <a:sy n="88" d="100"/>
        </p:scale>
        <p:origin x="1291"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Oceans of the World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78" b="6300"/>
          <a:stretch/>
        </p:blipFill>
        <p:spPr>
          <a:xfrm>
            <a:off x="755651" y="1451295"/>
            <a:ext cx="7632700" cy="4641530"/>
          </a:xfrm>
          <a:prstGeom prst="rect">
            <a:avLst/>
          </a:prstGeom>
        </p:spPr>
      </p:pic>
      <p:sp>
        <p:nvSpPr>
          <p:cNvPr id="4" name="Rectangle 3"/>
          <p:cNvSpPr/>
          <p:nvPr/>
        </p:nvSpPr>
        <p:spPr>
          <a:xfrm>
            <a:off x="2952807" y="3105834"/>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Atlantic Ocean</a:t>
            </a:r>
          </a:p>
        </p:txBody>
      </p:sp>
      <p:sp>
        <p:nvSpPr>
          <p:cNvPr id="7" name="Rectangle 6"/>
          <p:cNvSpPr/>
          <p:nvPr/>
        </p:nvSpPr>
        <p:spPr>
          <a:xfrm>
            <a:off x="3868663" y="5141644"/>
            <a:ext cx="1810111" cy="369332"/>
          </a:xfrm>
          <a:prstGeom prst="rect">
            <a:avLst/>
          </a:prstGeom>
        </p:spPr>
        <p:txBody>
          <a:bodyPr wrap="none">
            <a:spAutoFit/>
          </a:bodyPr>
          <a:lstStyle/>
          <a:p>
            <a:pPr>
              <a:lnSpc>
                <a:spcPct val="100000"/>
              </a:lnSpc>
              <a:spcBef>
                <a:spcPct val="0"/>
              </a:spcBef>
              <a:buFontTx/>
              <a:buNone/>
            </a:pPr>
            <a:r>
              <a:rPr lang="en-GB" altLang="en-US" dirty="0">
                <a:solidFill>
                  <a:schemeClr val="bg1"/>
                </a:solidFill>
              </a:rPr>
              <a:t>Southern Ocean</a:t>
            </a:r>
          </a:p>
        </p:txBody>
      </p:sp>
      <p:sp>
        <p:nvSpPr>
          <p:cNvPr id="8" name="Rectangle 7"/>
          <p:cNvSpPr/>
          <p:nvPr/>
        </p:nvSpPr>
        <p:spPr>
          <a:xfrm>
            <a:off x="949236" y="3946131"/>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Pacific Ocean</a:t>
            </a:r>
          </a:p>
        </p:txBody>
      </p:sp>
      <p:sp>
        <p:nvSpPr>
          <p:cNvPr id="9" name="Rectangle 8"/>
          <p:cNvSpPr/>
          <p:nvPr/>
        </p:nvSpPr>
        <p:spPr>
          <a:xfrm>
            <a:off x="7524805" y="3299800"/>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Pacific Ocean</a:t>
            </a:r>
          </a:p>
        </p:txBody>
      </p:sp>
      <p:sp>
        <p:nvSpPr>
          <p:cNvPr id="10" name="Rectangle 9"/>
          <p:cNvSpPr/>
          <p:nvPr/>
        </p:nvSpPr>
        <p:spPr>
          <a:xfrm>
            <a:off x="5678774" y="4039430"/>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Indian Ocean</a:t>
            </a:r>
          </a:p>
        </p:txBody>
      </p:sp>
      <p:sp>
        <p:nvSpPr>
          <p:cNvPr id="11" name="Rectangle 10"/>
          <p:cNvSpPr/>
          <p:nvPr/>
        </p:nvSpPr>
        <p:spPr>
          <a:xfrm>
            <a:off x="4043435" y="1742245"/>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Arctic Ocean</a:t>
            </a:r>
          </a:p>
        </p:txBody>
      </p:sp>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3738" y="631426"/>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Ocean Habitats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509"/>
          <a:stretch/>
        </p:blipFill>
        <p:spPr>
          <a:xfrm>
            <a:off x="755651" y="1526795"/>
            <a:ext cx="7632700" cy="4566029"/>
          </a:xfrm>
          <a:prstGeom prst="rect">
            <a:avLst/>
          </a:prstGeom>
        </p:spPr>
      </p:pic>
      <p:sp>
        <p:nvSpPr>
          <p:cNvPr id="2" name="Rectangle 1"/>
          <p:cNvSpPr/>
          <p:nvPr/>
        </p:nvSpPr>
        <p:spPr>
          <a:xfrm>
            <a:off x="755651" y="1586995"/>
            <a:ext cx="6122138" cy="13501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6458" y="1414172"/>
            <a:ext cx="2607792" cy="1584337"/>
          </a:xfrm>
          <a:prstGeom prst="rect">
            <a:avLst/>
          </a:prstGeom>
        </p:spPr>
      </p:pic>
      <p:sp>
        <p:nvSpPr>
          <p:cNvPr id="6" name="Rectangle 5"/>
          <p:cNvSpPr/>
          <p:nvPr/>
        </p:nvSpPr>
        <p:spPr>
          <a:xfrm>
            <a:off x="1002484" y="1661882"/>
            <a:ext cx="5247314" cy="1200329"/>
          </a:xfrm>
          <a:prstGeom prst="rect">
            <a:avLst/>
          </a:prstGeom>
        </p:spPr>
        <p:txBody>
          <a:bodyPr wrap="square">
            <a:spAutoFit/>
          </a:bodyPr>
          <a:lstStyle/>
          <a:p>
            <a:r>
              <a:rPr lang="en-GB" dirty="0"/>
              <a:t>There are massive variations in the different oceans’ temperatures and amounts of light. Because of this, they are home to a large number of different species.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5249"/>
          <a:stretch/>
        </p:blipFill>
        <p:spPr>
          <a:xfrm>
            <a:off x="3321401" y="3736225"/>
            <a:ext cx="5066950" cy="2356599"/>
          </a:xfrm>
          <a:prstGeom prst="rect">
            <a:avLst/>
          </a:prstGeom>
        </p:spPr>
      </p:pic>
      <p:sp>
        <p:nvSpPr>
          <p:cNvPr id="9" name="Rectangle 8"/>
          <p:cNvSpPr/>
          <p:nvPr/>
        </p:nvSpPr>
        <p:spPr>
          <a:xfrm>
            <a:off x="928242" y="3054758"/>
            <a:ext cx="2436362" cy="2862322"/>
          </a:xfrm>
          <a:prstGeom prst="rect">
            <a:avLst/>
          </a:prstGeom>
        </p:spPr>
        <p:txBody>
          <a:bodyPr wrap="square">
            <a:spAutoFit/>
          </a:bodyPr>
          <a:lstStyle/>
          <a:p>
            <a:r>
              <a:rPr lang="en-GB" dirty="0">
                <a:solidFill>
                  <a:schemeClr val="bg1"/>
                </a:solidFill>
              </a:rPr>
              <a:t>Some creatures which live in oceans have gills so they can breathe underwater. Others are able to hold their breath for long periods of time and come to the surface to breathe once in a while.</a:t>
            </a:r>
          </a:p>
        </p:txBody>
      </p:sp>
      <p:sp>
        <p:nvSpPr>
          <p:cNvPr id="10" name="Rectangle 9"/>
          <p:cNvSpPr/>
          <p:nvPr/>
        </p:nvSpPr>
        <p:spPr>
          <a:xfrm>
            <a:off x="4848837" y="3204594"/>
            <a:ext cx="3539513" cy="14229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Rectangle 7"/>
          <p:cNvSpPr/>
          <p:nvPr/>
        </p:nvSpPr>
        <p:spPr>
          <a:xfrm>
            <a:off x="4983062" y="3323019"/>
            <a:ext cx="3637966" cy="1200329"/>
          </a:xfrm>
          <a:prstGeom prst="rect">
            <a:avLst/>
          </a:prstGeom>
        </p:spPr>
        <p:txBody>
          <a:bodyPr wrap="square">
            <a:spAutoFit/>
          </a:bodyPr>
          <a:lstStyle/>
          <a:p>
            <a:r>
              <a:rPr lang="en-GB" dirty="0"/>
              <a:t>Many plants that live in the ocean have adapted to survive with less sunlight than plants that live on land require.</a:t>
            </a:r>
          </a:p>
        </p:txBody>
      </p:sp>
      <p:sp>
        <p:nvSpPr>
          <p:cNvPr id="11" name="Rectangle 10"/>
          <p:cNvSpPr/>
          <p:nvPr/>
        </p:nvSpPr>
        <p:spPr>
          <a:xfrm>
            <a:off x="3842157" y="4895080"/>
            <a:ext cx="4309555" cy="103159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Oval 12"/>
          <p:cNvSpPr/>
          <p:nvPr/>
        </p:nvSpPr>
        <p:spPr>
          <a:xfrm rot="20940326">
            <a:off x="3499128" y="4643367"/>
            <a:ext cx="1059639" cy="1059639"/>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600" b="1" dirty="0"/>
              <a:t>Did you Know?</a:t>
            </a:r>
          </a:p>
        </p:txBody>
      </p:sp>
      <p:sp>
        <p:nvSpPr>
          <p:cNvPr id="14" name="Rectangle 13"/>
          <p:cNvSpPr/>
          <p:nvPr/>
        </p:nvSpPr>
        <p:spPr>
          <a:xfrm>
            <a:off x="4591694" y="5089154"/>
            <a:ext cx="3330747" cy="646331"/>
          </a:xfrm>
          <a:prstGeom prst="rect">
            <a:avLst/>
          </a:prstGeom>
        </p:spPr>
        <p:txBody>
          <a:bodyPr wrap="square">
            <a:spAutoFit/>
          </a:bodyPr>
          <a:lstStyle/>
          <a:p>
            <a:r>
              <a:rPr lang="en-GB" dirty="0"/>
              <a:t>Oceans cover nearly 71% of the earth’s surface.</a:t>
            </a:r>
          </a:p>
        </p:txBody>
      </p:sp>
    </p:spTree>
    <p:extLst>
      <p:ext uri="{BB962C8B-B14F-4D97-AF65-F5344CB8AC3E}">
        <p14:creationId xmlns:p14="http://schemas.microsoft.com/office/powerpoint/2010/main" val="326000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Pacific Ocean?</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5407" b="9346"/>
          <a:stretch/>
        </p:blipFill>
        <p:spPr>
          <a:xfrm>
            <a:off x="755650" y="1501629"/>
            <a:ext cx="7632701" cy="4591196"/>
          </a:xfrm>
          <a:prstGeom prst="rect">
            <a:avLst/>
          </a:prstGeom>
        </p:spPr>
      </p:pic>
      <p:sp>
        <p:nvSpPr>
          <p:cNvPr id="15" name="Orca Button"/>
          <p:cNvSpPr/>
          <p:nvPr/>
        </p:nvSpPr>
        <p:spPr>
          <a:xfrm rot="264528">
            <a:off x="6442745" y="181202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Kelp Forest Button"/>
          <p:cNvSpPr/>
          <p:nvPr/>
        </p:nvSpPr>
        <p:spPr>
          <a:xfrm rot="20642426">
            <a:off x="1133912" y="424622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Manta Button"/>
          <p:cNvSpPr/>
          <p:nvPr/>
        </p:nvSpPr>
        <p:spPr>
          <a:xfrm>
            <a:off x="5429846" y="4599046"/>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24" name="Orcas"/>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0130" t="-981" r="20265" b="981"/>
              <a:stretch/>
            </p:blipFill>
            <p:spPr>
              <a:xfrm>
                <a:off x="3665989" y="824758"/>
                <a:ext cx="4664280" cy="5216904"/>
              </a:xfrm>
              <a:prstGeom prst="rect">
                <a:avLst/>
              </a:prstGeom>
            </p:spPr>
          </p:pic>
          <p:sp>
            <p:nvSpPr>
              <p:cNvPr id="21" name="Rectangle 20"/>
              <p:cNvSpPr/>
              <p:nvPr/>
            </p:nvSpPr>
            <p:spPr>
              <a:xfrm>
                <a:off x="900580" y="1950344"/>
                <a:ext cx="2620479" cy="2862322"/>
              </a:xfrm>
              <a:prstGeom prst="rect">
                <a:avLst/>
              </a:prstGeom>
            </p:spPr>
            <p:txBody>
              <a:bodyPr wrap="square">
                <a:spAutoFit/>
              </a:bodyPr>
              <a:lstStyle/>
              <a:p>
                <a:pPr algn="just"/>
                <a:r>
                  <a:rPr lang="en-GB" dirty="0"/>
                  <a:t>Orcas, often known as killer whales, are apex predators of the Pacific Ocean. This means they are at the top of the food chain. Threats to orcas include lack of food due to disease, over farming of their prey and pollution.</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Orcas</a:t>
              </a:r>
            </a:p>
          </p:txBody>
        </p:sp>
      </p:grpSp>
      <p:grpSp>
        <p:nvGrpSpPr>
          <p:cNvPr id="33" name="Manta Ray"/>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21994"/>
                  <a:ext cx="7560948" cy="1477328"/>
                </a:xfrm>
                <a:prstGeom prst="rect">
                  <a:avLst/>
                </a:prstGeom>
              </p:spPr>
              <p:txBody>
                <a:bodyPr wrap="square">
                  <a:spAutoFit/>
                </a:bodyPr>
                <a:lstStyle/>
                <a:p>
                  <a:r>
                    <a:rPr lang="en-GB" dirty="0"/>
                    <a:t>Manta rays are adapted to warm temperatures. The shape of their wings allows them to glide through the </a:t>
                  </a:r>
                  <a:r>
                    <a:rPr lang="en-GB" dirty="0" err="1"/>
                    <a:t>water.Manta</a:t>
                  </a:r>
                  <a:r>
                    <a:rPr lang="en-GB" dirty="0"/>
                    <a:t> rays are filter feeders which mean they suck in water (which contains plankton) and then push out the water through their gills, leaving only the plankton for them to eat.</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Manta Ray</a:t>
                </a:r>
              </a:p>
            </p:txBody>
          </p:sp>
        </p:gr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24002" b="9017"/>
            <a:stretch/>
          </p:blipFill>
          <p:spPr>
            <a:xfrm>
              <a:off x="815907" y="2699322"/>
              <a:ext cx="7514361" cy="3342340"/>
            </a:xfrm>
            <a:prstGeom prst="rect">
              <a:avLst/>
            </a:prstGeom>
          </p:spPr>
        </p:pic>
      </p:grpSp>
      <p:grpSp>
        <p:nvGrpSpPr>
          <p:cNvPr id="43" name="Kelp Forest"/>
          <p:cNvGrpSpPr/>
          <p:nvPr/>
        </p:nvGrpSpPr>
        <p:grpSpPr>
          <a:xfrm>
            <a:off x="747260" y="7651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27403" y="1347991"/>
                  <a:ext cx="7489193" cy="646331"/>
                </a:xfrm>
                <a:prstGeom prst="rect">
                  <a:avLst/>
                </a:prstGeom>
              </p:spPr>
              <p:txBody>
                <a:bodyPr wrap="square">
                  <a:spAutoFit/>
                </a:bodyPr>
                <a:lstStyle/>
                <a:p>
                  <a:r>
                    <a:rPr lang="en-GB" dirty="0"/>
                    <a:t>Kelp forests are found in the ocean. They are ecosystems home to a large number of species.</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Kelp Forests</a:t>
                </a:r>
              </a:p>
            </p:txBody>
          </p:sp>
        </p:grpSp>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t="26352" b="3661"/>
            <a:stretch/>
          </p:blipFill>
          <p:spPr>
            <a:xfrm>
              <a:off x="813730" y="2103379"/>
              <a:ext cx="7502866" cy="3938283"/>
            </a:xfrm>
            <a:prstGeom prst="rect">
              <a:avLst/>
            </a:prstGeom>
          </p:spPr>
        </p:pic>
      </p:grpSp>
    </p:spTree>
    <p:extLst>
      <p:ext uri="{BB962C8B-B14F-4D97-AF65-F5344CB8AC3E}">
        <p14:creationId xmlns:p14="http://schemas.microsoft.com/office/powerpoint/2010/main" val="212300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24"/>
                                        </p:tgtEl>
                                      </p:cBhvr>
                                    </p:animEffect>
                                    <p:anim calcmode="lin" valueType="num">
                                      <p:cBhvr>
                                        <p:cTn id="36" dur="1000"/>
                                        <p:tgtEl>
                                          <p:spTgt spid="24"/>
                                        </p:tgtEl>
                                        <p:attrNameLst>
                                          <p:attrName>ppt_x</p:attrName>
                                        </p:attrNameLst>
                                      </p:cBhvr>
                                      <p:tavLst>
                                        <p:tav tm="0">
                                          <p:val>
                                            <p:strVal val="ppt_x"/>
                                          </p:val>
                                        </p:tav>
                                        <p:tav tm="100000">
                                          <p:val>
                                            <p:strVal val="ppt_x"/>
                                          </p:val>
                                        </p:tav>
                                      </p:tavLst>
                                    </p:anim>
                                    <p:anim calcmode="lin" valueType="num">
                                      <p:cBhvr>
                                        <p:cTn id="37" dur="1000"/>
                                        <p:tgtEl>
                                          <p:spTgt spid="24"/>
                                        </p:tgtEl>
                                        <p:attrNameLst>
                                          <p:attrName>ppt_y</p:attrName>
                                        </p:attrNameLst>
                                      </p:cBhvr>
                                      <p:tavLst>
                                        <p:tav tm="0">
                                          <p:val>
                                            <p:strVal val="ppt_y"/>
                                          </p:val>
                                        </p:tav>
                                        <p:tav tm="100000">
                                          <p:val>
                                            <p:strVal val="ppt_y+.1"/>
                                          </p:val>
                                        </p:tav>
                                      </p:tavLst>
                                    </p:anim>
                                    <p:set>
                                      <p:cBhvr>
                                        <p:cTn id="3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33"/>
                                        </p:tgtEl>
                                      </p:cBhvr>
                                    </p:animEffect>
                                    <p:anim calcmode="lin" valueType="num">
                                      <p:cBhvr>
                                        <p:cTn id="52" dur="1000"/>
                                        <p:tgtEl>
                                          <p:spTgt spid="33"/>
                                        </p:tgtEl>
                                        <p:attrNameLst>
                                          <p:attrName>ppt_x</p:attrName>
                                        </p:attrNameLst>
                                      </p:cBhvr>
                                      <p:tavLst>
                                        <p:tav tm="0">
                                          <p:val>
                                            <p:strVal val="ppt_x"/>
                                          </p:val>
                                        </p:tav>
                                        <p:tav tm="100000">
                                          <p:val>
                                            <p:strVal val="ppt_x"/>
                                          </p:val>
                                        </p:tav>
                                      </p:tavLst>
                                    </p:anim>
                                    <p:anim calcmode="lin" valueType="num">
                                      <p:cBhvr>
                                        <p:cTn id="53" dur="1000"/>
                                        <p:tgtEl>
                                          <p:spTgt spid="33"/>
                                        </p:tgtEl>
                                        <p:attrNameLst>
                                          <p:attrName>ppt_y</p:attrName>
                                        </p:attrNameLst>
                                      </p:cBhvr>
                                      <p:tavLst>
                                        <p:tav tm="0">
                                          <p:val>
                                            <p:strVal val="ppt_y"/>
                                          </p:val>
                                        </p:tav>
                                        <p:tav tm="100000">
                                          <p:val>
                                            <p:strVal val="ppt_y+.1"/>
                                          </p:val>
                                        </p:tav>
                                      </p:tavLst>
                                    </p:anim>
                                    <p:set>
                                      <p:cBhvr>
                                        <p:cTn id="5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0"/>
                                        <p:tgtEl>
                                          <p:spTgt spid="43"/>
                                        </p:tgtEl>
                                      </p:cBhvr>
                                    </p:animEffect>
                                    <p:anim calcmode="lin" valueType="num">
                                      <p:cBhvr>
                                        <p:cTn id="61" dur="1000" fill="hold"/>
                                        <p:tgtEl>
                                          <p:spTgt spid="43"/>
                                        </p:tgtEl>
                                        <p:attrNameLst>
                                          <p:attrName>ppt_x</p:attrName>
                                        </p:attrNameLst>
                                      </p:cBhvr>
                                      <p:tavLst>
                                        <p:tav tm="0">
                                          <p:val>
                                            <p:strVal val="#ppt_x"/>
                                          </p:val>
                                        </p:tav>
                                        <p:tav tm="100000">
                                          <p:val>
                                            <p:strVal val="#ppt_x"/>
                                          </p:val>
                                        </p:tav>
                                      </p:tavLst>
                                    </p:anim>
                                    <p:anim calcmode="lin" valueType="num">
                                      <p:cBhvr>
                                        <p:cTn id="6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43"/>
                                        </p:tgtEl>
                                      </p:cBhvr>
                                    </p:animEffect>
                                    <p:anim calcmode="lin" valueType="num">
                                      <p:cBhvr>
                                        <p:cTn id="68" dur="1000"/>
                                        <p:tgtEl>
                                          <p:spTgt spid="43"/>
                                        </p:tgtEl>
                                        <p:attrNameLst>
                                          <p:attrName>ppt_x</p:attrName>
                                        </p:attrNameLst>
                                      </p:cBhvr>
                                      <p:tavLst>
                                        <p:tav tm="0">
                                          <p:val>
                                            <p:strVal val="ppt_x"/>
                                          </p:val>
                                        </p:tav>
                                        <p:tav tm="100000">
                                          <p:val>
                                            <p:strVal val="ppt_x"/>
                                          </p:val>
                                        </p:tav>
                                      </p:tavLst>
                                    </p:anim>
                                    <p:anim calcmode="lin" valueType="num">
                                      <p:cBhvr>
                                        <p:cTn id="69" dur="1000"/>
                                        <p:tgtEl>
                                          <p:spTgt spid="43"/>
                                        </p:tgtEl>
                                        <p:attrNameLst>
                                          <p:attrName>ppt_y</p:attrName>
                                        </p:attrNameLst>
                                      </p:cBhvr>
                                      <p:tavLst>
                                        <p:tav tm="0">
                                          <p:val>
                                            <p:strVal val="ppt_y"/>
                                          </p:val>
                                        </p:tav>
                                        <p:tav tm="100000">
                                          <p:val>
                                            <p:strVal val="ppt_y+.1"/>
                                          </p:val>
                                        </p:tav>
                                      </p:tavLst>
                                    </p:anim>
                                    <p:set>
                                      <p:cBhvr>
                                        <p:cTn id="7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091"/>
          <a:stretch/>
        </p:blipFill>
        <p:spPr>
          <a:xfrm>
            <a:off x="769321" y="1452155"/>
            <a:ext cx="7619030" cy="4640670"/>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Atlantic Ocean?</a:t>
            </a:r>
          </a:p>
        </p:txBody>
      </p:sp>
      <p:sp>
        <p:nvSpPr>
          <p:cNvPr id="15" name="Manatee button"/>
          <p:cNvSpPr/>
          <p:nvPr/>
        </p:nvSpPr>
        <p:spPr>
          <a:xfrm rot="264528">
            <a:off x="4020588" y="278218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Phytoplankton button"/>
          <p:cNvSpPr/>
          <p:nvPr/>
        </p:nvSpPr>
        <p:spPr>
          <a:xfrm rot="20642426">
            <a:off x="1133912" y="424622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Ghost Crab Button"/>
          <p:cNvSpPr/>
          <p:nvPr/>
        </p:nvSpPr>
        <p:spPr>
          <a:xfrm>
            <a:off x="6431397" y="472627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Manatees"/>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1200329"/>
                </a:xfrm>
                <a:prstGeom prst="rect">
                  <a:avLst/>
                </a:prstGeom>
              </p:spPr>
              <p:txBody>
                <a:bodyPr wrap="square">
                  <a:spAutoFit/>
                </a:bodyPr>
                <a:lstStyle/>
                <a:p>
                  <a:r>
                    <a:rPr lang="en-GB" dirty="0"/>
                    <a:t>Manatees glide through the oceans smoothly and have been known to swim at speeds of up to 24 km per hour. They can stay underwater for 20 minutes before having to come up to breathe. To help them conserve oxygen, they slow their heart rate while they are diving for food.</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Manatees</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191" b="19912"/>
            <a:stretch/>
          </p:blipFill>
          <p:spPr>
            <a:xfrm>
              <a:off x="827402" y="2514111"/>
              <a:ext cx="7489194" cy="3539716"/>
            </a:xfrm>
            <a:prstGeom prst="rect">
              <a:avLst/>
            </a:prstGeom>
          </p:spPr>
        </p:pic>
      </p:grpSp>
      <p:grpSp>
        <p:nvGrpSpPr>
          <p:cNvPr id="7" name="Ghost Crab"/>
          <p:cNvGrpSpPr/>
          <p:nvPr/>
        </p:nvGrpSpPr>
        <p:grpSpPr>
          <a:xfrm>
            <a:off x="755650" y="7867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2356989"/>
                  <a:ext cx="3748016" cy="1754326"/>
                </a:xfrm>
                <a:prstGeom prst="rect">
                  <a:avLst/>
                </a:prstGeom>
              </p:spPr>
              <p:txBody>
                <a:bodyPr wrap="square">
                  <a:spAutoFit/>
                </a:bodyPr>
                <a:lstStyle/>
                <a:p>
                  <a:r>
                    <a:rPr lang="en-GB" dirty="0"/>
                    <a:t>The Atlantic ghost crab’s colour allows it to camouflage itself against the sand to hide from predators. Atlantic ghost crabs burrow down into sand during the day and search for food at night.</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Atlantic Ghost Crab</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6545" t="-1901" r="22200" b="1901"/>
            <a:stretch/>
          </p:blipFill>
          <p:spPr>
            <a:xfrm>
              <a:off x="4580546" y="1132840"/>
              <a:ext cx="3744595" cy="4889566"/>
            </a:xfrm>
            <a:prstGeom prst="rect">
              <a:avLst/>
            </a:prstGeom>
          </p:spPr>
        </p:pic>
      </p:grpSp>
      <p:grpSp>
        <p:nvGrpSpPr>
          <p:cNvPr id="9" name="Phytoplankton"/>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88567"/>
                  <a:ext cx="7489193" cy="646331"/>
                </a:xfrm>
                <a:prstGeom prst="rect">
                  <a:avLst/>
                </a:prstGeom>
              </p:spPr>
              <p:txBody>
                <a:bodyPr wrap="square">
                  <a:spAutoFit/>
                </a:bodyPr>
                <a:lstStyle/>
                <a:p>
                  <a:r>
                    <a:rPr lang="en-GB" dirty="0"/>
                    <a:t>Phytoplankton are single celled plants that cannot be seen with the naked eye. They convert sunlight into energy using photosynthesis. </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Phytoplankton</a:t>
                </a:r>
              </a:p>
            </p:txBody>
          </p:sp>
        </p:gr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3885" b="7029"/>
            <a:stretch/>
          </p:blipFill>
          <p:spPr>
            <a:xfrm>
              <a:off x="827402" y="2032305"/>
              <a:ext cx="7497739" cy="3993275"/>
            </a:xfrm>
            <a:prstGeom prst="rect">
              <a:avLst/>
            </a:prstGeom>
          </p:spPr>
        </p:pic>
      </p:grpSp>
    </p:spTree>
    <p:extLst>
      <p:ext uri="{BB962C8B-B14F-4D97-AF65-F5344CB8AC3E}">
        <p14:creationId xmlns:p14="http://schemas.microsoft.com/office/powerpoint/2010/main" val="342892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5"/>
                                        </p:tgtEl>
                                      </p:cBhvr>
                                    </p:animEffect>
                                    <p:anim calcmode="lin" valueType="num">
                                      <p:cBhvr>
                                        <p:cTn id="44" dur="1000"/>
                                        <p:tgtEl>
                                          <p:spTgt spid="5"/>
                                        </p:tgtEl>
                                        <p:attrNameLst>
                                          <p:attrName>ppt_x</p:attrName>
                                        </p:attrNameLst>
                                      </p:cBhvr>
                                      <p:tavLst>
                                        <p:tav tm="0">
                                          <p:val>
                                            <p:strVal val="ppt_x"/>
                                          </p:val>
                                        </p:tav>
                                        <p:tav tm="100000">
                                          <p:val>
                                            <p:strVal val="ppt_x"/>
                                          </p:val>
                                        </p:tav>
                                      </p:tavLst>
                                    </p:anim>
                                    <p:anim calcmode="lin" valueType="num">
                                      <p:cBhvr>
                                        <p:cTn id="45" dur="1000"/>
                                        <p:tgtEl>
                                          <p:spTgt spid="5"/>
                                        </p:tgtEl>
                                        <p:attrNameLst>
                                          <p:attrName>ppt_y</p:attrName>
                                        </p:attrNameLst>
                                      </p:cBhvr>
                                      <p:tavLst>
                                        <p:tav tm="0">
                                          <p:val>
                                            <p:strVal val="ppt_y"/>
                                          </p:val>
                                        </p:tav>
                                        <p:tav tm="100000">
                                          <p:val>
                                            <p:strVal val="ppt_y+.1"/>
                                          </p:val>
                                        </p:tav>
                                      </p:tavLst>
                                    </p:anim>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9"/>
                                        </p:tgtEl>
                                      </p:cBhvr>
                                    </p:animEffect>
                                    <p:anim calcmode="lin" valueType="num">
                                      <p:cBhvr>
                                        <p:cTn id="68" dur="1000"/>
                                        <p:tgtEl>
                                          <p:spTgt spid="9"/>
                                        </p:tgtEl>
                                        <p:attrNameLst>
                                          <p:attrName>ppt_x</p:attrName>
                                        </p:attrNameLst>
                                      </p:cBhvr>
                                      <p:tavLst>
                                        <p:tav tm="0">
                                          <p:val>
                                            <p:strVal val="ppt_x"/>
                                          </p:val>
                                        </p:tav>
                                        <p:tav tm="100000">
                                          <p:val>
                                            <p:strVal val="ppt_x"/>
                                          </p:val>
                                        </p:tav>
                                      </p:tavLst>
                                    </p:anim>
                                    <p:anim calcmode="lin" valueType="num">
                                      <p:cBhvr>
                                        <p:cTn id="69" dur="1000"/>
                                        <p:tgtEl>
                                          <p:spTgt spid="9"/>
                                        </p:tgtEl>
                                        <p:attrNameLst>
                                          <p:attrName>ppt_y</p:attrName>
                                        </p:attrNameLst>
                                      </p:cBhvr>
                                      <p:tavLst>
                                        <p:tav tm="0">
                                          <p:val>
                                            <p:strVal val="ppt_y"/>
                                          </p:val>
                                        </p:tav>
                                        <p:tav tm="100000">
                                          <p:val>
                                            <p:strVal val="ppt_y+.1"/>
                                          </p:val>
                                        </p:tav>
                                      </p:tavLst>
                                    </p:anim>
                                    <p:set>
                                      <p:cBhvr>
                                        <p:cTn id="7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142"/>
          <a:stretch/>
        </p:blipFill>
        <p:spPr>
          <a:xfrm>
            <a:off x="755650" y="1468786"/>
            <a:ext cx="7632701" cy="4633937"/>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Indian Ocean?</a:t>
            </a:r>
          </a:p>
        </p:txBody>
      </p:sp>
      <p:sp>
        <p:nvSpPr>
          <p:cNvPr id="15" name="Dolphin button"/>
          <p:cNvSpPr/>
          <p:nvPr/>
        </p:nvSpPr>
        <p:spPr>
          <a:xfrm rot="264528">
            <a:off x="4353873" y="287632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Clownfish button"/>
          <p:cNvSpPr/>
          <p:nvPr/>
        </p:nvSpPr>
        <p:spPr>
          <a:xfrm rot="20642426">
            <a:off x="1765443" y="332822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Coral button"/>
          <p:cNvSpPr/>
          <p:nvPr/>
        </p:nvSpPr>
        <p:spPr>
          <a:xfrm>
            <a:off x="5722096" y="402894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12" name="Clownfish"/>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923330"/>
                </a:xfrm>
                <a:prstGeom prst="rect">
                  <a:avLst/>
                </a:prstGeom>
              </p:spPr>
              <p:txBody>
                <a:bodyPr wrap="square">
                  <a:spAutoFit/>
                </a:bodyPr>
                <a:lstStyle/>
                <a:p>
                  <a:r>
                    <a:rPr lang="en-GB" dirty="0"/>
                    <a:t>Anemone fish, often known as clownfish, aren’t harmed by the sting of the sea anemone, which means they are protected from predators. They are omnivores, eating algae, plankton and molluscs.</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Anemone Fish</a:t>
                </a:r>
              </a:p>
            </p:txBody>
          </p:sp>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8789" b="13912"/>
            <a:stretch/>
          </p:blipFill>
          <p:spPr>
            <a:xfrm>
              <a:off x="817874" y="2232184"/>
              <a:ext cx="7524359" cy="3797904"/>
            </a:xfrm>
            <a:prstGeom prst="rect">
              <a:avLst/>
            </a:prstGeom>
          </p:spPr>
        </p:pic>
      </p:grpSp>
      <p:grpSp>
        <p:nvGrpSpPr>
          <p:cNvPr id="14" name="Dolphin"/>
          <p:cNvGrpSpPr/>
          <p:nvPr/>
        </p:nvGrpSpPr>
        <p:grpSpPr>
          <a:xfrm>
            <a:off x="737357" y="760513"/>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88567"/>
                  <a:ext cx="7489193" cy="1477328"/>
                </a:xfrm>
                <a:prstGeom prst="rect">
                  <a:avLst/>
                </a:prstGeom>
              </p:spPr>
              <p:txBody>
                <a:bodyPr wrap="square">
                  <a:spAutoFit/>
                </a:bodyPr>
                <a:lstStyle/>
                <a:p>
                  <a:r>
                    <a:rPr lang="en-GB" dirty="0"/>
                    <a:t>Bottlenose dolphins swim so quickly that they sometimes rise out of the water. This helps them travel further while saving energy. They can hold their breath while diving for food for up to 12 minutes. Like other dolphins, bottlenose dolphins use echolocation (special clicking sounds) to help them find food.</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Bottlenose Dolphin</a:t>
                </a:r>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4" t="7513" r="-114" b="27951"/>
            <a:stretch/>
          </p:blipFill>
          <p:spPr>
            <a:xfrm>
              <a:off x="827402" y="2800222"/>
              <a:ext cx="7489194" cy="3222184"/>
            </a:xfrm>
            <a:prstGeom prst="rect">
              <a:avLst/>
            </a:prstGeom>
          </p:spPr>
        </p:pic>
      </p:grpSp>
      <p:grpSp>
        <p:nvGrpSpPr>
          <p:cNvPr id="30" name="Coral"/>
          <p:cNvGrpSpPr/>
          <p:nvPr/>
        </p:nvGrpSpPr>
        <p:grpSpPr>
          <a:xfrm>
            <a:off x="746503" y="782143"/>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1266240"/>
                  <a:ext cx="7427834" cy="923330"/>
                </a:xfrm>
                <a:prstGeom prst="rect">
                  <a:avLst/>
                </a:prstGeom>
              </p:spPr>
              <p:txBody>
                <a:bodyPr wrap="square">
                  <a:spAutoFit/>
                </a:bodyPr>
                <a:lstStyle/>
                <a:p>
                  <a:r>
                    <a:rPr lang="en-GB" dirty="0"/>
                    <a:t>Coral looks like plants but because they cannot make their own food, they are actually animals. Most coral structures are made up of tiny coral creatures called polyps. </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Coral</a:t>
                </a: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t="2752" b="10033"/>
            <a:stretch/>
          </p:blipFill>
          <p:spPr>
            <a:xfrm>
              <a:off x="827400" y="2295460"/>
              <a:ext cx="7489195" cy="3735406"/>
            </a:xfrm>
            <a:prstGeom prst="rect">
              <a:avLst/>
            </a:prstGeom>
          </p:spPr>
        </p:pic>
      </p:grpSp>
    </p:spTree>
    <p:extLst>
      <p:ext uri="{BB962C8B-B14F-4D97-AF65-F5344CB8AC3E}">
        <p14:creationId xmlns:p14="http://schemas.microsoft.com/office/powerpoint/2010/main" val="16269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2"/>
                                        </p:tgtEl>
                                      </p:cBhvr>
                                    </p:animEffect>
                                    <p:anim calcmode="lin" valueType="num">
                                      <p:cBhvr>
                                        <p:cTn id="36" dur="1000"/>
                                        <p:tgtEl>
                                          <p:spTgt spid="12"/>
                                        </p:tgtEl>
                                        <p:attrNameLst>
                                          <p:attrName>ppt_x</p:attrName>
                                        </p:attrNameLst>
                                      </p:cBhvr>
                                      <p:tavLst>
                                        <p:tav tm="0">
                                          <p:val>
                                            <p:strVal val="ppt_x"/>
                                          </p:val>
                                        </p:tav>
                                        <p:tav tm="100000">
                                          <p:val>
                                            <p:strVal val="ppt_x"/>
                                          </p:val>
                                        </p:tav>
                                      </p:tavLst>
                                    </p:anim>
                                    <p:anim calcmode="lin" valueType="num">
                                      <p:cBhvr>
                                        <p:cTn id="37" dur="1000"/>
                                        <p:tgtEl>
                                          <p:spTgt spid="12"/>
                                        </p:tgtEl>
                                        <p:attrNameLst>
                                          <p:attrName>ppt_y</p:attrName>
                                        </p:attrNameLst>
                                      </p:cBhvr>
                                      <p:tavLst>
                                        <p:tav tm="0">
                                          <p:val>
                                            <p:strVal val="ppt_y"/>
                                          </p:val>
                                        </p:tav>
                                        <p:tav tm="100000">
                                          <p:val>
                                            <p:strVal val="ppt_y+.1"/>
                                          </p:val>
                                        </p:tav>
                                      </p:tavLst>
                                    </p:anim>
                                    <p:set>
                                      <p:cBhvr>
                                        <p:cTn id="3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0"/>
                                        </p:tgtEl>
                                      </p:cBhvr>
                                    </p:animEffect>
                                    <p:anim calcmode="lin" valueType="num">
                                      <p:cBhvr>
                                        <p:cTn id="68" dur="1000"/>
                                        <p:tgtEl>
                                          <p:spTgt spid="30"/>
                                        </p:tgtEl>
                                        <p:attrNameLst>
                                          <p:attrName>ppt_x</p:attrName>
                                        </p:attrNameLst>
                                      </p:cBhvr>
                                      <p:tavLst>
                                        <p:tav tm="0">
                                          <p:val>
                                            <p:strVal val="ppt_x"/>
                                          </p:val>
                                        </p:tav>
                                        <p:tav tm="100000">
                                          <p:val>
                                            <p:strVal val="ppt_x"/>
                                          </p:val>
                                        </p:tav>
                                      </p:tavLst>
                                    </p:anim>
                                    <p:anim calcmode="lin" valueType="num">
                                      <p:cBhvr>
                                        <p:cTn id="69" dur="1000"/>
                                        <p:tgtEl>
                                          <p:spTgt spid="30"/>
                                        </p:tgtEl>
                                        <p:attrNameLst>
                                          <p:attrName>ppt_y</p:attrName>
                                        </p:attrNameLst>
                                      </p:cBhvr>
                                      <p:tavLst>
                                        <p:tav tm="0">
                                          <p:val>
                                            <p:strVal val="ppt_y"/>
                                          </p:val>
                                        </p:tav>
                                        <p:tav tm="100000">
                                          <p:val>
                                            <p:strVal val="ppt_y+.1"/>
                                          </p:val>
                                        </p:tav>
                                      </p:tavLst>
                                    </p:anim>
                                    <p:set>
                                      <p:cBhvr>
                                        <p:cTn id="7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467"/>
          <a:stretch/>
        </p:blipFill>
        <p:spPr>
          <a:xfrm>
            <a:off x="755650" y="1476462"/>
            <a:ext cx="7632701" cy="4616363"/>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Southern Ocean?</a:t>
            </a:r>
          </a:p>
        </p:txBody>
      </p:sp>
      <p:sp>
        <p:nvSpPr>
          <p:cNvPr id="15" name="Penguin button"/>
          <p:cNvSpPr/>
          <p:nvPr/>
        </p:nvSpPr>
        <p:spPr>
          <a:xfrm rot="264528">
            <a:off x="6409174" y="284491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Seal button"/>
          <p:cNvSpPr/>
          <p:nvPr/>
        </p:nvSpPr>
        <p:spPr>
          <a:xfrm rot="20642426">
            <a:off x="2403007" y="3454489"/>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Penguin"/>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81128" y="1783680"/>
                  <a:ext cx="3120421" cy="3416320"/>
                </a:xfrm>
                <a:prstGeom prst="rect">
                  <a:avLst/>
                </a:prstGeom>
              </p:spPr>
              <p:txBody>
                <a:bodyPr wrap="square">
                  <a:spAutoFit/>
                </a:bodyPr>
                <a:lstStyle/>
                <a:p>
                  <a:r>
                    <a:rPr lang="en-GB" dirty="0"/>
                    <a:t>Emperor penguins have layers of fat and thick skin to protect them from cold temperatures. During extremely cold temperatures, emperor penguins huddle in groups of up to 1000 to help keep each other warm. Their bodies are streamlined to help them glide quickly in the water when catching prey.</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Emperor Penguin</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729" t="127" r="15023" b="14372"/>
            <a:stretch/>
          </p:blipFill>
          <p:spPr>
            <a:xfrm>
              <a:off x="4328719" y="1219796"/>
              <a:ext cx="3987876" cy="4802610"/>
            </a:xfrm>
            <a:prstGeom prst="rect">
              <a:avLst/>
            </a:prstGeom>
          </p:spPr>
        </p:pic>
      </p:grpSp>
      <p:grpSp>
        <p:nvGrpSpPr>
          <p:cNvPr id="7" name="Seal"/>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29844"/>
                  <a:ext cx="7489193" cy="1200329"/>
                </a:xfrm>
                <a:prstGeom prst="rect">
                  <a:avLst/>
                </a:prstGeom>
              </p:spPr>
              <p:txBody>
                <a:bodyPr wrap="square">
                  <a:spAutoFit/>
                </a:bodyPr>
                <a:lstStyle/>
                <a:p>
                  <a:r>
                    <a:rPr lang="en-GB" dirty="0"/>
                    <a:t>Leopard seals are both land and sea creatures. A leopard seal’s nostrils are slits that close when the seal is under water. Leopard seal’s eyes open wide while they are swimming to allow more light in and help the seal find food.</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Leopard Seal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2" t="19068" r="-112" b="10021"/>
            <a:stretch/>
          </p:blipFill>
          <p:spPr>
            <a:xfrm>
              <a:off x="835790" y="2483141"/>
              <a:ext cx="7489193" cy="3529407"/>
            </a:xfrm>
            <a:prstGeom prst="rect">
              <a:avLst/>
            </a:prstGeom>
          </p:spPr>
        </p:pic>
      </p:grpSp>
    </p:spTree>
    <p:extLst>
      <p:ext uri="{BB962C8B-B14F-4D97-AF65-F5344CB8AC3E}">
        <p14:creationId xmlns:p14="http://schemas.microsoft.com/office/powerpoint/2010/main" val="32147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0"/>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778"/>
          <a:stretch/>
        </p:blipFill>
        <p:spPr>
          <a:xfrm>
            <a:off x="755644" y="1502544"/>
            <a:ext cx="7635175" cy="4601082"/>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Arctic Ocean?</a:t>
            </a:r>
          </a:p>
        </p:txBody>
      </p:sp>
      <p:sp>
        <p:nvSpPr>
          <p:cNvPr id="15" name="Fur Seal Button"/>
          <p:cNvSpPr/>
          <p:nvPr/>
        </p:nvSpPr>
        <p:spPr>
          <a:xfrm rot="264528">
            <a:off x="4395818" y="3302280"/>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Blue Whale Button"/>
          <p:cNvSpPr/>
          <p:nvPr/>
        </p:nvSpPr>
        <p:spPr>
          <a:xfrm rot="20642426">
            <a:off x="1513775" y="3831265"/>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Krill Button"/>
          <p:cNvSpPr/>
          <p:nvPr/>
        </p:nvSpPr>
        <p:spPr>
          <a:xfrm>
            <a:off x="6006198" y="501884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Whale"/>
          <p:cNvGrpSpPr/>
          <p:nvPr/>
        </p:nvGrpSpPr>
        <p:grpSpPr>
          <a:xfrm>
            <a:off x="755650" y="7867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1266240"/>
                  <a:ext cx="7427834" cy="1200329"/>
                </a:xfrm>
                <a:prstGeom prst="rect">
                  <a:avLst/>
                </a:prstGeom>
              </p:spPr>
              <p:txBody>
                <a:bodyPr wrap="square">
                  <a:spAutoFit/>
                </a:bodyPr>
                <a:lstStyle/>
                <a:p>
                  <a:r>
                    <a:rPr lang="en-GB" dirty="0"/>
                    <a:t>Blue whales are migratory. They live in the colder waters of the Arctic oceans and other oceans in the summer and then move to more tropical oceans in the winter. Blue whales have a thick layer of fat known as blubber which helps keep them warm.</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Blue Whale</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716" b="7722"/>
            <a:stretch/>
          </p:blipFill>
          <p:spPr>
            <a:xfrm>
              <a:off x="833707" y="2535846"/>
              <a:ext cx="7491278" cy="3503338"/>
            </a:xfrm>
            <a:prstGeom prst="rect">
              <a:avLst/>
            </a:prstGeom>
          </p:spPr>
        </p:pic>
      </p:grpSp>
      <p:grpSp>
        <p:nvGrpSpPr>
          <p:cNvPr id="7" name="Seal"/>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1252409" y="2446434"/>
                  <a:ext cx="3442903" cy="2031325"/>
                </a:xfrm>
                <a:prstGeom prst="rect">
                  <a:avLst/>
                </a:prstGeom>
              </p:spPr>
              <p:txBody>
                <a:bodyPr wrap="square">
                  <a:spAutoFit/>
                </a:bodyPr>
                <a:lstStyle/>
                <a:p>
                  <a:r>
                    <a:rPr lang="en-GB" dirty="0"/>
                    <a:t>Northern fur seals spend nearly all their time in the ocean, only coming to land to breed. They keep their front and rear flippers out of the water while bobbing on the surface, this is called ‘</a:t>
                  </a:r>
                  <a:r>
                    <a:rPr lang="en-GB" dirty="0" err="1"/>
                    <a:t>jughandling</a:t>
                  </a:r>
                  <a:r>
                    <a:rPr lang="en-GB" dirty="0"/>
                    <a:t>’.</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Northern Fur Seal</a:t>
                </a: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728" y="1213986"/>
              <a:ext cx="3210734" cy="4816101"/>
            </a:xfrm>
            <a:prstGeom prst="rect">
              <a:avLst/>
            </a:prstGeom>
          </p:spPr>
        </p:pic>
      </p:grpSp>
      <p:grpSp>
        <p:nvGrpSpPr>
          <p:cNvPr id="33" name="Krill"/>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923330"/>
                </a:xfrm>
                <a:prstGeom prst="rect">
                  <a:avLst/>
                </a:prstGeom>
              </p:spPr>
              <p:txBody>
                <a:bodyPr wrap="square">
                  <a:spAutoFit/>
                </a:bodyPr>
                <a:lstStyle/>
                <a:p>
                  <a:r>
                    <a:rPr lang="en-GB" dirty="0"/>
                    <a:t>Krill are towards the bottom of the food chain in many oceans. They are small crustaceans and are eaten by a range of creatures, including whales, seals, penguins and squid.</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Krill</a:t>
                </a:r>
              </a:p>
            </p:txBody>
          </p:sp>
        </p:grpSp>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t="24822" b="6376"/>
            <a:stretch/>
          </p:blipFill>
          <p:spPr>
            <a:xfrm>
              <a:off x="816390" y="2204450"/>
              <a:ext cx="7508595" cy="3797903"/>
            </a:xfrm>
            <a:prstGeom prst="rect">
              <a:avLst/>
            </a:prstGeom>
          </p:spPr>
        </p:pic>
        <p:sp>
          <p:nvSpPr>
            <p:cNvPr id="9" name="Rectangle 8"/>
            <p:cNvSpPr/>
            <p:nvPr/>
          </p:nvSpPr>
          <p:spPr>
            <a:xfrm>
              <a:off x="3439608" y="5766528"/>
              <a:ext cx="2262158" cy="184666"/>
            </a:xfrm>
            <a:prstGeom prst="rect">
              <a:avLst/>
            </a:prstGeom>
          </p:spPr>
          <p:txBody>
            <a:bodyPr wrap="none">
              <a:spAutoFit/>
            </a:bodyPr>
            <a:lstStyle/>
            <a:p>
              <a:r>
                <a:rPr lang="en-GB" sz="600" u="sng" dirty="0">
                  <a:solidFill>
                    <a:schemeClr val="bg1"/>
                  </a:solidFill>
                  <a:latin typeface="Tuffy" panose="020B0603060100000000" pitchFamily="34" charset="0"/>
                  <a:ea typeface="Tuffy" panose="020B0603060100000000" pitchFamily="34" charset="0"/>
                </a:rPr>
                <a:t>Translucent krill </a:t>
              </a:r>
              <a:r>
                <a:rPr lang="en-GB" sz="600" dirty="0">
                  <a:solidFill>
                    <a:schemeClr val="bg1"/>
                  </a:solidFill>
                  <a:latin typeface="Tuffy" panose="020B0603060100000000" pitchFamily="34" charset="0"/>
                  <a:ea typeface="Tuffy" panose="020B0603060100000000" pitchFamily="34" charset="0"/>
                </a:rPr>
                <a:t>by </a:t>
              </a:r>
              <a:r>
                <a:rPr lang="en-GB" sz="600" u="sng" dirty="0">
                  <a:solidFill>
                    <a:schemeClr val="bg1"/>
                  </a:solidFill>
                  <a:latin typeface="Tuffy" panose="020B0603060100000000" pitchFamily="34" charset="0"/>
                  <a:ea typeface="Tuffy" panose="020B0603060100000000" pitchFamily="34" charset="0"/>
                </a:rPr>
                <a:t>Maia Valenzuela</a:t>
              </a:r>
              <a:r>
                <a:rPr lang="en-GB" sz="600" dirty="0">
                  <a:solidFill>
                    <a:schemeClr val="bg1"/>
                  </a:solidFill>
                  <a:latin typeface="Tuffy" panose="020B0603060100000000" pitchFamily="34" charset="0"/>
                  <a:ea typeface="Tuffy" panose="020B0603060100000000" pitchFamily="34" charset="0"/>
                </a:rPr>
                <a:t> is licensed under </a:t>
              </a:r>
              <a:r>
                <a:rPr lang="en-GB" sz="600" u="sng" dirty="0">
                  <a:solidFill>
                    <a:schemeClr val="bg1"/>
                  </a:solidFill>
                  <a:latin typeface="Tuffy" panose="020B0603060100000000" pitchFamily="34" charset="0"/>
                  <a:ea typeface="Tuffy" panose="020B0603060100000000" pitchFamily="34" charset="0"/>
                </a:rPr>
                <a:t>CC BY 2.0</a:t>
              </a:r>
              <a:r>
                <a:rPr lang="en-GB" sz="600" dirty="0">
                  <a:solidFill>
                    <a:schemeClr val="bg1"/>
                  </a:solidFill>
                  <a:latin typeface="Tuffy" panose="020B0603060100000000" pitchFamily="34" charset="0"/>
                  <a:ea typeface="Tuffy" panose="020B0603060100000000" pitchFamily="34" charset="0"/>
                </a:rPr>
                <a:t>.</a:t>
              </a:r>
            </a:p>
          </p:txBody>
        </p:sp>
      </p:grpSp>
    </p:spTree>
    <p:extLst>
      <p:ext uri="{BB962C8B-B14F-4D97-AF65-F5344CB8AC3E}">
        <p14:creationId xmlns:p14="http://schemas.microsoft.com/office/powerpoint/2010/main" val="14324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3"/>
                                        </p:tgtEl>
                                      </p:cBhvr>
                                    </p:animEffect>
                                    <p:anim calcmode="lin" valueType="num">
                                      <p:cBhvr>
                                        <p:cTn id="68" dur="1000"/>
                                        <p:tgtEl>
                                          <p:spTgt spid="33"/>
                                        </p:tgtEl>
                                        <p:attrNameLst>
                                          <p:attrName>ppt_x</p:attrName>
                                        </p:attrNameLst>
                                      </p:cBhvr>
                                      <p:tavLst>
                                        <p:tav tm="0">
                                          <p:val>
                                            <p:strVal val="ppt_x"/>
                                          </p:val>
                                        </p:tav>
                                        <p:tav tm="100000">
                                          <p:val>
                                            <p:strVal val="ppt_x"/>
                                          </p:val>
                                        </p:tav>
                                      </p:tavLst>
                                    </p:anim>
                                    <p:anim calcmode="lin" valueType="num">
                                      <p:cBhvr>
                                        <p:cTn id="69" dur="1000"/>
                                        <p:tgtEl>
                                          <p:spTgt spid="33"/>
                                        </p:tgtEl>
                                        <p:attrNameLst>
                                          <p:attrName>ppt_y</p:attrName>
                                        </p:attrNameLst>
                                      </p:cBhvr>
                                      <p:tavLst>
                                        <p:tav tm="0">
                                          <p:val>
                                            <p:strVal val="ppt_y"/>
                                          </p:val>
                                        </p:tav>
                                        <p:tav tm="100000">
                                          <p:val>
                                            <p:strVal val="ppt_y+.1"/>
                                          </p:val>
                                        </p:tav>
                                      </p:tavLst>
                                    </p:anim>
                                    <p:set>
                                      <p:cBhvr>
                                        <p:cTn id="7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Threats to Ocean Habitats</a:t>
            </a:r>
          </a:p>
        </p:txBody>
      </p:sp>
      <p:grpSp>
        <p:nvGrpSpPr>
          <p:cNvPr id="15" name="Group 14"/>
          <p:cNvGrpSpPr/>
          <p:nvPr/>
        </p:nvGrpSpPr>
        <p:grpSpPr>
          <a:xfrm>
            <a:off x="755651" y="1586995"/>
            <a:ext cx="5787762" cy="1631790"/>
            <a:chOff x="755651" y="1586995"/>
            <a:chExt cx="5787762" cy="1631790"/>
          </a:xfrm>
        </p:grpSpPr>
        <p:sp>
          <p:nvSpPr>
            <p:cNvPr id="2" name="Rectangle 1"/>
            <p:cNvSpPr/>
            <p:nvPr/>
          </p:nvSpPr>
          <p:spPr>
            <a:xfrm>
              <a:off x="755651" y="1586995"/>
              <a:ext cx="5787762" cy="1631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6" name="Rectangle 5"/>
            <p:cNvSpPr/>
            <p:nvPr/>
          </p:nvSpPr>
          <p:spPr>
            <a:xfrm>
              <a:off x="893427" y="1760595"/>
              <a:ext cx="4978866" cy="1200329"/>
            </a:xfrm>
            <a:prstGeom prst="rect">
              <a:avLst/>
            </a:prstGeom>
          </p:spPr>
          <p:txBody>
            <a:bodyPr wrap="square">
              <a:spAutoFit/>
            </a:bodyPr>
            <a:lstStyle/>
            <a:p>
              <a:r>
                <a:rPr lang="en-GB" dirty="0"/>
                <a:t>Climate change is affecting the temperature of oceans, making some of them unsuitable for plants and animals that have adapted to different temperatures.</a:t>
              </a:r>
            </a:p>
          </p:txBody>
        </p:sp>
      </p:grpSp>
      <p:sp>
        <p:nvSpPr>
          <p:cNvPr id="10" name="Rectangle 9"/>
          <p:cNvSpPr/>
          <p:nvPr/>
        </p:nvSpPr>
        <p:spPr>
          <a:xfrm>
            <a:off x="5187713" y="3220358"/>
            <a:ext cx="3200637" cy="14229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Rectangle 7"/>
          <p:cNvSpPr/>
          <p:nvPr/>
        </p:nvSpPr>
        <p:spPr>
          <a:xfrm>
            <a:off x="5321938" y="3338783"/>
            <a:ext cx="3066412" cy="1200329"/>
          </a:xfrm>
          <a:prstGeom prst="rect">
            <a:avLst/>
          </a:prstGeom>
        </p:spPr>
        <p:txBody>
          <a:bodyPr wrap="square">
            <a:spAutoFit/>
          </a:bodyPr>
          <a:lstStyle/>
          <a:p>
            <a:r>
              <a:rPr lang="en-GB" dirty="0"/>
              <a:t>Over fishing causes problems in the ocean food chain, leading to a lack of food across many species.</a:t>
            </a:r>
          </a:p>
        </p:txBody>
      </p:sp>
      <p:grpSp>
        <p:nvGrpSpPr>
          <p:cNvPr id="16" name="Group 15"/>
          <p:cNvGrpSpPr/>
          <p:nvPr/>
        </p:nvGrpSpPr>
        <p:grpSpPr>
          <a:xfrm>
            <a:off x="755650" y="1611913"/>
            <a:ext cx="5787762" cy="1631790"/>
            <a:chOff x="755651" y="1586995"/>
            <a:chExt cx="5787762" cy="1631790"/>
          </a:xfrm>
        </p:grpSpPr>
        <p:sp>
          <p:nvSpPr>
            <p:cNvPr id="17" name="Rectangle 16"/>
            <p:cNvSpPr/>
            <p:nvPr/>
          </p:nvSpPr>
          <p:spPr>
            <a:xfrm>
              <a:off x="755651" y="1586995"/>
              <a:ext cx="5787762" cy="1631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18" name="Rectangle 17"/>
            <p:cNvSpPr/>
            <p:nvPr/>
          </p:nvSpPr>
          <p:spPr>
            <a:xfrm>
              <a:off x="893427" y="1760595"/>
              <a:ext cx="4324526" cy="1200329"/>
            </a:xfrm>
            <a:prstGeom prst="rect">
              <a:avLst/>
            </a:prstGeom>
          </p:spPr>
          <p:txBody>
            <a:bodyPr wrap="square">
              <a:spAutoFit/>
            </a:bodyPr>
            <a:lstStyle/>
            <a:p>
              <a:r>
                <a:rPr lang="en-GB" dirty="0"/>
                <a:t>Climate change is causing the polar ice caps to melt, which means there is less land for creatures like the northern fur seal to breed on.</a:t>
              </a:r>
            </a:p>
          </p:txBody>
        </p:sp>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018" y="1313843"/>
            <a:ext cx="3205208" cy="2227931"/>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1586995"/>
            <a:ext cx="4505830" cy="450583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4607"/>
          <a:stretch/>
        </p:blipFill>
        <p:spPr>
          <a:xfrm>
            <a:off x="767356" y="1493240"/>
            <a:ext cx="7634353" cy="4609804"/>
          </a:xfrm>
          <a:prstGeom prst="rect">
            <a:avLst/>
          </a:prstGeom>
        </p:spPr>
      </p:pic>
      <p:sp>
        <p:nvSpPr>
          <p:cNvPr id="21" name="Rectangle 20"/>
          <p:cNvSpPr/>
          <p:nvPr/>
        </p:nvSpPr>
        <p:spPr>
          <a:xfrm>
            <a:off x="755650" y="3816991"/>
            <a:ext cx="5502537" cy="1535185"/>
          </a:xfrm>
          <a:prstGeom prst="rect">
            <a:avLst/>
          </a:prstGeom>
          <a:solidFill>
            <a:srgbClr val="7BCAF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en-GB" dirty="0">
                <a:solidFill>
                  <a:schemeClr val="tx1"/>
                </a:solidFill>
              </a:rPr>
              <a:t>Pollution is damaging ocean habitats. Oil spills damage the water-repellent fur and feathers of sea creatures. Scientists have found tiny pieces of plastic inside the bodies of fish.</a:t>
            </a:r>
          </a:p>
        </p:txBody>
      </p:sp>
    </p:spTree>
    <p:extLst>
      <p:ext uri="{BB962C8B-B14F-4D97-AF65-F5344CB8AC3E}">
        <p14:creationId xmlns:p14="http://schemas.microsoft.com/office/powerpoint/2010/main" val="17767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p:bldP spid="8" grpId="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316</TotalTime>
  <Words>911</Words>
  <Application>Microsoft Office PowerPoint</Application>
  <PresentationFormat>On-screen Show (4:3)</PresentationFormat>
  <Paragraphs>80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Tuffy</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Rachel Leather</dc:creator>
  <cp:lastModifiedBy>home</cp:lastModifiedBy>
  <cp:revision>18</cp:revision>
  <dcterms:created xsi:type="dcterms:W3CDTF">2019-07-25T11:12:09Z</dcterms:created>
  <dcterms:modified xsi:type="dcterms:W3CDTF">2020-06-24T20:02:57Z</dcterms:modified>
</cp:coreProperties>
</file>