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57" r:id="rId2"/>
    <p:sldId id="346" r:id="rId3"/>
    <p:sldId id="308" r:id="rId4"/>
    <p:sldId id="335" r:id="rId5"/>
    <p:sldId id="334" r:id="rId6"/>
    <p:sldId id="332" r:id="rId7"/>
    <p:sldId id="449" r:id="rId8"/>
    <p:sldId id="333" r:id="rId9"/>
    <p:sldId id="391" r:id="rId10"/>
    <p:sldId id="453" r:id="rId11"/>
    <p:sldId id="454" r:id="rId12"/>
    <p:sldId id="455" r:id="rId13"/>
    <p:sldId id="45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4884" autoAdjust="0"/>
  </p:normalViewPr>
  <p:slideViewPr>
    <p:cSldViewPr snapToGrid="0">
      <p:cViewPr varScale="1">
        <p:scale>
          <a:sx n="74" d="100"/>
          <a:sy n="74" d="100"/>
        </p:scale>
        <p:origin x="169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5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7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1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15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96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tchancetopaint.com/spirit-of-the-rainforest-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lastchancetopaint.com/last-chance-to-paint-liv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1: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Spirit of the Rainforest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the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the Amazon 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6" y="6066363"/>
            <a:ext cx="1697915" cy="586082"/>
          </a:xfrm>
          <a:prstGeom prst="rect">
            <a:avLst/>
          </a:prstGeom>
        </p:spPr>
      </p:pic>
      <p:pic>
        <p:nvPicPr>
          <p:cNvPr id="1026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13" y="2444525"/>
            <a:ext cx="2848882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43004" y="5087955"/>
            <a:ext cx="131979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2" y="6045846"/>
            <a:ext cx="1745149" cy="586082"/>
          </a:xfrm>
          <a:prstGeom prst="rect">
            <a:avLst/>
          </a:prstGeom>
        </p:spPr>
      </p:pic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12" y="6156063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4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0779" y="6584347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BFF</a:t>
            </a: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36486" y="2950907"/>
            <a:ext cx="607102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>
                <a:latin typeface="Born Free Sans" pitchFamily="50" charset="0"/>
              </a:rPr>
              <a:t>What </a:t>
            </a:r>
            <a:r>
              <a:rPr lang="en-GB" altLang="en-US" sz="4000" dirty="0">
                <a:latin typeface="Born Free Sans" pitchFamily="50" charset="0"/>
              </a:rPr>
              <a:t>would happen if we took all the resources we wanted from the world with no thought for tomorrow?</a:t>
            </a:r>
          </a:p>
        </p:txBody>
      </p:sp>
    </p:spTree>
    <p:extLst>
      <p:ext uri="{BB962C8B-B14F-4D97-AF65-F5344CB8AC3E}">
        <p14:creationId xmlns:p14="http://schemas.microsoft.com/office/powerpoint/2010/main" val="1124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r="51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927" y="1003586"/>
            <a:ext cx="32318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An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ecosystem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area where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biological elements (e.g. plants and animals) interact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non-biological elements (e.g. soil and water).</a:t>
            </a:r>
          </a:p>
          <a:p>
            <a:pPr lvl="0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ecosystem can be as small as a single tree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as big as a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forest.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1253" y="6594556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6128" y="1003586"/>
            <a:ext cx="29588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Ecosystems must have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balance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if they are to work properly and be sustainable. 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If even one change takes place to a component, this can have a knock on effect for the rest of the ecosystem. </a:t>
            </a:r>
          </a:p>
          <a:p>
            <a:pPr lvl="1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66" y="0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5"/>
            <a:ext cx="9144000" cy="6858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609405" y="6636103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BFF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9319" y="752611"/>
            <a:ext cx="1848583" cy="1232840"/>
            <a:chOff x="3380286" y="560574"/>
            <a:chExt cx="1848583" cy="12328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286" y="560574"/>
              <a:ext cx="1848583" cy="123283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3380286" y="1547193"/>
              <a:ext cx="18485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© </a:t>
              </a:r>
              <a:r>
                <a:rPr lang="en-GB" sz="1000" dirty="0" smtClean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www.tigersintheforest.com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94555" y="3140173"/>
            <a:ext cx="1791014" cy="1150092"/>
            <a:chOff x="1101739" y="2691442"/>
            <a:chExt cx="1791014" cy="115009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739" y="2691442"/>
              <a:ext cx="1719650" cy="114643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088008" y="3603520"/>
              <a:ext cx="80474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8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Pixaby.com</a:t>
              </a:r>
              <a:endParaRPr lang="en-GB" sz="9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66466" y="1439850"/>
            <a:ext cx="2004557" cy="1277425"/>
            <a:chOff x="6234105" y="2691442"/>
            <a:chExt cx="2004557" cy="12774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" r="3324" b="4585"/>
            <a:stretch/>
          </p:blipFill>
          <p:spPr>
            <a:xfrm>
              <a:off x="6234105" y="2691442"/>
              <a:ext cx="1956601" cy="127742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7433917" y="3712911"/>
              <a:ext cx="80474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Pixaby.com</a:t>
              </a:r>
              <a:endParaRPr lang="en-GB" sz="9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6204" y="2711531"/>
            <a:ext cx="1852932" cy="1110599"/>
            <a:chOff x="3631700" y="4494362"/>
            <a:chExt cx="1852932" cy="11105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" b="5594"/>
            <a:stretch/>
          </p:blipFill>
          <p:spPr>
            <a:xfrm>
              <a:off x="3631700" y="4494362"/>
              <a:ext cx="1794147" cy="109555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679887" y="5366947"/>
              <a:ext cx="80474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Pixaby.com</a:t>
              </a:r>
              <a:endParaRPr lang="en-GB" sz="9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70939" y="4643974"/>
            <a:ext cx="1676292" cy="1826807"/>
            <a:chOff x="886187" y="4558776"/>
            <a:chExt cx="1415452" cy="16511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87" y="4558776"/>
              <a:ext cx="1239195" cy="161634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496894" y="5958269"/>
              <a:ext cx="804745" cy="251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Pixaby.com</a:t>
              </a:r>
              <a:endParaRPr lang="en-GB" sz="9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19346" y="4096572"/>
            <a:ext cx="1804753" cy="1996034"/>
            <a:chOff x="6921389" y="4530776"/>
            <a:chExt cx="1804753" cy="199603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5920"/>
            <a:stretch/>
          </p:blipFill>
          <p:spPr>
            <a:xfrm>
              <a:off x="6921389" y="4530776"/>
              <a:ext cx="1752755" cy="196493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7921397" y="6275203"/>
              <a:ext cx="804745" cy="251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Pixaby.com</a:t>
              </a:r>
              <a:endParaRPr lang="en-GB" sz="9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54061" y="881448"/>
            <a:ext cx="1789241" cy="2402598"/>
            <a:chOff x="6365479" y="4173657"/>
            <a:chExt cx="1789241" cy="24025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" b="3570"/>
            <a:stretch/>
          </p:blipFill>
          <p:spPr>
            <a:xfrm>
              <a:off x="6365479" y="4173657"/>
              <a:ext cx="1734377" cy="238657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389493" y="6318364"/>
              <a:ext cx="1765227" cy="257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Emily Whitfield-Wicks/Eden</a:t>
              </a:r>
              <a:endPara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33" name="Straight Arrow Connector 32"/>
          <p:cNvCxnSpPr>
            <a:stCxn id="16" idx="0"/>
            <a:endCxn id="14" idx="2"/>
          </p:cNvCxnSpPr>
          <p:nvPr/>
        </p:nvCxnSpPr>
        <p:spPr>
          <a:xfrm flipH="1" flipV="1">
            <a:off x="1993611" y="1985450"/>
            <a:ext cx="1860769" cy="11547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0"/>
            <a:endCxn id="16" idx="3"/>
          </p:cNvCxnSpPr>
          <p:nvPr/>
        </p:nvCxnSpPr>
        <p:spPr>
          <a:xfrm flipH="1" flipV="1">
            <a:off x="4714205" y="3713390"/>
            <a:ext cx="1681519" cy="383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0"/>
            <a:endCxn id="18" idx="2"/>
          </p:cNvCxnSpPr>
          <p:nvPr/>
        </p:nvCxnSpPr>
        <p:spPr>
          <a:xfrm flipH="1" flipV="1">
            <a:off x="5344767" y="2717275"/>
            <a:ext cx="1050957" cy="13792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2" idx="0"/>
            <a:endCxn id="20" idx="2"/>
          </p:cNvCxnSpPr>
          <p:nvPr/>
        </p:nvCxnSpPr>
        <p:spPr>
          <a:xfrm flipH="1" flipV="1">
            <a:off x="1153278" y="3807086"/>
            <a:ext cx="751438" cy="8368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760700" y="352304"/>
            <a:ext cx="2321097" cy="52322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Human (omnivore – eating both plants and animals)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62230" y="214347"/>
            <a:ext cx="2062760" cy="52322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Jaguar (carnivore/ secondary consumer)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328571" y="916630"/>
            <a:ext cx="2032390" cy="52322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Macaw (herbivore/ primary consumer)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29944" y="4311604"/>
            <a:ext cx="1862143" cy="52322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Capuchin (herbivore/ primary consumer)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7970" y="2188311"/>
            <a:ext cx="1850614" cy="52322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Butterfly (pollinator/ primary consumer)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252" y="4627032"/>
            <a:ext cx="1150687" cy="738664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Lobster-claw</a:t>
            </a:r>
          </a:p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roducer)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72102" y="4083436"/>
            <a:ext cx="1110412" cy="52322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Banana</a:t>
            </a:r>
          </a:p>
          <a:p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roducer)</a:t>
            </a:r>
            <a:endParaRPr lang="en-GB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41842" y="6272981"/>
            <a:ext cx="1655570" cy="523220"/>
          </a:xfrm>
          <a:prstGeom prst="rect">
            <a:avLst/>
          </a:prstGeom>
          <a:solidFill>
            <a:schemeClr val="accent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Decomposers and detritivores</a:t>
            </a:r>
          </a:p>
        </p:txBody>
      </p:sp>
      <p:cxnSp>
        <p:nvCxnSpPr>
          <p:cNvPr id="64" name="Straight Arrow Connector 63"/>
          <p:cNvCxnSpPr>
            <a:stCxn id="24" idx="1"/>
          </p:cNvCxnSpPr>
          <p:nvPr/>
        </p:nvCxnSpPr>
        <p:spPr>
          <a:xfrm flipH="1">
            <a:off x="4341138" y="5079040"/>
            <a:ext cx="1178208" cy="122048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22" idx="3"/>
          </p:cNvCxnSpPr>
          <p:nvPr/>
        </p:nvCxnSpPr>
        <p:spPr>
          <a:xfrm flipH="1" flipV="1">
            <a:off x="2638493" y="5538149"/>
            <a:ext cx="1356279" cy="751774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7" idx="2"/>
            <a:endCxn id="63" idx="0"/>
          </p:cNvCxnSpPr>
          <p:nvPr/>
        </p:nvCxnSpPr>
        <p:spPr>
          <a:xfrm>
            <a:off x="3861016" y="4834824"/>
            <a:ext cx="308611" cy="14381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78" r="104" b="11146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22" y="1844131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why balance is important in the rainforest</a:t>
            </a:r>
          </a:p>
          <a:p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8" b="1"/>
          <a:stretch/>
        </p:blipFill>
        <p:spPr>
          <a:xfrm>
            <a:off x="0" y="-28575"/>
            <a:ext cx="9144000" cy="68865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29075" y="1594345"/>
            <a:ext cx="95250" cy="47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6711" y="5197830"/>
            <a:ext cx="6923314" cy="1574149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ask well thought out questions about a place, people and environment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understand the importance of a balance between people, plants and animals in an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ecosystem.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26" y="326976"/>
            <a:ext cx="6492803" cy="1072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" y="1419421"/>
            <a:ext cx="547468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784" y="1299289"/>
            <a:ext cx="4450216" cy="4233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John Dyer is a modern (contemporary) artist, born in 1968.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 focuses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on colourful landscapes, architecture, gardens and notable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events.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John started his career as a photographer and his first assignment was in the Amazon rainforest.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John travelled with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his daughter,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Martha-Lilly (a musician)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and explorer Robin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Hanbury-Tenison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00062" y="1067356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7" y="1342205"/>
            <a:ext cx="4054714" cy="40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82619" y="5162212"/>
            <a:ext cx="125975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4" y="0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6"/>
          <a:stretch/>
        </p:blipFill>
        <p:spPr>
          <a:xfrm>
            <a:off x="0" y="0"/>
            <a:ext cx="916988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932" y="10290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utum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John painted alongside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Amazon Indian artist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Nixiwaka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several other members of the tribe. 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2882" y="5436321"/>
            <a:ext cx="364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Together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explored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deep connection between the tribe and the spirits of 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rainforest,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through art.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82677" y="6636650"/>
            <a:ext cx="14863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© </a:t>
            </a:r>
            <a:r>
              <a:rPr lang="en-GB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Nixiwaka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Yawanawá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66" y="0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3549" y="3585089"/>
            <a:ext cx="3424687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 Add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 verb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en-GB" sz="1600" dirty="0">
              <a:latin typeface="Born Free Sans" pitchFamily="50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Work, Think, Make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Protect, Get….. 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32" y="1028744"/>
            <a:ext cx="381534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Start with a question word:</a:t>
            </a:r>
          </a:p>
          <a:p>
            <a:pPr marL="342900" indent="-342900">
              <a:buAutoNum type="arabicPeriod"/>
            </a:pPr>
            <a:endParaRPr lang="en-GB" sz="1600" dirty="0">
              <a:latin typeface="Born Free Sans" pitchFamily="50" charset="0"/>
              <a:cs typeface="Helvetica" panose="020B0604020202020204" pitchFamily="34" charset="0"/>
            </a:endParaRPr>
          </a:p>
          <a:p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Where, What, How, Why, When….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1255" y="1492090"/>
            <a:ext cx="5468409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2. Consider your subject:</a:t>
            </a: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Are you talking to an individual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 group directly?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endParaRPr lang="en-GB" sz="1600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Are you talking to someone about someone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else?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[Name], He</a:t>
            </a:r>
            <a:r>
              <a:rPr lang="en-GB" sz="1600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She, They</a:t>
            </a: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Are you talking to someone about an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object? </a:t>
            </a:r>
          </a:p>
          <a:p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en-GB" sz="1600" dirty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endParaRPr lang="en-GB" sz="1600" dirty="0">
              <a:solidFill>
                <a:srgbClr val="EFAC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732" y="4571537"/>
            <a:ext cx="876493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Examples: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does </a:t>
            </a:r>
            <a:r>
              <a:rPr lang="en-GB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Nixiwaka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think about deforestation?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did you get your painting equipment to the village?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does it smell like in the rainforest?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4" y="1832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533" y="1193731"/>
            <a:ext cx="8695675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can also add other phrases to make your sentence more complex:</a:t>
            </a:r>
          </a:p>
          <a:p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	Although . . .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•	As . . . 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	Despite the fact that . . . 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•	Even though . . 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	If . . . 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	In general . . 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•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	I would like to  . .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•	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Given that .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533" y="4371840"/>
            <a:ext cx="876493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Examples: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a member of the </a:t>
            </a:r>
            <a:r>
              <a:rPr lang="en-GB" sz="1600" dirty="0" err="1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tribe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does </a:t>
            </a:r>
            <a:r>
              <a:rPr lang="en-GB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Nixiwaka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think about deforestation?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Given that you are using modern art materials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did you get </a:t>
            </a:r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them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the village?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FAC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general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does it smell like in the rainforest? </a:t>
            </a: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4" y="0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783" y="1195777"/>
            <a:ext cx="8841061" cy="4304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the top 10 questions your class would like to ask?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4" y="0"/>
            <a:ext cx="797425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764" y="1328332"/>
            <a:ext cx="2538919" cy="405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Join the Last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C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hance to Paint team 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the rainforest by watching their video blogs, reading about their adventures, viewing some amazing artistic creations, </a:t>
            </a:r>
            <a:r>
              <a:rPr lang="en-GB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submitting your questions</a:t>
            </a:r>
            <a:r>
              <a:rPr lang="en-GB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on’t forget to join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 Facebook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group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for more information about future chapters.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505" t="10041" r="20220" b="21145"/>
          <a:stretch/>
        </p:blipFill>
        <p:spPr>
          <a:xfrm>
            <a:off x="2742683" y="1354830"/>
            <a:ext cx="6173226" cy="3964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13" y="0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78" r="104" b="11146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10" y="2144751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…three 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 and answers you found particularly interesting</a:t>
            </a:r>
          </a:p>
          <a:p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5535</TotalTime>
  <Words>673</Words>
  <Application>Microsoft Office PowerPoint</Application>
  <PresentationFormat>On-screen Show (4:3)</PresentationFormat>
  <Paragraphs>129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Born Free Sans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home</cp:lastModifiedBy>
  <cp:revision>393</cp:revision>
  <dcterms:created xsi:type="dcterms:W3CDTF">2018-08-02T10:33:01Z</dcterms:created>
  <dcterms:modified xsi:type="dcterms:W3CDTF">2020-06-01T12:04:49Z</dcterms:modified>
</cp:coreProperties>
</file>