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459" r:id="rId2"/>
    <p:sldId id="344" r:id="rId3"/>
    <p:sldId id="409" r:id="rId4"/>
    <p:sldId id="317" r:id="rId5"/>
    <p:sldId id="458" r:id="rId6"/>
    <p:sldId id="417" r:id="rId7"/>
    <p:sldId id="418" r:id="rId8"/>
    <p:sldId id="360" r:id="rId9"/>
    <p:sldId id="369" r:id="rId10"/>
    <p:sldId id="370" r:id="rId11"/>
    <p:sldId id="373" r:id="rId12"/>
    <p:sldId id="371" r:id="rId13"/>
    <p:sldId id="372" r:id="rId14"/>
    <p:sldId id="321" r:id="rId15"/>
    <p:sldId id="457" r:id="rId16"/>
    <p:sldId id="410" r:id="rId17"/>
    <p:sldId id="421" r:id="rId18"/>
    <p:sldId id="38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  <a:srgbClr val="00FFCC"/>
    <a:srgbClr val="FF00FF"/>
    <a:srgbClr val="EFAC2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85116" autoAdjust="0"/>
  </p:normalViewPr>
  <p:slideViewPr>
    <p:cSldViewPr snapToGrid="0">
      <p:cViewPr varScale="1">
        <p:scale>
          <a:sx n="75" d="100"/>
          <a:sy n="75" d="100"/>
        </p:scale>
        <p:origin x="1651" y="4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65BD2-CBBD-4292-8FB2-75DC6D42167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23CCF-6EDD-4E3A-91AE-198068BE6B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14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711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06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3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55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85B79-2A62-41FB-863F-58C0CD307D65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707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751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73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6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417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information: </a:t>
            </a:r>
            <a:r>
              <a:rPr lang="en-GB" dirty="0" smtClean="0"/>
              <a:t>There are 25,000 - 30,000 different species of orchid, at least 10,000 of which can be found in the tropics</a:t>
            </a:r>
            <a:r>
              <a:rPr lang="en-GB" baseline="0" dirty="0" smtClean="0"/>
              <a:t> (Rainforest Alliance).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448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833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61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Additional info: “</a:t>
            </a:r>
            <a:r>
              <a:rPr lang="en-GB" dirty="0" smtClean="0"/>
              <a:t>Lianas belong to several different plant families”.</a:t>
            </a:r>
            <a:r>
              <a:rPr lang="en-GB" baseline="0" dirty="0" smtClean="0"/>
              <a:t> (Rainforest Alliance)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23CCF-6EDD-4E3A-91AE-198068BE6B8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8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3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80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14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6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5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1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22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4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1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4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AD32-B42C-4C6C-A701-27A84EF289EB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14EE9-8E71-491B-A737-4A4D97FFBF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48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pic>
        <p:nvPicPr>
          <p:cNvPr id="9" name="Picture 2" descr="Last Chance to Pai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368" y="256618"/>
            <a:ext cx="4869548" cy="22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98807" y="2687298"/>
            <a:ext cx="51215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Chapter 1: </a:t>
            </a:r>
            <a:r>
              <a:rPr lang="en-GB" u="sng" dirty="0" smtClean="0">
                <a:latin typeface="Helvetica" panose="020B0604020202020204" pitchFamily="34" charset="0"/>
                <a:cs typeface="Helvetica" panose="020B0604020202020204" pitchFamily="34" charset="0"/>
              </a:rPr>
              <a:t>Spirit of the Rainforest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Visit the </a:t>
            </a:r>
            <a:r>
              <a:rPr lang="en-GB" dirty="0" err="1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 tribe with artist John 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Dyer.</a:t>
            </a:r>
          </a:p>
          <a:p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Develop </a:t>
            </a:r>
            <a:r>
              <a:rPr lang="en-GB" dirty="0">
                <a:latin typeface="Helvetica" panose="020B0604020202020204" pitchFamily="34" charset="0"/>
                <a:cs typeface="Helvetica" panose="020B0604020202020204" pitchFamily="34" charset="0"/>
              </a:rPr>
              <a:t>your artistic skills whilst discovering the people, plants, animals and culture from one of the most diverse ecosystems in the world, the Amazon r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ainforest.</a:t>
            </a:r>
            <a:endParaRPr lang="en-GB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916" y="6066363"/>
            <a:ext cx="1697915" cy="586082"/>
          </a:xfrm>
          <a:prstGeom prst="rect">
            <a:avLst/>
          </a:prstGeom>
        </p:spPr>
      </p:pic>
      <p:pic>
        <p:nvPicPr>
          <p:cNvPr id="1026" name="Picture 2" descr="https://www.lastchancetopaint.com/wp-content/uploads/2019/01/JDEd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13" y="2444525"/>
            <a:ext cx="2848882" cy="284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643004" y="5087955"/>
            <a:ext cx="131979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 Gallery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82" y="6045846"/>
            <a:ext cx="1745149" cy="586082"/>
          </a:xfrm>
          <a:prstGeom prst="rect">
            <a:avLst/>
          </a:prstGeom>
        </p:spPr>
      </p:pic>
      <p:pic>
        <p:nvPicPr>
          <p:cNvPr id="4" name="Picture 2" descr="cd3a6d28-a8a8-4d67-ba5f-ab00c2f64532@onlin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12" y="6156063"/>
            <a:ext cx="1737148" cy="3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9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37745" y="1593277"/>
            <a:ext cx="3915154" cy="4552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Banana plants </a:t>
            </a:r>
            <a:r>
              <a:rPr lang="en-GB" sz="2400" dirty="0"/>
              <a:t>– </a:t>
            </a:r>
            <a:r>
              <a:rPr lang="en-GB" sz="2400" dirty="0" smtClean="0"/>
              <a:t>are they a ‘palm tree’ or a herb?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rgbClr val="EFAC2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They are in fact a herb!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Their trunks are not made of </a:t>
            </a:r>
            <a:r>
              <a:rPr lang="en-GB" sz="2000" dirty="0"/>
              <a:t>wood </a:t>
            </a:r>
            <a:r>
              <a:rPr lang="en-GB" sz="2000" dirty="0" smtClean="0"/>
              <a:t>like a tree but are made of lots of sheets </a:t>
            </a:r>
            <a:r>
              <a:rPr lang="en-GB" sz="2000" dirty="0"/>
              <a:t>of overlapping </a:t>
            </a:r>
            <a:r>
              <a:rPr lang="en-GB" sz="2000" dirty="0" smtClean="0"/>
              <a:t>leaves.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Banana fruit </a:t>
            </a:r>
            <a:r>
              <a:rPr lang="en-GB" sz="2000" dirty="0"/>
              <a:t>are </a:t>
            </a:r>
            <a:r>
              <a:rPr lang="en-GB" sz="2000" dirty="0" smtClean="0"/>
              <a:t>popular around the world but their leaves are also very useful.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920"/>
          <a:stretch/>
        </p:blipFill>
        <p:spPr>
          <a:xfrm>
            <a:off x="67951" y="1112987"/>
            <a:ext cx="4824993" cy="5409084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605153" y="593467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28887" y="6288752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7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935" y="4602906"/>
            <a:ext cx="8916784" cy="2003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Why </a:t>
            </a:r>
            <a:r>
              <a:rPr lang="en-GB" sz="2400" dirty="0"/>
              <a:t>do you think </a:t>
            </a:r>
            <a:r>
              <a:rPr lang="en-GB" sz="2400" dirty="0" smtClean="0"/>
              <a:t>it is called the cannonball tree?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>
              <a:solidFill>
                <a:srgbClr val="EFAC2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round, brown fruit grow into large round balls.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These fruit can take more than a year to ripen!</a:t>
            </a:r>
            <a:endParaRPr lang="en-GB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90" y="979296"/>
            <a:ext cx="5836673" cy="3438165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648509" y="593467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0702" y="955059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5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2" y="979295"/>
            <a:ext cx="5427150" cy="4070363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5658054" y="979295"/>
            <a:ext cx="3273780" cy="384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Do I hang from the branches or grow from the ground?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Lianas grow from the ground up, climbing and wrapping around other plants.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They are only found in tropical forests.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351" y="5328298"/>
            <a:ext cx="8746483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How does the </a:t>
            </a:r>
            <a:r>
              <a:rPr lang="en-GB" dirty="0" err="1" smtClean="0">
                <a:latin typeface="Helvetica" panose="020B0604020202020204" pitchFamily="34" charset="0"/>
                <a:cs typeface="Helvetica" panose="020B0604020202020204" pitchFamily="34" charset="0"/>
              </a:rPr>
              <a:t>Yawanawá</a:t>
            </a:r>
            <a:r>
              <a:rPr lang="en-GB" dirty="0" smtClean="0">
                <a:latin typeface="Helvetica" panose="020B0604020202020204" pitchFamily="34" charset="0"/>
                <a:cs typeface="Helvetica" panose="020B0604020202020204" pitchFamily="34" charset="0"/>
              </a:rPr>
              <a:t> tribe use them?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1400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/>
              <a:t>The roof of tribal </a:t>
            </a:r>
            <a:r>
              <a:rPr lang="en-GB" dirty="0"/>
              <a:t>houses (</a:t>
            </a:r>
            <a:r>
              <a:rPr lang="en-GB" dirty="0" err="1"/>
              <a:t>pêshê</a:t>
            </a:r>
            <a:r>
              <a:rPr lang="en-GB" dirty="0"/>
              <a:t>) </a:t>
            </a:r>
            <a:r>
              <a:rPr lang="en-GB" dirty="0" smtClean="0"/>
              <a:t>are thatched </a:t>
            </a:r>
            <a:r>
              <a:rPr lang="en-GB" dirty="0"/>
              <a:t>with palm leaves </a:t>
            </a:r>
            <a:r>
              <a:rPr lang="en-GB" dirty="0" smtClean="0"/>
              <a:t>which are tied </a:t>
            </a:r>
            <a:r>
              <a:rPr lang="en-GB" dirty="0"/>
              <a:t>into place with </a:t>
            </a:r>
            <a:r>
              <a:rPr lang="en-GB" dirty="0" smtClean="0"/>
              <a:t>liana vines.</a:t>
            </a:r>
            <a:endParaRPr lang="en-GB" dirty="0">
              <a:solidFill>
                <a:srgbClr val="EFAC2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48509" y="593467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6143" y="4811567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38179" y="1162248"/>
            <a:ext cx="4705821" cy="5259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What yummy treat is made from </a:t>
            </a:r>
            <a:r>
              <a:rPr lang="en-GB" sz="2400" dirty="0" err="1" smtClean="0"/>
              <a:t>cacoa</a:t>
            </a:r>
            <a:r>
              <a:rPr lang="en-GB" sz="2400" dirty="0" smtClean="0"/>
              <a:t> seeds?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Chocolate!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These trees grow very well in areas with lots of rainfall.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green seed pods grow out of the trunk, instead of from the branches.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Sadly, because chocolate is so popular, people sometimes even cut down the rainforest to grow it!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1" r="6159"/>
          <a:stretch/>
        </p:blipFill>
        <p:spPr>
          <a:xfrm>
            <a:off x="160636" y="1934523"/>
            <a:ext cx="4135577" cy="352558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7429" y="5943599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3307" y="5229846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7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26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84" y="948289"/>
            <a:ext cx="3761558" cy="804742"/>
          </a:xfrm>
          <a:prstGeom prst="rect">
            <a:avLst/>
          </a:prstGeom>
        </p:spPr>
      </p:pic>
      <p:pic>
        <p:nvPicPr>
          <p:cNvPr id="1026" name="D2F42ED8-83BA-4C03-A40F-134FD6BA20AC" descr="8A7AE93D-D07C-405C-9060-F5393060F3C5@hom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78" y="-3048"/>
            <a:ext cx="4663422" cy="58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7624" y="1833257"/>
            <a:ext cx="417211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b="1" dirty="0" smtClean="0"/>
              <a:t>Creating </a:t>
            </a:r>
            <a:r>
              <a:rPr lang="en-GB" b="1" dirty="0"/>
              <a:t>gradients with paint.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Choose </a:t>
            </a:r>
            <a:r>
              <a:rPr lang="en-GB" dirty="0"/>
              <a:t>any colour paint and white paint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Start </a:t>
            </a:r>
            <a:r>
              <a:rPr lang="en-GB" dirty="0"/>
              <a:t>with a blob of white paint on your palette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Paint </a:t>
            </a:r>
            <a:r>
              <a:rPr lang="en-GB" dirty="0"/>
              <a:t>a strip of white on your paper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Add </a:t>
            </a:r>
            <a:r>
              <a:rPr lang="en-GB" dirty="0"/>
              <a:t>a small amount of the other colour to the white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Paint </a:t>
            </a:r>
            <a:r>
              <a:rPr lang="en-GB" dirty="0"/>
              <a:t>another strip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Continue </a:t>
            </a:r>
            <a:r>
              <a:rPr lang="en-GB" dirty="0"/>
              <a:t>in this manner until the full range of the colour is shown </a:t>
            </a:r>
            <a:r>
              <a:rPr lang="en-GB" dirty="0" smtClean="0"/>
              <a:t>on your </a:t>
            </a:r>
            <a:r>
              <a:rPr lang="en-GB" dirty="0"/>
              <a:t>page</a:t>
            </a:r>
            <a:r>
              <a:rPr lang="en-GB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374" y="-4783"/>
            <a:ext cx="50845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7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612" y="1170899"/>
            <a:ext cx="8796759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b="1" dirty="0"/>
              <a:t>Hints and tips for colour mixing: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Make </a:t>
            </a:r>
            <a:r>
              <a:rPr lang="en-GB" dirty="0"/>
              <a:t>sure your water is </a:t>
            </a:r>
            <a:r>
              <a:rPr lang="en-GB" dirty="0" smtClean="0"/>
              <a:t>clean </a:t>
            </a:r>
            <a:r>
              <a:rPr lang="en-GB" dirty="0"/>
              <a:t>–</a:t>
            </a:r>
            <a:r>
              <a:rPr lang="en-GB" dirty="0" smtClean="0"/>
              <a:t> regularly </a:t>
            </a:r>
            <a:r>
              <a:rPr lang="en-GB" dirty="0"/>
              <a:t>change the water.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Check that </a:t>
            </a:r>
            <a:r>
              <a:rPr lang="en-GB" dirty="0"/>
              <a:t>your brush is clean before you mix colours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Shocking </a:t>
            </a:r>
            <a:r>
              <a:rPr lang="en-GB" dirty="0"/>
              <a:t>pink, turquoise blue and lemon yellow provide a wider colour mix than the classic primary colours, red, blue and yellow.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dirty="0" smtClean="0"/>
              <a:t>Always </a:t>
            </a:r>
            <a:r>
              <a:rPr lang="en-GB" dirty="0"/>
              <a:t>mix the colour into the white never add white to the colour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180619" y="3466118"/>
            <a:ext cx="2129742" cy="2048719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553426" y="3466118"/>
            <a:ext cx="2129742" cy="2048719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926233" y="3466118"/>
            <a:ext cx="2129742" cy="2048719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50" y="85049"/>
            <a:ext cx="376155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624" y="964904"/>
            <a:ext cx="4712616" cy="8047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436" y="2490298"/>
            <a:ext cx="43014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Activity:</a:t>
            </a:r>
          </a:p>
          <a:p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Try your hand at painting or drawing some of the plants you have learnt about today, in John’s style.</a:t>
            </a:r>
          </a:p>
          <a:p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Top </a:t>
            </a:r>
            <a:r>
              <a:rPr lang="en-GB" sz="1600" b="1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tips</a:t>
            </a:r>
            <a:r>
              <a:rPr lang="en-GB" sz="1600" b="1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Look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carefully at the shape and colours of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the plant you are going to paint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Green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is a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good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starting colour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yellow paint for highlights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Use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blue paint to add some shadow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Don’t </a:t>
            </a:r>
            <a:r>
              <a:rPr lang="en-GB" sz="1600" dirty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worry too much about </a:t>
            </a:r>
            <a:r>
              <a:rPr lang="en-GB" sz="1600" dirty="0" smtClean="0"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details.</a:t>
            </a:r>
            <a:endParaRPr lang="en-GB" sz="1600" dirty="0"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9" t="6664" r="12665" b="9257"/>
          <a:stretch/>
        </p:blipFill>
        <p:spPr>
          <a:xfrm>
            <a:off x="5011837" y="-6231"/>
            <a:ext cx="4132163" cy="686423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8379943" y="6624681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82" y="0"/>
            <a:ext cx="50845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0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2834" y="79142"/>
            <a:ext cx="39950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Step by step guide (painting a banana plant):</a:t>
            </a:r>
            <a:endParaRPr lang="en-GB" sz="1400" b="1" dirty="0">
              <a:solidFill>
                <a:srgbClr val="FF0000"/>
              </a:solidFill>
              <a:latin typeface="Helvetica" panose="020B0604020202020204" pitchFamily="34" charset="0"/>
              <a:ea typeface="Times New Roman" panose="02020603050405020304" pitchFamily="18" charset="0"/>
              <a:cs typeface="Helvetica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79983" y="429768"/>
            <a:ext cx="4858945" cy="3117927"/>
            <a:chOff x="279983" y="429768"/>
            <a:chExt cx="4858945" cy="3117927"/>
          </a:xfrm>
        </p:grpSpPr>
        <p:sp>
          <p:nvSpPr>
            <p:cNvPr id="9" name="Rectangle 8"/>
            <p:cNvSpPr/>
            <p:nvPr/>
          </p:nvSpPr>
          <p:spPr>
            <a:xfrm>
              <a:off x="279983" y="429768"/>
              <a:ext cx="4858945" cy="310878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9983" y="460849"/>
              <a:ext cx="2669621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1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Look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at the basic shape of your plant </a:t>
              </a: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Paint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it in a similar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colour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to what you can see in the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image.</a:t>
              </a:r>
              <a:endParaRPr lang="en-GB" sz="1400" dirty="0">
                <a:solidFill>
                  <a:sysClr val="windowText" lastClr="000000"/>
                </a:solidFill>
              </a:endParaRPr>
            </a:p>
            <a:p>
              <a:pPr>
                <a:spcAft>
                  <a:spcPts val="600"/>
                </a:spcAft>
              </a:pPr>
              <a:endParaRPr lang="en-GB" sz="1400" dirty="0">
                <a:solidFill>
                  <a:sysClr val="windowText" lastClr="000000"/>
                </a:solidFill>
              </a:endParaRP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197701" y="429768"/>
            <a:ext cx="3811480" cy="3191857"/>
            <a:chOff x="5197701" y="429768"/>
            <a:chExt cx="3811480" cy="3191857"/>
          </a:xfrm>
        </p:grpSpPr>
        <p:sp>
          <p:nvSpPr>
            <p:cNvPr id="23" name="Rectangle 22"/>
            <p:cNvSpPr/>
            <p:nvPr/>
          </p:nvSpPr>
          <p:spPr>
            <a:xfrm>
              <a:off x="5206557" y="451705"/>
              <a:ext cx="1605862" cy="31699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2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>
                  <a:solidFill>
                    <a:sysClr val="windowText" lastClr="000000"/>
                  </a:solidFill>
                </a:rPr>
                <a:t>Start adding shape detail e.g. leaves 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Block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this in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colour.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197701" y="429768"/>
              <a:ext cx="3811480" cy="31179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79983" y="3621625"/>
            <a:ext cx="3863628" cy="3086846"/>
            <a:chOff x="279983" y="3621625"/>
            <a:chExt cx="3863628" cy="3086846"/>
          </a:xfrm>
        </p:grpSpPr>
        <p:sp>
          <p:nvSpPr>
            <p:cNvPr id="24" name="Rectangle 23"/>
            <p:cNvSpPr/>
            <p:nvPr/>
          </p:nvSpPr>
          <p:spPr>
            <a:xfrm>
              <a:off x="282870" y="3621625"/>
              <a:ext cx="1420429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3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Think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about the sun shining on the plant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Add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some highlights and shadows (optional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).</a:t>
              </a:r>
              <a:endParaRPr lang="en-GB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983" y="3621625"/>
              <a:ext cx="3863628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11239" y="3621625"/>
            <a:ext cx="4797942" cy="3086846"/>
            <a:chOff x="4211239" y="3621625"/>
            <a:chExt cx="4797942" cy="3086846"/>
          </a:xfrm>
        </p:grpSpPr>
        <p:sp>
          <p:nvSpPr>
            <p:cNvPr id="25" name="Rectangle 24"/>
            <p:cNvSpPr/>
            <p:nvPr/>
          </p:nvSpPr>
          <p:spPr>
            <a:xfrm>
              <a:off x="4211239" y="3621625"/>
              <a:ext cx="2601180" cy="30868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GB" sz="1400" b="1" u="sng" dirty="0">
                  <a:solidFill>
                    <a:sysClr val="windowText" lastClr="000000"/>
                  </a:solidFill>
                </a:rPr>
                <a:t>Step 4</a:t>
              </a:r>
              <a:r>
                <a:rPr lang="en-GB" sz="1400" b="1" u="sng" dirty="0" smtClean="0">
                  <a:solidFill>
                    <a:sysClr val="windowText" lastClr="000000"/>
                  </a:solidFill>
                </a:rPr>
                <a:t>:</a:t>
              </a:r>
            </a:p>
            <a:p>
              <a:endParaRPr lang="en-GB" sz="1400" dirty="0" smtClean="0">
                <a:solidFill>
                  <a:sysClr val="windowText" lastClr="000000"/>
                </a:solidFill>
              </a:endParaRPr>
            </a:p>
            <a:p>
              <a:pPr marL="342900" indent="-342900">
                <a:spcAft>
                  <a:spcPts val="600"/>
                </a:spcAft>
                <a:buFont typeface="+mj-lt"/>
                <a:buAutoNum type="arabicPeriod"/>
              </a:pPr>
              <a:r>
                <a:rPr lang="en-GB" sz="1400" dirty="0" smtClean="0">
                  <a:solidFill>
                    <a:sysClr val="windowText" lastClr="000000"/>
                  </a:solidFill>
                </a:rPr>
                <a:t>Add 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any fruits or flowers to your  plant if they have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them. </a:t>
              </a:r>
              <a:endParaRPr lang="en-GB" sz="1400" dirty="0">
                <a:solidFill>
                  <a:sysClr val="windowText" lastClr="000000"/>
                </a:solidFill>
              </a:endParaRP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ysClr val="windowText" lastClr="000000"/>
                  </a:solidFill>
                </a:rPr>
                <a:t>Extra:</a:t>
              </a:r>
            </a:p>
            <a:p>
              <a:pPr>
                <a:spcAft>
                  <a:spcPts val="600"/>
                </a:spcAft>
              </a:pPr>
              <a:r>
                <a:rPr lang="en-GB" sz="1400" dirty="0">
                  <a:solidFill>
                    <a:sysClr val="windowText" lastClr="000000"/>
                  </a:solidFill>
                </a:rPr>
                <a:t>If your paint has dried, go over any highlighted sections to bring out </a:t>
              </a:r>
              <a:r>
                <a:rPr lang="en-GB" sz="1400" dirty="0" smtClean="0">
                  <a:solidFill>
                    <a:sysClr val="windowText" lastClr="000000"/>
                  </a:solidFill>
                </a:rPr>
                <a:t>the colour</a:t>
              </a:r>
              <a:r>
                <a:rPr lang="en-GB" sz="1400" dirty="0">
                  <a:solidFill>
                    <a:sysClr val="windowText" lastClr="000000"/>
                  </a:solidFill>
                </a:rPr>
                <a:t>. 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211239" y="3621625"/>
              <a:ext cx="4797942" cy="30868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0" name="6EAEED98-7275-4B5C-8946-B1084EEBB724" descr="9306D16C-3D21-4E59-BFFA-142EDA74BE0F@hom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t="1981" r="11236" b="-1"/>
          <a:stretch/>
        </p:blipFill>
        <p:spPr bwMode="auto">
          <a:xfrm>
            <a:off x="2870522" y="474561"/>
            <a:ext cx="2259550" cy="302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AF188CC3-B87C-4564-9739-402E88E66CEB" descr="9C8D1DC2-1A47-42CA-8E85-773C7C38D584@hom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0" t="377" r="13202" b="-377"/>
          <a:stretch/>
        </p:blipFill>
        <p:spPr bwMode="auto">
          <a:xfrm>
            <a:off x="6644245" y="465131"/>
            <a:ext cx="2316691" cy="306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B03A1747-17F1-419A-A2B0-51C1D1B4D64D" descr="872D0A9C-1CCA-47E7-88A4-99ADC1CA11CA@hom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0" t="752" r="9028" b="-752"/>
          <a:stretch/>
        </p:blipFill>
        <p:spPr bwMode="auto">
          <a:xfrm>
            <a:off x="1770928" y="3656987"/>
            <a:ext cx="2268638" cy="305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88147084-7C3F-43E7-806A-BC5CA782CFFF" descr="000B3367-0BAB-4B89-92A9-84381EDDF168@hom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3" r="15074"/>
          <a:stretch/>
        </p:blipFill>
        <p:spPr bwMode="auto">
          <a:xfrm>
            <a:off x="6771082" y="3656988"/>
            <a:ext cx="2226524" cy="303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-278" r="104" b="11146"/>
          <a:stretch/>
        </p:blipFill>
        <p:spPr>
          <a:xfrm>
            <a:off x="-9331" y="-18662"/>
            <a:ext cx="9157554" cy="6886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36" y="1910945"/>
            <a:ext cx="8821271" cy="25225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Tell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me…</a:t>
            </a:r>
          </a:p>
          <a:p>
            <a:pPr marL="0" indent="0">
              <a:buNone/>
            </a:pPr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…something you </a:t>
            </a:r>
            <a:r>
              <a:rPr lang="en-US" sz="1800" b="1" dirty="0">
                <a:latin typeface="Helvetica" panose="020B0604020202020204" pitchFamily="34" charset="0"/>
                <a:cs typeface="Helvetica" panose="020B0604020202020204" pitchFamily="34" charset="0"/>
              </a:rPr>
              <a:t>know now that you didn’t know an hour </a:t>
            </a:r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ago</a:t>
            </a:r>
          </a:p>
          <a:p>
            <a:endParaRPr lang="en-US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r>
              <a:rPr lang="en-GB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the name of three rainforest plants</a:t>
            </a:r>
            <a:endParaRPr lang="en-GB" sz="18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1800" b="1" dirty="0" smtClean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b="1" dirty="0" smtClean="0">
                <a:latin typeface="Helvetica" panose="020B0604020202020204" pitchFamily="34" charset="0"/>
                <a:cs typeface="Helvetica" panose="020B0604020202020204" pitchFamily="34" charset="0"/>
              </a:rPr>
              <a:t>…one top tip you need to remember when painting plants</a:t>
            </a:r>
          </a:p>
          <a:p>
            <a:pPr marL="0" indent="0">
              <a:buNone/>
            </a:pPr>
            <a:endParaRPr lang="en-GB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7" y="5819774"/>
            <a:ext cx="9144007" cy="1038226"/>
            <a:chOff x="-7" y="5819774"/>
            <a:chExt cx="9144007" cy="1038226"/>
          </a:xfrm>
        </p:grpSpPr>
        <p:sp>
          <p:nvSpPr>
            <p:cNvPr id="2" name="Rectangle 1"/>
            <p:cNvSpPr/>
            <p:nvPr/>
          </p:nvSpPr>
          <p:spPr>
            <a:xfrm>
              <a:off x="-7" y="5819774"/>
              <a:ext cx="9144007" cy="103822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BF PRESENTATION SLIDES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0311" b="19278"/>
            <a:stretch/>
          </p:blipFill>
          <p:spPr>
            <a:xfrm>
              <a:off x="1240814" y="5819775"/>
              <a:ext cx="6662373" cy="103822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293" y="97923"/>
            <a:ext cx="9144000" cy="8944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338454" y="-356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02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88" b="1"/>
          <a:stretch/>
        </p:blipFill>
        <p:spPr>
          <a:xfrm>
            <a:off x="0" y="-28575"/>
            <a:ext cx="9144000" cy="688657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4029075" y="1594345"/>
            <a:ext cx="95250" cy="4762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6711" y="5197830"/>
            <a:ext cx="6923314" cy="1574149"/>
          </a:xfrm>
          <a:prstGeom prst="rect">
            <a:avLst/>
          </a:prstGeom>
          <a:solidFill>
            <a:schemeClr val="bg1">
              <a:lumMod val="65000"/>
              <a:alpha val="9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107950" algn="l"/>
              </a:tabLst>
            </a:pPr>
            <a:r>
              <a:rPr lang="en-GB" b="1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Learning objectives: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the characteristics of the rainforest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six different plants found in the Amazon rainforest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107950" algn="l"/>
              </a:tabLst>
            </a:pPr>
            <a:r>
              <a:rPr lang="en-GB" dirty="0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experiment with a range or art techniques, including </a:t>
            </a:r>
            <a:r>
              <a:rPr lang="en-GB" smtClean="0">
                <a:solidFill>
                  <a:sysClr val="windowText" lastClr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different colours.</a:t>
            </a:r>
            <a:endParaRPr lang="en-GB" dirty="0">
              <a:solidFill>
                <a:sysClr val="windowText" lastClr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06399" y="-2857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126" y="326976"/>
            <a:ext cx="6492803" cy="1072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262" y="1454829"/>
            <a:ext cx="5474682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225" y="4119056"/>
            <a:ext cx="8973626" cy="2711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These are annatto seeds from the </a:t>
            </a:r>
            <a:r>
              <a:rPr lang="en-GB" sz="2000" dirty="0" err="1"/>
              <a:t>a</a:t>
            </a:r>
            <a:r>
              <a:rPr lang="en-GB" sz="2000" dirty="0" err="1" smtClean="0"/>
              <a:t>chiote</a:t>
            </a:r>
            <a:r>
              <a:rPr lang="en-GB" sz="2000" dirty="0" smtClean="0"/>
              <a:t> plant. They are used by </a:t>
            </a:r>
            <a:r>
              <a:rPr lang="en-GB" sz="2000" dirty="0"/>
              <a:t>the </a:t>
            </a:r>
            <a:r>
              <a:rPr lang="en-GB" sz="2000" dirty="0" err="1"/>
              <a:t>Yawanawá</a:t>
            </a:r>
            <a:r>
              <a:rPr lang="en-GB" sz="2000" dirty="0"/>
              <a:t> tribe </a:t>
            </a:r>
            <a:r>
              <a:rPr lang="en-GB" sz="2000" dirty="0" smtClean="0"/>
              <a:t>to make red paint.</a:t>
            </a:r>
          </a:p>
          <a:p>
            <a:pPr marL="228600" lvl="0" indent="-2286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But, do you know what we might use them for here in the UK?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Dye from the seeds can be used as </a:t>
            </a:r>
            <a:r>
              <a:rPr lang="en-GB" sz="2000" dirty="0"/>
              <a:t>an orange food colouring in </a:t>
            </a:r>
            <a:r>
              <a:rPr lang="en-GB" sz="2000" dirty="0" smtClean="0"/>
              <a:t>cheese</a:t>
            </a:r>
            <a:r>
              <a:rPr lang="en-GB" sz="2000" dirty="0"/>
              <a:t>, </a:t>
            </a:r>
            <a:r>
              <a:rPr lang="en-GB" sz="2000" dirty="0" smtClean="0"/>
              <a:t>cakes</a:t>
            </a:r>
            <a:r>
              <a:rPr lang="en-GB" sz="2000" dirty="0"/>
              <a:t>, and </a:t>
            </a:r>
            <a:r>
              <a:rPr lang="en-GB" sz="2000" dirty="0" smtClean="0"/>
              <a:t>popcorn for example.</a:t>
            </a:r>
            <a:endParaRPr lang="en-GB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" t="18539" r="-211" b="8523"/>
          <a:stretch/>
        </p:blipFill>
        <p:spPr>
          <a:xfrm>
            <a:off x="1590624" y="1069520"/>
            <a:ext cx="5978828" cy="2981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630" y="7847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02" y="0"/>
            <a:ext cx="8419306" cy="1079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022" y="1079086"/>
            <a:ext cx="5546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Rainforests are mainly situated around the E</a:t>
            </a:r>
            <a:r>
              <a:rPr lang="en-GB" dirty="0" smtClean="0"/>
              <a:t>arth’s ____________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They have four </a:t>
            </a:r>
            <a:r>
              <a:rPr lang="en-GB" dirty="0"/>
              <a:t>main vegetation </a:t>
            </a:r>
            <a:r>
              <a:rPr lang="en-GB" dirty="0" smtClean="0"/>
              <a:t>layers: emergent</a:t>
            </a:r>
            <a:r>
              <a:rPr lang="en-GB" dirty="0"/>
              <a:t>, </a:t>
            </a:r>
            <a:r>
              <a:rPr lang="en-GB" dirty="0" smtClean="0"/>
              <a:t>____________, </a:t>
            </a:r>
            <a:r>
              <a:rPr lang="en-GB" dirty="0"/>
              <a:t>understory and forest floor</a:t>
            </a:r>
            <a:endParaRPr 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And they are warm and ________.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8022" y="4189497"/>
            <a:ext cx="5546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Only around </a:t>
            </a:r>
            <a:r>
              <a:rPr lang="en-US" dirty="0" smtClean="0"/>
              <a:t>5% </a:t>
            </a:r>
            <a:r>
              <a:rPr lang="en-US" dirty="0"/>
              <a:t>of Earth’s land surface is rainforest – but about </a:t>
            </a:r>
            <a:r>
              <a:rPr lang="en-US" b="1" dirty="0"/>
              <a:t>half of all animal and plant species live there</a:t>
            </a:r>
            <a:r>
              <a:rPr lang="en-US" dirty="0"/>
              <a:t>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The </a:t>
            </a:r>
            <a:r>
              <a:rPr lang="en-US" dirty="0" smtClean="0"/>
              <a:t>____________ </a:t>
            </a:r>
            <a:r>
              <a:rPr lang="en-US" dirty="0"/>
              <a:t>rainforest is the </a:t>
            </a:r>
            <a:r>
              <a:rPr lang="en-US" b="1" dirty="0"/>
              <a:t>largest rainforest in the </a:t>
            </a:r>
            <a:r>
              <a:rPr lang="en-US" b="1" dirty="0" smtClean="0"/>
              <a:t>world.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53" y="3294559"/>
            <a:ext cx="2877561" cy="78035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831459" y="965123"/>
            <a:ext cx="3243528" cy="4761143"/>
            <a:chOff x="5831459" y="965123"/>
            <a:chExt cx="3243528" cy="476114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459" y="965123"/>
              <a:ext cx="3243528" cy="4761143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5886451" y="2628899"/>
              <a:ext cx="528638" cy="371475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200774" y="2628899"/>
              <a:ext cx="360963" cy="228598"/>
            </a:xfrm>
            <a:prstGeom prst="rect">
              <a:avLst/>
            </a:prstGeom>
            <a:solidFill>
              <a:srgbClr val="00FFFF"/>
            </a:solidFill>
            <a:ln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5814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02" y="0"/>
            <a:ext cx="8419306" cy="10790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022" y="1079086"/>
            <a:ext cx="5546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Rainforests are mainly situated around the E</a:t>
            </a:r>
            <a:r>
              <a:rPr lang="en-GB" dirty="0" smtClean="0"/>
              <a:t>arth’s equator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 smtClean="0"/>
              <a:t>They have four </a:t>
            </a:r>
            <a:r>
              <a:rPr lang="en-GB" dirty="0"/>
              <a:t>main vegetation </a:t>
            </a:r>
            <a:r>
              <a:rPr lang="en-GB" dirty="0" smtClean="0"/>
              <a:t>layers: emergent</a:t>
            </a:r>
            <a:r>
              <a:rPr lang="en-GB" dirty="0"/>
              <a:t>, </a:t>
            </a:r>
            <a:r>
              <a:rPr lang="en-GB" dirty="0" smtClean="0"/>
              <a:t>canopy, </a:t>
            </a:r>
            <a:r>
              <a:rPr lang="en-GB" dirty="0"/>
              <a:t>understory and forest floor</a:t>
            </a:r>
            <a:endParaRPr 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And they are warm and wet.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38022" y="4189497"/>
            <a:ext cx="55467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/>
              <a:t>Only around </a:t>
            </a:r>
            <a:r>
              <a:rPr lang="en-US" dirty="0" smtClean="0"/>
              <a:t>5% </a:t>
            </a:r>
            <a:r>
              <a:rPr lang="en-US" dirty="0"/>
              <a:t>of Earth’s land surface is rainforest – but about </a:t>
            </a:r>
            <a:r>
              <a:rPr lang="en-US" b="1" dirty="0"/>
              <a:t>half of all animal and plant species live there</a:t>
            </a:r>
            <a:r>
              <a:rPr lang="en-US" dirty="0"/>
              <a:t>.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The Amazon rainforest is the </a:t>
            </a:r>
            <a:r>
              <a:rPr lang="en-US" b="1" dirty="0"/>
              <a:t>largest rainforest in the </a:t>
            </a:r>
            <a:r>
              <a:rPr lang="en-US" b="1" dirty="0" smtClean="0"/>
              <a:t>world.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453" y="3294559"/>
            <a:ext cx="2877561" cy="780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59" y="965123"/>
            <a:ext cx="3243528" cy="476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270" y="979296"/>
            <a:ext cx="8313828" cy="543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Walk around the room and look at the different plant posters.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Use the information on the posters to answer these questions: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9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has fruit that can take a year to ripen?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is used to make chocolate?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is important for hummingbirds and butterflies?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 smtClean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does </a:t>
            </a:r>
            <a:r>
              <a:rPr lang="en-GB" sz="2000" dirty="0"/>
              <a:t>the </a:t>
            </a:r>
            <a:r>
              <a:rPr lang="en-GB" sz="2000" dirty="0" err="1"/>
              <a:t>Yawanawá</a:t>
            </a:r>
            <a:r>
              <a:rPr lang="en-GB" sz="2000" dirty="0"/>
              <a:t> tribe use </a:t>
            </a:r>
            <a:r>
              <a:rPr lang="en-GB" sz="2000" dirty="0" smtClean="0"/>
              <a:t>to help build their houses?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family contains nearly 30,000 different species?</a:t>
            </a:r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en-GB" sz="2000" dirty="0"/>
          </a:p>
          <a:p>
            <a:pPr marL="457200" lvl="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GB" sz="2000" dirty="0" smtClean="0"/>
              <a:t>Which plant is a herb?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8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9577" y="1029038"/>
            <a:ext cx="8070647" cy="2463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On each of the posters there is a letter.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Can you put them into the right order to make a word related to the lesson?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830780" y="342774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9698" y="3169111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61862" y="3095132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92944" y="342774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24026" y="3030604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955108" y="3427740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71973" y="4563837"/>
            <a:ext cx="42000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FOREST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5" b="76977"/>
          <a:stretch/>
        </p:blipFill>
        <p:spPr>
          <a:xfrm>
            <a:off x="0" y="5819775"/>
            <a:ext cx="9144000" cy="10382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-51998" y="6652445"/>
            <a:ext cx="938185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9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© John Dyer</a:t>
            </a:r>
            <a:endParaRPr lang="en-GB" sz="900" dirty="0">
              <a:solidFill>
                <a:schemeClr val="bg1">
                  <a:lumMod val="9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-3499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74" y="955059"/>
            <a:ext cx="4402384" cy="5742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7784" y="979296"/>
            <a:ext cx="3980314" cy="5436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Why do you think this plant is called a lobster-claw?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red </a:t>
            </a:r>
            <a:r>
              <a:rPr lang="en-GB" sz="2000" dirty="0" err="1" smtClean="0"/>
              <a:t>clawlike</a:t>
            </a:r>
            <a:r>
              <a:rPr lang="en-GB" sz="2000" dirty="0" smtClean="0"/>
              <a:t> leaves are protecting the plant’s tiny flowers.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 smtClean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nectar from the flowers is important food for hummingbirds and butterflies.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They come in many colours, including</a:t>
            </a:r>
            <a:r>
              <a:rPr lang="en-GB" sz="2000" dirty="0" smtClean="0">
                <a:solidFill>
                  <a:srgbClr val="7030A0"/>
                </a:solidFill>
              </a:rPr>
              <a:t> purple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FF0000"/>
                </a:solidFill>
              </a:rPr>
              <a:t>red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FFCC00"/>
                </a:solidFill>
              </a:rPr>
              <a:t>yellow</a:t>
            </a:r>
            <a:r>
              <a:rPr lang="en-GB" sz="2000" dirty="0" smtClean="0"/>
              <a:t>, </a:t>
            </a:r>
            <a:r>
              <a:rPr lang="en-GB" sz="2000" dirty="0" smtClean="0">
                <a:solidFill>
                  <a:srgbClr val="FF00FF"/>
                </a:solidFill>
              </a:rPr>
              <a:t>pink</a:t>
            </a:r>
            <a:r>
              <a:rPr lang="en-GB" sz="2000" dirty="0" smtClean="0"/>
              <a:t> and </a:t>
            </a:r>
            <a:r>
              <a:rPr lang="en-GB" sz="2000" dirty="0" smtClean="0">
                <a:solidFill>
                  <a:srgbClr val="00B050"/>
                </a:solidFill>
              </a:rPr>
              <a:t>green</a:t>
            </a:r>
            <a:r>
              <a:rPr lang="en-GB" sz="2000" dirty="0" smtClean="0"/>
              <a:t>.</a:t>
            </a: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63073" t="69008" r="30532" b="19209"/>
          <a:stretch/>
        </p:blipFill>
        <p:spPr>
          <a:xfrm>
            <a:off x="7931086" y="5645887"/>
            <a:ext cx="1169581" cy="12121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29" y="5943599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13458" y="6463980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834" y="-2078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3554" y="0"/>
            <a:ext cx="7498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Camel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0038" y="955059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GB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92944" y="1260012"/>
            <a:ext cx="3915154" cy="5189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/>
              <a:t>Do you recognise this flower?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rgbClr val="EFAC20"/>
              </a:solidFill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 orchid family is the largest plant family on earth – there are nearly 30,000 different orchids!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Orchids in the rainforest can get their water from the air, rain or moisture – this means that they can live on tree trunks above the forest floor.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sz="2000" dirty="0"/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/>
              <a:t>Their flowers are usually pollinated by birds or bees.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7429" y="5943599"/>
            <a:ext cx="495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26"/>
          <a:stretch/>
        </p:blipFill>
        <p:spPr>
          <a:xfrm>
            <a:off x="162876" y="1736502"/>
            <a:ext cx="4730067" cy="3727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7123" y="5212305"/>
            <a:ext cx="804745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Pixaby.com</a:t>
            </a:r>
            <a:endParaRPr lang="en-GB" sz="900" dirty="0">
              <a:solidFill>
                <a:schemeClr val="bg1">
                  <a:lumMod val="6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208" y="0"/>
            <a:ext cx="7376799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6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5507</TotalTime>
  <Words>1103</Words>
  <Application>Microsoft Office PowerPoint</Application>
  <PresentationFormat>On-screen Show (4:3)</PresentationFormat>
  <Paragraphs>201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Helvetica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Bolton</dc:creator>
  <cp:lastModifiedBy>home</cp:lastModifiedBy>
  <cp:revision>382</cp:revision>
  <dcterms:created xsi:type="dcterms:W3CDTF">2018-08-02T10:33:01Z</dcterms:created>
  <dcterms:modified xsi:type="dcterms:W3CDTF">2020-06-01T12:01:17Z</dcterms:modified>
</cp:coreProperties>
</file>