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455" r:id="rId2"/>
    <p:sldId id="456" r:id="rId3"/>
    <p:sldId id="435" r:id="rId4"/>
    <p:sldId id="448" r:id="rId5"/>
    <p:sldId id="449" r:id="rId6"/>
    <p:sldId id="450" r:id="rId7"/>
    <p:sldId id="463" r:id="rId8"/>
    <p:sldId id="458" r:id="rId9"/>
    <p:sldId id="464" r:id="rId10"/>
    <p:sldId id="457" r:id="rId11"/>
    <p:sldId id="454" r:id="rId12"/>
    <p:sldId id="459" r:id="rId13"/>
    <p:sldId id="466" r:id="rId14"/>
    <p:sldId id="467" r:id="rId15"/>
    <p:sldId id="465" r:id="rId16"/>
    <p:sldId id="462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FF66"/>
    <a:srgbClr val="00FFCC"/>
    <a:srgbClr val="FF00FF"/>
    <a:srgbClr val="EFAC2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5" autoAdjust="0"/>
    <p:restoredTop sz="90930" autoAdjust="0"/>
  </p:normalViewPr>
  <p:slideViewPr>
    <p:cSldViewPr snapToGrid="0">
      <p:cViewPr varScale="1">
        <p:scale>
          <a:sx n="105" d="100"/>
          <a:sy n="105" d="100"/>
        </p:scale>
        <p:origin x="186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065BD2-CBBD-4292-8FB2-75DC6D421674}" type="datetimeFigureOut">
              <a:rPr lang="en-GB" smtClean="0"/>
              <a:t>21/08/2019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523CCF-6EDD-4E3A-91AE-198068BE6B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7149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LKKZyhgbHCFeHHcmRb7m5Q?view_as=subscriber%3Fsub_confirmation%3D1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borneoproject.org/borneo/biodiversity-conservation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88087720@N00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reativecommons.org/licenses/by/2.0/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23CCF-6EDD-4E3A-91AE-198068BE6B8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5276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23CCF-6EDD-4E3A-91AE-198068BE6B8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27975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23CCF-6EDD-4E3A-91AE-198068BE6B81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89555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>
                <a:hlinkClick r:id="rId3"/>
              </a:rPr>
              <a:t>https://www.youtube.com/channel/UCLKKZyhgbHCFeHHcmRb7m5Q?view_as=subscriber%3Fsub_confirmation%3D1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23CCF-6EDD-4E3A-91AE-198068BE6B81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7108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85B79-2A62-41FB-863F-58C0CD307D65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5127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23CCF-6EDD-4E3A-91AE-198068BE6B8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205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Source: </a:t>
            </a:r>
            <a:r>
              <a:rPr lang="en-GB" dirty="0" smtClean="0">
                <a:hlinkClick r:id="rId3"/>
              </a:rPr>
              <a:t>http://borneoproject.org/borneo/biodiversity-conservation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23CCF-6EDD-4E3A-91AE-198068BE6B8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9268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23CCF-6EDD-4E3A-91AE-198068BE6B8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9960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Image sourced through flickr.com</a:t>
            </a:r>
          </a:p>
          <a:p>
            <a:r>
              <a:rPr lang="en-GB" dirty="0" smtClean="0">
                <a:hlinkClick r:id="rId3"/>
              </a:rPr>
              <a:t>https://www.flickr.com/photos/88087720@N00/</a:t>
            </a:r>
            <a:endParaRPr lang="en-GB" dirty="0" smtClean="0"/>
          </a:p>
          <a:p>
            <a:r>
              <a:rPr lang="en-GB" dirty="0" smtClean="0">
                <a:hlinkClick r:id="rId4"/>
              </a:rPr>
              <a:t>https://creativecommons.org/licenses/by/2.0/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23CCF-6EDD-4E3A-91AE-198068BE6B8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67962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Student worksheet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23CCF-6EDD-4E3A-91AE-198068BE6B8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0356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23CCF-6EDD-4E3A-91AE-198068BE6B8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44367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23CCF-6EDD-4E3A-91AE-198068BE6B8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0476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23CCF-6EDD-4E3A-91AE-198068BE6B8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4844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AD32-B42C-4C6C-A701-27A84EF289EB}" type="datetimeFigureOut">
              <a:rPr lang="en-GB" smtClean="0"/>
              <a:t>21/08/2019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4EE9-8E71-491B-A737-4A4D97FFB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0530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AD32-B42C-4C6C-A701-27A84EF289EB}" type="datetimeFigureOut">
              <a:rPr lang="en-GB" smtClean="0"/>
              <a:t>21/08/2019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4EE9-8E71-491B-A737-4A4D97FFB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2800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AD32-B42C-4C6C-A701-27A84EF289EB}" type="datetimeFigureOut">
              <a:rPr lang="en-GB" smtClean="0"/>
              <a:t>21/08/2019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4EE9-8E71-491B-A737-4A4D97FFB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014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AD32-B42C-4C6C-A701-27A84EF289EB}" type="datetimeFigureOut">
              <a:rPr lang="en-GB" smtClean="0"/>
              <a:t>21/08/2019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4EE9-8E71-491B-A737-4A4D97FFB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76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AD32-B42C-4C6C-A701-27A84EF289EB}" type="datetimeFigureOut">
              <a:rPr lang="en-GB" smtClean="0"/>
              <a:t>21/08/2019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4EE9-8E71-491B-A737-4A4D97FFB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564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AD32-B42C-4C6C-A701-27A84EF289EB}" type="datetimeFigureOut">
              <a:rPr lang="en-GB" smtClean="0"/>
              <a:t>21/08/2019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4EE9-8E71-491B-A737-4A4D97FFB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2555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AD32-B42C-4C6C-A701-27A84EF289EB}" type="datetimeFigureOut">
              <a:rPr lang="en-GB" smtClean="0"/>
              <a:t>21/08/2019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4EE9-8E71-491B-A737-4A4D97FFB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3412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AD32-B42C-4C6C-A701-27A84EF289EB}" type="datetimeFigureOut">
              <a:rPr lang="en-GB" smtClean="0"/>
              <a:t>21/08/2019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4EE9-8E71-491B-A737-4A4D97FFB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522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AD32-B42C-4C6C-A701-27A84EF289EB}" type="datetimeFigureOut">
              <a:rPr lang="en-GB" smtClean="0"/>
              <a:t>21/08/2019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4EE9-8E71-491B-A737-4A4D97FFB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47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AD32-B42C-4C6C-A701-27A84EF289EB}" type="datetimeFigureOut">
              <a:rPr lang="en-GB" smtClean="0"/>
              <a:t>21/08/2019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4EE9-8E71-491B-A737-4A4D97FFB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2152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AD32-B42C-4C6C-A701-27A84EF289EB}" type="datetimeFigureOut">
              <a:rPr lang="en-GB" smtClean="0"/>
              <a:t>21/08/2019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4EE9-8E71-491B-A737-4A4D97FFB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3644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8AD32-B42C-4C6C-A701-27A84EF289EB}" type="datetimeFigureOut">
              <a:rPr lang="en-GB" smtClean="0"/>
              <a:t>21/08/2019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14EE9-8E71-491B-A737-4A4D97FFB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489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6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LKKZyhgbHCFeHHcmRb7m5Q?view_as=subscriber%3Fsub_confirmation%3D1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0699" y="2425535"/>
            <a:ext cx="3241965" cy="2829791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-51998" y="5806836"/>
            <a:ext cx="9195998" cy="1083623"/>
            <a:chOff x="-51998" y="5806836"/>
            <a:chExt cx="9195998" cy="1083623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5806836"/>
              <a:ext cx="9144000" cy="1051164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-51998" y="6652445"/>
              <a:ext cx="938185" cy="2380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en-GB" sz="900" dirty="0" smtClean="0">
                  <a:solidFill>
                    <a:schemeClr val="bg1">
                      <a:lumMod val="95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© John Dyer</a:t>
              </a:r>
              <a:endParaRPr lang="en-GB" sz="900" dirty="0">
                <a:solidFill>
                  <a:schemeClr val="bg1">
                    <a:lumMod val="9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pic>
        <p:nvPicPr>
          <p:cNvPr id="9" name="Picture 2" descr="Last Chance to Pain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9368" y="256618"/>
            <a:ext cx="4869548" cy="228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98807" y="2687298"/>
            <a:ext cx="5121573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u="sng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Chapter 2: </a:t>
            </a:r>
            <a:r>
              <a:rPr lang="en-GB" u="sng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Person of the Forest</a:t>
            </a:r>
          </a:p>
          <a:p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Visit 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the Penan </a:t>
            </a: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tribe with artist John 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Dyer.</a:t>
            </a:r>
          </a:p>
          <a:p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Develop </a:t>
            </a: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your artistic skills whilst discovering the people, plants, animals and culture from one of the most diverse ecosystems in the world, 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the Borneo </a:t>
            </a: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r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ainforest.</a:t>
            </a: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616" y="6022831"/>
            <a:ext cx="1697915" cy="58608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079426" y="2396709"/>
            <a:ext cx="1319795" cy="251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900" dirty="0" smtClean="0">
                <a:solidFill>
                  <a:schemeClr val="bg1">
                    <a:lumMod val="9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© John Dyer</a:t>
            </a:r>
            <a:endParaRPr lang="en-GB" sz="900" dirty="0">
              <a:solidFill>
                <a:schemeClr val="bg1">
                  <a:lumMod val="9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51998" y="6652445"/>
            <a:ext cx="938185" cy="238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900" dirty="0" smtClean="0">
                <a:solidFill>
                  <a:schemeClr val="bg1">
                    <a:lumMod val="9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© John Dyer</a:t>
            </a:r>
            <a:endParaRPr lang="en-GB" sz="900" dirty="0">
              <a:solidFill>
                <a:schemeClr val="bg1">
                  <a:lumMod val="9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Picture 2" descr="cd3a6d28-a8a8-4d67-ba5f-ab00c2f64532@online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7127" y="6133048"/>
            <a:ext cx="1737148" cy="365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11772" y="5846142"/>
            <a:ext cx="1085775" cy="975588"/>
          </a:xfrm>
          <a:prstGeom prst="rect">
            <a:avLst/>
          </a:prstGeom>
        </p:spPr>
      </p:pic>
      <p:pic>
        <p:nvPicPr>
          <p:cNvPr id="6" name="Picture 2" descr="Sponsored by Innova Art - Award-winning digital fine art paper manufactur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3855" y="6057789"/>
            <a:ext cx="1697915" cy="516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54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0" y="332193"/>
            <a:ext cx="4055082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700" dirty="0">
                <a:latin typeface="Helvetica" panose="020B0604020202020204" pitchFamily="34" charset="0"/>
                <a:cs typeface="Helvetica" panose="020B0604020202020204" pitchFamily="34" charset="0"/>
              </a:rPr>
              <a:t>The indigenous people of Borneo </a:t>
            </a:r>
            <a:r>
              <a:rPr lang="en-GB" sz="17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have a legend that says </a:t>
            </a:r>
            <a:r>
              <a:rPr lang="en-GB" sz="1700" dirty="0">
                <a:latin typeface="Helvetica" panose="020B0604020202020204" pitchFamily="34" charset="0"/>
                <a:cs typeface="Helvetica" panose="020B0604020202020204" pitchFamily="34" charset="0"/>
              </a:rPr>
              <a:t>that </a:t>
            </a:r>
            <a:r>
              <a:rPr lang="en-GB" sz="17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the </a:t>
            </a:r>
            <a:r>
              <a:rPr lang="en-GB" sz="17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orangutan</a:t>
            </a:r>
            <a:r>
              <a:rPr lang="en-GB" sz="17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1700" dirty="0">
                <a:latin typeface="Helvetica" panose="020B0604020202020204" pitchFamily="34" charset="0"/>
                <a:cs typeface="Helvetica" panose="020B0604020202020204" pitchFamily="34" charset="0"/>
              </a:rPr>
              <a:t>was originally a human who pretended not to be able to speak and climbed up </a:t>
            </a:r>
            <a:r>
              <a:rPr lang="en-GB" sz="17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into the </a:t>
            </a:r>
            <a:r>
              <a:rPr lang="en-GB" sz="1700" dirty="0">
                <a:latin typeface="Helvetica" panose="020B0604020202020204" pitchFamily="34" charset="0"/>
                <a:cs typeface="Helvetica" panose="020B0604020202020204" pitchFamily="34" charset="0"/>
              </a:rPr>
              <a:t>trees to escape having to work.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71245" y="5342213"/>
            <a:ext cx="2452715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7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Humans </a:t>
            </a:r>
            <a:r>
              <a:rPr lang="en-GB" sz="1700" dirty="0">
                <a:latin typeface="Helvetica" panose="020B0604020202020204" pitchFamily="34" charset="0"/>
                <a:cs typeface="Helvetica" panose="020B0604020202020204" pitchFamily="34" charset="0"/>
              </a:rPr>
              <a:t>share around </a:t>
            </a:r>
            <a:r>
              <a:rPr lang="en-GB" sz="17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97% of </a:t>
            </a:r>
            <a:r>
              <a:rPr lang="en-GB" sz="1700" dirty="0">
                <a:latin typeface="Helvetica" panose="020B0604020202020204" pitchFamily="34" charset="0"/>
                <a:cs typeface="Helvetica" panose="020B0604020202020204" pitchFamily="34" charset="0"/>
              </a:rPr>
              <a:t>their DNA with </a:t>
            </a:r>
            <a:r>
              <a:rPr lang="en-GB" sz="17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orangutans</a:t>
            </a:r>
            <a:r>
              <a:rPr lang="en-GB" sz="1700" dirty="0">
                <a:latin typeface="Helvetica" panose="020B0604020202020204" pitchFamily="34" charset="0"/>
                <a:cs typeface="Helvetica" panose="020B0604020202020204" pitchFamily="34" charset="0"/>
              </a:rPr>
              <a:t> –  </a:t>
            </a:r>
            <a:r>
              <a:rPr lang="en-GB" sz="17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they are </a:t>
            </a:r>
            <a:r>
              <a:rPr lang="en-GB" sz="1700" dirty="0">
                <a:latin typeface="Helvetica" panose="020B0604020202020204" pitchFamily="34" charset="0"/>
                <a:cs typeface="Helvetica" panose="020B0604020202020204" pitchFamily="34" charset="0"/>
              </a:rPr>
              <a:t>one of our closest relatives.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46363" y="2655639"/>
            <a:ext cx="1866185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700" dirty="0">
                <a:latin typeface="Helvetica" panose="020B0604020202020204" pitchFamily="34" charset="0"/>
                <a:cs typeface="Helvetica" panose="020B0604020202020204" pitchFamily="34" charset="0"/>
              </a:rPr>
              <a:t>In prehistoric times, </a:t>
            </a:r>
            <a:r>
              <a:rPr lang="en-GB" sz="17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orangutans </a:t>
            </a:r>
            <a:r>
              <a:rPr lang="en-GB" sz="1700" dirty="0">
                <a:latin typeface="Helvetica" panose="020B0604020202020204" pitchFamily="34" charset="0"/>
                <a:cs typeface="Helvetica" panose="020B0604020202020204" pitchFamily="34" charset="0"/>
              </a:rPr>
              <a:t>lived all throughout </a:t>
            </a:r>
            <a:r>
              <a:rPr lang="en-GB" sz="17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Asia – </a:t>
            </a:r>
            <a:r>
              <a:rPr lang="en-GB" sz="1700" dirty="0">
                <a:latin typeface="Helvetica" panose="020B0604020202020204" pitchFamily="34" charset="0"/>
                <a:cs typeface="Helvetica" panose="020B0604020202020204" pitchFamily="34" charset="0"/>
              </a:rPr>
              <a:t>roaming as far north as </a:t>
            </a:r>
            <a:r>
              <a:rPr lang="en-GB" sz="17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China.</a:t>
            </a:r>
            <a:endParaRPr lang="en-US" sz="17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7015" y="1324601"/>
            <a:ext cx="1839275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700" dirty="0">
                <a:latin typeface="Helvetica" panose="020B0604020202020204" pitchFamily="34" charset="0"/>
                <a:cs typeface="Helvetica" panose="020B0604020202020204" pitchFamily="34" charset="0"/>
              </a:rPr>
              <a:t>Orangutans </a:t>
            </a:r>
            <a:r>
              <a:rPr lang="en-GB" sz="17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use </a:t>
            </a:r>
            <a:r>
              <a:rPr lang="en-GB" sz="1700" dirty="0">
                <a:latin typeface="Helvetica" panose="020B0604020202020204" pitchFamily="34" charset="0"/>
                <a:cs typeface="Helvetica" panose="020B0604020202020204" pitchFamily="34" charset="0"/>
              </a:rPr>
              <a:t>leafy branches to shelter themselves from </a:t>
            </a:r>
            <a:r>
              <a:rPr lang="en-GB" sz="17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rain.</a:t>
            </a:r>
            <a:endParaRPr lang="en-US" sz="17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5668" y="3486635"/>
            <a:ext cx="1840622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7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Male </a:t>
            </a:r>
            <a:r>
              <a:rPr lang="en-GB" sz="1700" dirty="0">
                <a:latin typeface="Helvetica" panose="020B0604020202020204" pitchFamily="34" charset="0"/>
                <a:cs typeface="Helvetica" panose="020B0604020202020204" pitchFamily="34" charset="0"/>
              </a:rPr>
              <a:t>o</a:t>
            </a:r>
            <a:r>
              <a:rPr lang="en-GB" sz="17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rangutans </a:t>
            </a:r>
            <a:r>
              <a:rPr lang="en-GB" sz="1700" dirty="0">
                <a:latin typeface="Helvetica" panose="020B0604020202020204" pitchFamily="34" charset="0"/>
                <a:cs typeface="Helvetica" panose="020B0604020202020204" pitchFamily="34" charset="0"/>
              </a:rPr>
              <a:t>produce calls to </a:t>
            </a:r>
            <a:r>
              <a:rPr lang="en-GB" sz="17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warn off </a:t>
            </a:r>
            <a:r>
              <a:rPr lang="en-GB" sz="1700" dirty="0">
                <a:latin typeface="Helvetica" panose="020B0604020202020204" pitchFamily="34" charset="0"/>
                <a:cs typeface="Helvetica" panose="020B0604020202020204" pitchFamily="34" charset="0"/>
              </a:rPr>
              <a:t>other males </a:t>
            </a:r>
            <a:r>
              <a:rPr lang="en-GB" sz="17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and these </a:t>
            </a:r>
            <a:r>
              <a:rPr lang="en-GB" sz="1700" dirty="0">
                <a:latin typeface="Helvetica" panose="020B0604020202020204" pitchFamily="34" charset="0"/>
                <a:cs typeface="Helvetica" panose="020B0604020202020204" pitchFamily="34" charset="0"/>
              </a:rPr>
              <a:t>calls can be </a:t>
            </a:r>
            <a:r>
              <a:rPr lang="en-GB" sz="17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heard for up </a:t>
            </a:r>
            <a:r>
              <a:rPr lang="en-GB" sz="1700" dirty="0">
                <a:latin typeface="Helvetica" panose="020B0604020202020204" pitchFamily="34" charset="0"/>
                <a:cs typeface="Helvetica" panose="020B0604020202020204" pitchFamily="34" charset="0"/>
              </a:rPr>
              <a:t>to two </a:t>
            </a:r>
            <a:r>
              <a:rPr lang="en-GB" sz="17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miles.</a:t>
            </a:r>
            <a:endParaRPr lang="en-GB" sz="17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48685" y="5444620"/>
            <a:ext cx="2771306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700" dirty="0">
                <a:latin typeface="Helvetica" panose="020B0604020202020204" pitchFamily="34" charset="0"/>
                <a:cs typeface="Helvetica" panose="020B0604020202020204" pitchFamily="34" charset="0"/>
              </a:rPr>
              <a:t>They </a:t>
            </a:r>
            <a:r>
              <a:rPr lang="en-GB" sz="17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are important to the forest because they help </a:t>
            </a:r>
            <a:r>
              <a:rPr lang="en-GB" sz="1700" dirty="0">
                <a:latin typeface="Helvetica" panose="020B0604020202020204" pitchFamily="34" charset="0"/>
                <a:cs typeface="Helvetica" panose="020B0604020202020204" pitchFamily="34" charset="0"/>
              </a:rPr>
              <a:t>to spread seeds </a:t>
            </a:r>
            <a:r>
              <a:rPr lang="en-GB" sz="17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– </a:t>
            </a:r>
            <a:r>
              <a:rPr lang="en-GB" sz="1700" dirty="0">
                <a:latin typeface="Helvetica" panose="020B0604020202020204" pitchFamily="34" charset="0"/>
                <a:cs typeface="Helvetica" panose="020B0604020202020204" pitchFamily="34" charset="0"/>
              </a:rPr>
              <a:t>larger </a:t>
            </a:r>
            <a:r>
              <a:rPr lang="en-GB" sz="17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animals can </a:t>
            </a:r>
            <a:r>
              <a:rPr lang="en-GB" sz="1700" dirty="0">
                <a:latin typeface="Helvetica" panose="020B0604020202020204" pitchFamily="34" charset="0"/>
                <a:cs typeface="Helvetica" panose="020B0604020202020204" pitchFamily="34" charset="0"/>
              </a:rPr>
              <a:t>spread larger seeds.</a:t>
            </a:r>
            <a:endParaRPr lang="en-US" sz="17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129088" y="1959990"/>
            <a:ext cx="5017275" cy="3258904"/>
            <a:chOff x="2129088" y="1959990"/>
            <a:chExt cx="5017275" cy="3258904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29088" y="1959990"/>
              <a:ext cx="4885824" cy="3257216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5596128" y="4967287"/>
              <a:ext cx="1550235" cy="2516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en-GB" sz="900" dirty="0" smtClean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© Orangutan Foundation</a:t>
              </a:r>
              <a:endParaRPr lang="en-GB" sz="9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6259" y="36576"/>
            <a:ext cx="4682134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84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4828" y="567060"/>
            <a:ext cx="3249169" cy="215744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4831" y="4421122"/>
            <a:ext cx="3249170" cy="243687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107994" y="6645256"/>
            <a:ext cx="2213641" cy="251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900" dirty="0" smtClean="0">
                <a:solidFill>
                  <a:schemeClr val="bg1">
                    <a:lumMod val="8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All pictures © </a:t>
            </a:r>
            <a:r>
              <a:rPr lang="en-GB" sz="900" dirty="0" err="1" smtClean="0">
                <a:solidFill>
                  <a:schemeClr val="bg1">
                    <a:lumMod val="8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Orangutan</a:t>
            </a:r>
            <a:r>
              <a:rPr lang="en-GB" sz="900" dirty="0" smtClean="0">
                <a:solidFill>
                  <a:schemeClr val="bg1">
                    <a:lumMod val="8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Foundation</a:t>
            </a:r>
            <a:endParaRPr lang="en-GB" sz="900" dirty="0">
              <a:solidFill>
                <a:schemeClr val="bg1">
                  <a:lumMod val="8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3518" y="963467"/>
            <a:ext cx="5546209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The </a:t>
            </a:r>
            <a:r>
              <a:rPr lang="en-GB" sz="24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Orangutan</a:t>
            </a:r>
            <a:r>
              <a:rPr lang="en-GB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 Foundation</a:t>
            </a:r>
          </a:p>
          <a:p>
            <a:pPr>
              <a:spcAft>
                <a:spcPts val="0"/>
              </a:spcAft>
            </a:pPr>
            <a:endParaRPr lang="en-GB" sz="1600" dirty="0" smtClean="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GB" sz="2200" dirty="0" smtClean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Orangutans:</a:t>
            </a:r>
            <a:r>
              <a:rPr lang="en-GB" sz="22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     </a:t>
            </a:r>
            <a:endParaRPr lang="en-GB" sz="2200" dirty="0" smtClean="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GB" sz="1900" dirty="0" smtClean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We rescue </a:t>
            </a:r>
            <a:r>
              <a:rPr lang="en-GB" sz="19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orphaned, </a:t>
            </a:r>
            <a:r>
              <a:rPr lang="en-GB" sz="1900" dirty="0" smtClean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homeless </a:t>
            </a:r>
            <a:r>
              <a:rPr lang="en-GB" sz="19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and injured orangutans, and when they’re ready, release them back into the wild</a:t>
            </a:r>
            <a:r>
              <a:rPr lang="en-GB" sz="1900" dirty="0" smtClean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.</a:t>
            </a:r>
          </a:p>
          <a:p>
            <a:pPr>
              <a:spcAft>
                <a:spcPts val="600"/>
              </a:spcAft>
            </a:pPr>
            <a:endParaRPr lang="en-GB" sz="1100" dirty="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GB" sz="2200" dirty="0" smtClean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Forest:</a:t>
            </a:r>
            <a:r>
              <a:rPr lang="en-GB" sz="22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               </a:t>
            </a:r>
            <a:endParaRPr lang="en-GB" sz="2200" dirty="0" smtClean="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GB" sz="1900" dirty="0" smtClean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Our </a:t>
            </a:r>
            <a:r>
              <a:rPr lang="en-GB" sz="19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guard posts help protect large areas of rainforest from being cut down and destroyed by illegal activities </a:t>
            </a:r>
            <a:r>
              <a:rPr lang="en-GB" sz="1900" dirty="0" smtClean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(such as logging and fires) – whilst also </a:t>
            </a:r>
            <a:r>
              <a:rPr lang="en-GB" sz="19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planting new trees.</a:t>
            </a:r>
          </a:p>
          <a:p>
            <a:pPr>
              <a:spcAft>
                <a:spcPts val="600"/>
              </a:spcAft>
            </a:pPr>
            <a:r>
              <a:rPr lang="en-GB" sz="11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 </a:t>
            </a:r>
          </a:p>
          <a:p>
            <a:pPr>
              <a:spcAft>
                <a:spcPts val="600"/>
              </a:spcAft>
            </a:pPr>
            <a:r>
              <a:rPr lang="en-GB" sz="2200" dirty="0" smtClean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People:</a:t>
            </a:r>
            <a:r>
              <a:rPr lang="en-GB" sz="22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               </a:t>
            </a:r>
            <a:endParaRPr lang="en-GB" sz="2200" dirty="0" smtClean="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GB" sz="1900" dirty="0" smtClean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We </a:t>
            </a:r>
            <a:r>
              <a:rPr lang="en-GB" sz="19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work with local schools and communities to help raise awareness of orangutans and demonstrate why their forest homes are so important.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4830" y="2724508"/>
            <a:ext cx="3249169" cy="169661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31502" y="936809"/>
            <a:ext cx="1085775" cy="9755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1933" y="27432"/>
            <a:ext cx="6572058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0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3554" y="0"/>
            <a:ext cx="7498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Camel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8617" y="1254933"/>
            <a:ext cx="4838600" cy="5155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 smtClean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Activity</a:t>
            </a:r>
            <a:r>
              <a:rPr lang="en-GB" sz="1600" b="1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:</a:t>
            </a:r>
          </a:p>
          <a:p>
            <a:r>
              <a:rPr lang="en-GB" sz="1600" dirty="0" smtClean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Painting an orangutan in its natural habitat.</a:t>
            </a:r>
            <a:endParaRPr lang="en-GB" sz="1600" dirty="0"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endParaRPr lang="en-GB" sz="1600" dirty="0"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>
              <a:spcAft>
                <a:spcPts val="1000"/>
              </a:spcAft>
            </a:pPr>
            <a:r>
              <a:rPr lang="en-GB" sz="1600" b="1" dirty="0" smtClean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Top tips: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ysClr val="windowText" lastClr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You will be painting over the drawing so feel free to make many marks to slowly </a:t>
            </a:r>
            <a:r>
              <a:rPr lang="en-GB" sz="1600" dirty="0" smtClean="0">
                <a:solidFill>
                  <a:sysClr val="windowText" lastClr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mould </a:t>
            </a:r>
            <a:r>
              <a:rPr lang="en-GB" sz="1600" dirty="0">
                <a:solidFill>
                  <a:sysClr val="windowText" lastClr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your outline to the shape you want</a:t>
            </a:r>
            <a:r>
              <a:rPr lang="en-GB" sz="1600" dirty="0" smtClean="0">
                <a:solidFill>
                  <a:sysClr val="windowText" lastClr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lang="en-GB" sz="1600" dirty="0">
              <a:solidFill>
                <a:sysClr val="windowText" lastClr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ysClr val="windowText" lastClr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Use a good brush and of the right size so you can control your marks and create hair and texture</a:t>
            </a:r>
            <a:r>
              <a:rPr lang="en-GB" sz="1600" dirty="0" smtClean="0">
                <a:solidFill>
                  <a:sysClr val="windowText" lastClr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lang="en-GB" sz="1600" b="1" dirty="0"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r>
              <a:rPr lang="en-GB" sz="1600" b="1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Possible materials: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Coloured </a:t>
            </a:r>
            <a:r>
              <a:rPr lang="en-GB" sz="1600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piece of card </a:t>
            </a:r>
            <a:r>
              <a:rPr lang="en-GB" sz="1600" dirty="0" smtClean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(John used green, A4)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Drawing </a:t>
            </a:r>
            <a:r>
              <a:rPr lang="en-GB" sz="1600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materials such as: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Soft </a:t>
            </a:r>
            <a:r>
              <a:rPr lang="en-GB" sz="1600" dirty="0" smtClean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pastel</a:t>
            </a:r>
            <a:endParaRPr lang="en-GB" sz="1600" dirty="0"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Soft pencil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Coloured paints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Mixing pot or pallet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Good paint </a:t>
            </a:r>
            <a:r>
              <a:rPr lang="en-GB" sz="1600" dirty="0" smtClean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brush</a:t>
            </a:r>
            <a:r>
              <a:rPr lang="en-GB" sz="1600" b="1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.</a:t>
            </a:r>
            <a:endParaRPr lang="en-GB" sz="1600" b="1" dirty="0"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>
              <a:spcAft>
                <a:spcPts val="1000"/>
              </a:spcAft>
            </a:pPr>
            <a:r>
              <a:rPr lang="en-GB" sz="1600" b="1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 </a:t>
            </a:r>
            <a:endParaRPr lang="en-GB" sz="1600" b="1" dirty="0" smtClean="0"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06399" y="-28575"/>
            <a:ext cx="938185" cy="238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900" dirty="0" smtClean="0">
                <a:solidFill>
                  <a:schemeClr val="bg1">
                    <a:lumMod val="9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© John Dyer</a:t>
            </a:r>
            <a:endParaRPr lang="en-GB" sz="900" dirty="0">
              <a:solidFill>
                <a:schemeClr val="bg1">
                  <a:lumMod val="9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1676" y="27432"/>
            <a:ext cx="5157663" cy="96934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242391" y="6539634"/>
            <a:ext cx="938185" cy="238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900" dirty="0" smtClean="0">
                <a:solidFill>
                  <a:schemeClr val="bg1">
                    <a:lumMod val="9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© John Dyer</a:t>
            </a:r>
            <a:endParaRPr lang="en-GB" sz="900" dirty="0">
              <a:solidFill>
                <a:schemeClr val="bg1">
                  <a:lumMod val="9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686" y="1984248"/>
            <a:ext cx="3655314" cy="487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22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63257" y="386919"/>
            <a:ext cx="5407585" cy="22366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400" b="1" u="sng" dirty="0" smtClean="0">
                <a:solidFill>
                  <a:sysClr val="windowText" lastClr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Step </a:t>
            </a:r>
            <a:r>
              <a:rPr lang="en-GB" sz="1400" b="1" u="sng" dirty="0">
                <a:solidFill>
                  <a:sysClr val="windowText" lastClr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</a:t>
            </a:r>
            <a:r>
              <a:rPr lang="en-GB" sz="1400" b="1" u="sng" dirty="0" smtClean="0">
                <a:solidFill>
                  <a:sysClr val="windowText" lastClr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</a:p>
          <a:p>
            <a:endParaRPr lang="en-GB" sz="1400" dirty="0">
              <a:solidFill>
                <a:sysClr val="windowText" lastClr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ysClr val="windowText" lastClr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Using a pencil or pastel draw </a:t>
            </a:r>
            <a:r>
              <a:rPr lang="en-GB" sz="1400" dirty="0">
                <a:solidFill>
                  <a:sysClr val="windowText" lastClr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 outline of the orangutan and the two trees, the one it is sitting on and the one it is </a:t>
            </a:r>
            <a:r>
              <a:rPr lang="en-GB" sz="1400" dirty="0" smtClean="0">
                <a:solidFill>
                  <a:sysClr val="windowText" lastClr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holding</a:t>
            </a:r>
            <a:endParaRPr lang="en-GB" sz="1100" dirty="0" smtClean="0">
              <a:solidFill>
                <a:sysClr val="windowText" lastClr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GB" sz="1100" dirty="0" smtClean="0">
                <a:solidFill>
                  <a:sysClr val="windowText" lastClr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ysClr val="windowText" lastClr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You </a:t>
            </a:r>
            <a:r>
              <a:rPr lang="en-GB" sz="1400" dirty="0">
                <a:solidFill>
                  <a:sysClr val="windowText" lastClr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can use photographs of orangutans you have searched for to base this exercise on if you </a:t>
            </a:r>
            <a:r>
              <a:rPr lang="en-GB" sz="1400" dirty="0" smtClean="0">
                <a:solidFill>
                  <a:sysClr val="windowText" lastClr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prefer</a:t>
            </a:r>
            <a:endParaRPr lang="en-GB" sz="1400" dirty="0">
              <a:solidFill>
                <a:sysClr val="windowText" lastClr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100" dirty="0">
              <a:solidFill>
                <a:sysClr val="windowText" lastClr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ysClr val="windowText" lastClr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When drawing the body gently sketch out the head, add the round body and then work on the arms and legs.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310128" y="4057110"/>
            <a:ext cx="5390727" cy="2923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400" b="1" u="sng" dirty="0">
                <a:solidFill>
                  <a:sysClr val="windowText" lastClr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Step 2</a:t>
            </a:r>
            <a:r>
              <a:rPr lang="en-GB" sz="1400" b="1" u="sng" dirty="0" smtClean="0">
                <a:solidFill>
                  <a:sysClr val="windowText" lastClr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</a:p>
          <a:p>
            <a:endParaRPr lang="en-GB" sz="1400" b="1" u="sng" dirty="0">
              <a:solidFill>
                <a:sysClr val="windowText" lastClr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ysClr val="windowText" lastClr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Once </a:t>
            </a:r>
            <a:r>
              <a:rPr lang="en-GB" sz="1400" dirty="0">
                <a:solidFill>
                  <a:sysClr val="windowText" lastClr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you are happy with your sketch </a:t>
            </a:r>
            <a:r>
              <a:rPr lang="en-GB" sz="1400" dirty="0" smtClean="0">
                <a:solidFill>
                  <a:sysClr val="windowText" lastClr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drawing, </a:t>
            </a:r>
            <a:r>
              <a:rPr lang="en-GB" sz="1400" dirty="0">
                <a:solidFill>
                  <a:sysClr val="windowText" lastClr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mix a deep brown paint for shade and a bright orange for light and start to paint on the areas of light and </a:t>
            </a:r>
            <a:r>
              <a:rPr lang="en-GB" sz="1400" dirty="0" smtClean="0">
                <a:solidFill>
                  <a:sysClr val="windowText" lastClr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shade</a:t>
            </a:r>
            <a:endParaRPr lang="en-GB" sz="1400" dirty="0">
              <a:solidFill>
                <a:sysClr val="windowText" lastClr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GB" sz="1100" dirty="0">
              <a:solidFill>
                <a:sysClr val="windowText" lastClr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ysClr val="windowText" lastClr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You can mix an orange from yellow and then add a small quantity of red. To create a brown you can mix yellow with a small amount of red and then add a small quantity of </a:t>
            </a:r>
            <a:r>
              <a:rPr lang="en-GB" sz="1400" dirty="0" smtClean="0">
                <a:solidFill>
                  <a:sysClr val="windowText" lastClr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blue</a:t>
            </a:r>
            <a:endParaRPr lang="en-GB" sz="1400" dirty="0">
              <a:solidFill>
                <a:sysClr val="windowText" lastClr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GB" sz="1100" dirty="0">
              <a:solidFill>
                <a:sysClr val="windowText" lastClr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ysClr val="windowText" lastClr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Allow your brush to become slightly dry and then add some dry brush strokes to add the hair of the orangutan. </a:t>
            </a:r>
          </a:p>
          <a:p>
            <a:endParaRPr lang="en-GB" sz="1400" dirty="0">
              <a:solidFill>
                <a:sysClr val="windowText" lastClr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GB" sz="1400" dirty="0">
              <a:solidFill>
                <a:sysClr val="windowText" lastClr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GB" sz="1400" b="1" u="sng" dirty="0" smtClean="0">
              <a:solidFill>
                <a:sysClr val="windowText" lastClr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GB" sz="1400" dirty="0">
              <a:solidFill>
                <a:sysClr val="windowText" lastClr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82834" y="79142"/>
            <a:ext cx="18325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Step by step guide:</a:t>
            </a:r>
            <a:endParaRPr lang="en-GB" sz="1400" b="1" dirty="0">
              <a:solidFill>
                <a:srgbClr val="FF0000"/>
              </a:solidFill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0842" y="143150"/>
            <a:ext cx="3104726" cy="41396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575" y="2623550"/>
            <a:ext cx="3053723" cy="407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41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365714" y="667981"/>
            <a:ext cx="5614462" cy="15872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400" b="1" u="sng" dirty="0">
                <a:solidFill>
                  <a:sysClr val="windowText" lastClr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Step 3</a:t>
            </a:r>
            <a:r>
              <a:rPr lang="en-GB" sz="1400" b="1" u="sng" dirty="0" smtClean="0">
                <a:solidFill>
                  <a:sysClr val="windowText" lastClr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 smtClean="0">
              <a:solidFill>
                <a:sysClr val="windowText" lastClr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ysClr val="windowText" lastClr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Paint </a:t>
            </a:r>
            <a:r>
              <a:rPr lang="en-GB" sz="1400" dirty="0">
                <a:solidFill>
                  <a:sysClr val="windowText" lastClr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 </a:t>
            </a:r>
            <a:r>
              <a:rPr lang="en-GB" sz="1400" dirty="0" err="1">
                <a:solidFill>
                  <a:sysClr val="windowText" lastClr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orangutan’s</a:t>
            </a:r>
            <a:r>
              <a:rPr lang="en-GB" sz="1400" dirty="0">
                <a:solidFill>
                  <a:sysClr val="windowText" lastClr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face a deep brown </a:t>
            </a:r>
            <a:endParaRPr lang="en-GB" sz="1400" dirty="0" smtClean="0">
              <a:solidFill>
                <a:sysClr val="windowText" lastClr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100" dirty="0" smtClean="0">
              <a:solidFill>
                <a:sysClr val="windowText" lastClr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ysClr val="windowText" lastClr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You </a:t>
            </a:r>
            <a:r>
              <a:rPr lang="en-GB" sz="1400" dirty="0">
                <a:solidFill>
                  <a:sysClr val="windowText" lastClr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might want to let it dry at this stage or using wet on wet paint use a very pale cream/white colour to add the two eyes and nose/mouth area as circular shapes</a:t>
            </a:r>
            <a:r>
              <a:rPr lang="en-GB" sz="1400" dirty="0" smtClean="0">
                <a:solidFill>
                  <a:sysClr val="windowText" lastClr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lang="en-GB" sz="1400" b="1" u="sng" dirty="0">
              <a:solidFill>
                <a:sysClr val="windowText" lastClr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GB" sz="1400" b="1" u="sng" dirty="0" smtClean="0">
              <a:solidFill>
                <a:sysClr val="windowText" lastClr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GB" sz="1400" dirty="0">
              <a:solidFill>
                <a:sysClr val="windowText" lastClr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46722" y="3517450"/>
            <a:ext cx="4784259" cy="30964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400" b="1" u="sng" dirty="0">
                <a:solidFill>
                  <a:sysClr val="windowText" lastClr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Step 4</a:t>
            </a:r>
            <a:r>
              <a:rPr lang="en-GB" sz="1400" b="1" u="sng" dirty="0" smtClean="0">
                <a:solidFill>
                  <a:sysClr val="windowText" lastClr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</a:p>
          <a:p>
            <a:endParaRPr lang="en-GB" sz="1400" b="1" u="sng" dirty="0">
              <a:solidFill>
                <a:sysClr val="windowText" lastClr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ysClr val="windowText" lastClr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 the larger </a:t>
            </a:r>
            <a:r>
              <a:rPr lang="en-GB" sz="1400" dirty="0" smtClean="0">
                <a:solidFill>
                  <a:sysClr val="windowText" lastClr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circle, </a:t>
            </a:r>
            <a:r>
              <a:rPr lang="en-GB" sz="1400" dirty="0">
                <a:solidFill>
                  <a:sysClr val="windowText" lastClr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 nose can be added and the </a:t>
            </a:r>
            <a:r>
              <a:rPr lang="en-GB" sz="1400" dirty="0" smtClean="0">
                <a:solidFill>
                  <a:sysClr val="windowText" lastClr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mouth</a:t>
            </a:r>
          </a:p>
          <a:p>
            <a:endParaRPr lang="en-GB" sz="1100" dirty="0">
              <a:solidFill>
                <a:sysClr val="windowText" lastClr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ysClr val="windowText" lastClr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Add the dark pupils to the orangutan and with a tiny touch of white you can add a reflection to the eyes to add </a:t>
            </a:r>
            <a:r>
              <a:rPr lang="en-GB" sz="1400" dirty="0" smtClean="0">
                <a:solidFill>
                  <a:sysClr val="windowText" lastClr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life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100" dirty="0" smtClean="0">
              <a:solidFill>
                <a:sysClr val="windowText" lastClr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ysClr val="windowText" lastClr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Finally, if you have time, add some forest leaves in the background and make sure your trees have been painted in a pale white </a:t>
            </a:r>
            <a:r>
              <a:rPr lang="en-GB" sz="1400" dirty="0" smtClean="0">
                <a:solidFill>
                  <a:sysClr val="windowText" lastClr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colour.</a:t>
            </a:r>
            <a:endParaRPr lang="en-GB" sz="1400" dirty="0">
              <a:solidFill>
                <a:sysClr val="windowText" lastClr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100" dirty="0">
              <a:solidFill>
                <a:sysClr val="windowText" lastClr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GB" sz="1400" i="1" dirty="0">
                <a:solidFill>
                  <a:sysClr val="windowText" lastClr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How do you feel about orangutans now you have painted one?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ysClr val="windowText" lastClr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82834" y="79142"/>
            <a:ext cx="18325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Step by step guide:</a:t>
            </a:r>
            <a:endParaRPr lang="en-GB" sz="1400" b="1" dirty="0">
              <a:solidFill>
                <a:srgbClr val="FF0000"/>
              </a:solidFill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2092" y="79142"/>
            <a:ext cx="2800433" cy="3761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610" y="2423160"/>
            <a:ext cx="3239104" cy="431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35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3554" y="0"/>
            <a:ext cx="7498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Camel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89110" y="941022"/>
            <a:ext cx="1723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Annatto </a:t>
            </a:r>
            <a:r>
              <a:rPr lang="en-GB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seeds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51998" y="6652445"/>
            <a:ext cx="938185" cy="238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900" dirty="0" smtClean="0">
                <a:solidFill>
                  <a:schemeClr val="bg1">
                    <a:lumMod val="9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© John Dyer</a:t>
            </a:r>
            <a:endParaRPr lang="en-GB" sz="900" dirty="0">
              <a:solidFill>
                <a:schemeClr val="bg1">
                  <a:lumMod val="9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89109" y="3213863"/>
            <a:ext cx="1817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Traditional song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hlinkClick r:id="rId3"/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7936" y="1386800"/>
            <a:ext cx="8786315" cy="49568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4424" y="85727"/>
            <a:ext cx="7638950" cy="89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53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4" t="-313"/>
          <a:stretch/>
        </p:blipFill>
        <p:spPr>
          <a:xfrm>
            <a:off x="-9331" y="-18662"/>
            <a:ext cx="9157554" cy="688657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810" y="1382637"/>
            <a:ext cx="8821271" cy="25225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>
                <a:latin typeface="Helvetica" panose="020B0604020202020204" pitchFamily="34" charset="0"/>
                <a:cs typeface="Helvetica" panose="020B0604020202020204" pitchFamily="34" charset="0"/>
              </a:rPr>
              <a:t>Tell </a:t>
            </a:r>
            <a:r>
              <a:rPr lang="en-US" sz="18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me…</a:t>
            </a:r>
          </a:p>
          <a:p>
            <a:pPr marL="0" indent="0">
              <a:buNone/>
            </a:pPr>
            <a:endParaRPr lang="en-US" sz="18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18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…something you </a:t>
            </a:r>
            <a:r>
              <a:rPr lang="en-US" sz="1800" b="1" dirty="0">
                <a:latin typeface="Helvetica" panose="020B0604020202020204" pitchFamily="34" charset="0"/>
                <a:cs typeface="Helvetica" panose="020B0604020202020204" pitchFamily="34" charset="0"/>
              </a:rPr>
              <a:t>know now that you didn’t know an hour </a:t>
            </a:r>
            <a:r>
              <a:rPr lang="en-US" sz="18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ago</a:t>
            </a:r>
          </a:p>
          <a:p>
            <a:endParaRPr lang="en-US" sz="18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18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…</a:t>
            </a:r>
            <a:r>
              <a:rPr lang="en-GB" sz="18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two facts about orangutans</a:t>
            </a:r>
            <a:endParaRPr lang="en-GB" sz="18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1800" b="1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18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…one top tip you need to remember when painting orangutans.</a:t>
            </a:r>
            <a:endParaRPr lang="en-US" sz="18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GB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7" y="5819774"/>
            <a:ext cx="9144007" cy="1038226"/>
            <a:chOff x="-7" y="5819774"/>
            <a:chExt cx="9144007" cy="1038226"/>
          </a:xfrm>
        </p:grpSpPr>
        <p:sp>
          <p:nvSpPr>
            <p:cNvPr id="2" name="Rectangle 1"/>
            <p:cNvSpPr/>
            <p:nvPr/>
          </p:nvSpPr>
          <p:spPr>
            <a:xfrm>
              <a:off x="-7" y="5819774"/>
              <a:ext cx="9144007" cy="1038226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" name="Picture 9" descr="BF PRESENTATION SLIDES.pdf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60311" b="19278"/>
            <a:stretch/>
          </p:blipFill>
          <p:spPr>
            <a:xfrm>
              <a:off x="1240814" y="5819775"/>
              <a:ext cx="6662373" cy="1038224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8338454" y="-3565"/>
            <a:ext cx="938185" cy="238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900" dirty="0" smtClean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© John Dyer</a:t>
            </a:r>
            <a:endParaRPr lang="en-GB" sz="900" dirty="0">
              <a:solidFill>
                <a:schemeClr val="bg1">
                  <a:lumMod val="6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9293" y="97923"/>
            <a:ext cx="9144000" cy="8944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7175" y="3975627"/>
            <a:ext cx="5005250" cy="181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22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0287"/>
            <a:ext cx="9144000" cy="688657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297680" y="5193792"/>
            <a:ext cx="4754880" cy="1574149"/>
          </a:xfrm>
          <a:prstGeom prst="rect">
            <a:avLst/>
          </a:prstGeom>
          <a:solidFill>
            <a:schemeClr val="bg1">
              <a:lumMod val="65000"/>
              <a:alpha val="90000"/>
            </a:schemeClr>
          </a:solidFill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  <a:tabLst>
                <a:tab pos="107950" algn="l"/>
              </a:tabLst>
            </a:pPr>
            <a:r>
              <a:rPr lang="en-GB" b="1" dirty="0" smtClean="0">
                <a:solidFill>
                  <a:sysClr val="windowText" lastClr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Learning objectives: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07950" algn="l"/>
              </a:tabLst>
            </a:pPr>
            <a:r>
              <a:rPr lang="en-GB" dirty="0">
                <a:solidFill>
                  <a:sysClr val="windowText" lastClr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To learn about the </a:t>
            </a:r>
            <a:r>
              <a:rPr lang="en-GB" dirty="0" smtClean="0">
                <a:solidFill>
                  <a:sysClr val="windowText" lastClr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diversity </a:t>
            </a:r>
            <a:r>
              <a:rPr lang="en-GB" dirty="0">
                <a:solidFill>
                  <a:sysClr val="windowText" lastClr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of animals in Borneo's rainforest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07950" algn="l"/>
              </a:tabLst>
            </a:pPr>
            <a:r>
              <a:rPr lang="en-GB" dirty="0">
                <a:solidFill>
                  <a:sysClr val="windowText" lastClr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To experiment with a range or art </a:t>
            </a:r>
            <a:r>
              <a:rPr lang="en-GB" dirty="0" smtClean="0">
                <a:solidFill>
                  <a:sysClr val="windowText" lastClr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techniques.</a:t>
            </a:r>
            <a:endParaRPr lang="en-GB" dirty="0">
              <a:solidFill>
                <a:sysClr val="windowText" lastClr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06399" y="-28575"/>
            <a:ext cx="938185" cy="238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900" dirty="0" smtClean="0">
                <a:solidFill>
                  <a:schemeClr val="bg1">
                    <a:lumMod val="9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© John Dyer</a:t>
            </a:r>
            <a:endParaRPr lang="en-GB" sz="900" dirty="0">
              <a:solidFill>
                <a:schemeClr val="bg1">
                  <a:lumMod val="9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2713" y="433099"/>
            <a:ext cx="5931922" cy="107908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2713" y="1592474"/>
            <a:ext cx="5543665" cy="84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94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39512" y="0"/>
            <a:ext cx="3905001" cy="58068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3554" y="0"/>
            <a:ext cx="7498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Camel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80038" y="95505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endParaRPr lang="en-GB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13458" y="6463980"/>
            <a:ext cx="804745" cy="251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900" dirty="0" smtClean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Pixaby.com</a:t>
            </a:r>
            <a:endParaRPr lang="en-GB" sz="900" dirty="0">
              <a:solidFill>
                <a:schemeClr val="bg1">
                  <a:lumMod val="6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18" y="1009625"/>
            <a:ext cx="501272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Helvetica" panose="020B0604020202020204" pitchFamily="34" charset="0"/>
                <a:cs typeface="Helvetica" panose="020B0604020202020204" pitchFamily="34" charset="0"/>
              </a:rPr>
              <a:t>Borneo is home to a wide range of </a:t>
            </a:r>
            <a:r>
              <a:rPr lang="en-GB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species, including around: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222 mammals (of which </a:t>
            </a:r>
            <a:r>
              <a:rPr lang="en-GB" sz="2000" dirty="0">
                <a:latin typeface="Helvetica" panose="020B0604020202020204" pitchFamily="34" charset="0"/>
                <a:cs typeface="Helvetica" panose="020B0604020202020204" pitchFamily="34" charset="0"/>
              </a:rPr>
              <a:t>44 </a:t>
            </a:r>
            <a:r>
              <a:rPr lang="en-GB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are endemic) 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420 </a:t>
            </a:r>
            <a:r>
              <a:rPr lang="en-GB" sz="2000" dirty="0">
                <a:latin typeface="Helvetica" panose="020B0604020202020204" pitchFamily="34" charset="0"/>
                <a:cs typeface="Helvetica" panose="020B0604020202020204" pitchFamily="34" charset="0"/>
              </a:rPr>
              <a:t>birds </a:t>
            </a:r>
            <a:endParaRPr lang="en-GB" sz="20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149 amphibians and 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254 </a:t>
            </a:r>
            <a:r>
              <a:rPr lang="en-GB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reptiles.</a:t>
            </a:r>
            <a:endParaRPr lang="en-GB" sz="20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Do </a:t>
            </a:r>
            <a:r>
              <a:rPr lang="en-GB" sz="2400" dirty="0">
                <a:latin typeface="Helvetica" panose="020B0604020202020204" pitchFamily="34" charset="0"/>
                <a:cs typeface="Helvetica" panose="020B0604020202020204" pitchFamily="34" charset="0"/>
              </a:rPr>
              <a:t>you remember what endemic means?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Endemic </a:t>
            </a:r>
            <a:r>
              <a:rPr lang="en-GB" sz="2400" dirty="0">
                <a:latin typeface="Helvetica" panose="020B0604020202020204" pitchFamily="34" charset="0"/>
                <a:cs typeface="Helvetica" panose="020B0604020202020204" pitchFamily="34" charset="0"/>
              </a:rPr>
              <a:t>means that these species </a:t>
            </a:r>
            <a:r>
              <a:rPr lang="en-GB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are </a:t>
            </a:r>
            <a:r>
              <a:rPr lang="en-GB" sz="2400" dirty="0">
                <a:latin typeface="Helvetica" panose="020B0604020202020204" pitchFamily="34" charset="0"/>
                <a:cs typeface="Helvetica" panose="020B0604020202020204" pitchFamily="34" charset="0"/>
              </a:rPr>
              <a:t>only be found </a:t>
            </a:r>
            <a:r>
              <a:rPr lang="en-GB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on Borneo.</a:t>
            </a:r>
            <a:endParaRPr lang="en-GB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-51998" y="5806836"/>
            <a:ext cx="9195998" cy="1083623"/>
            <a:chOff x="-51998" y="5806836"/>
            <a:chExt cx="9195998" cy="108362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5806836"/>
              <a:ext cx="9144000" cy="1051164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-51998" y="6652445"/>
              <a:ext cx="938185" cy="2380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en-GB" sz="900" dirty="0" smtClean="0">
                  <a:solidFill>
                    <a:schemeClr val="bg1">
                      <a:lumMod val="95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© John Dyer</a:t>
              </a:r>
              <a:endParaRPr lang="en-GB" sz="900" dirty="0">
                <a:solidFill>
                  <a:schemeClr val="bg1">
                    <a:lumMod val="9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8324182" y="5568822"/>
            <a:ext cx="938185" cy="238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900" dirty="0" smtClean="0">
                <a:solidFill>
                  <a:schemeClr val="bg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Pixabay.com</a:t>
            </a:r>
            <a:endParaRPr lang="en-GB" sz="900" dirty="0">
              <a:solidFill>
                <a:schemeClr val="bg1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5696" y="27432"/>
            <a:ext cx="6273328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82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498081" y="0"/>
            <a:ext cx="1691639" cy="251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900" dirty="0" smtClean="0">
                <a:solidFill>
                  <a:schemeClr val="bg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© Liz Greengrass, Born Free</a:t>
            </a:r>
            <a:endParaRPr lang="en-GB" sz="900" dirty="0">
              <a:solidFill>
                <a:schemeClr val="bg1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9287" y="251607"/>
            <a:ext cx="7163421" cy="392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31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1269"/>
          <a:stretch/>
        </p:blipFill>
        <p:spPr>
          <a:xfrm>
            <a:off x="-18288" y="-20267"/>
            <a:ext cx="9162288" cy="68782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943" y="100584"/>
            <a:ext cx="40484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 </a:t>
            </a:r>
            <a:r>
              <a:rPr lang="en-GB" sz="24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most common mammals </a:t>
            </a:r>
            <a:r>
              <a:rPr lang="en-GB" sz="24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are </a:t>
            </a:r>
            <a:r>
              <a:rPr lang="en-GB" sz="24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bats</a:t>
            </a:r>
            <a:r>
              <a:rPr lang="en-GB" sz="24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</a:t>
            </a:r>
            <a:r>
              <a:rPr lang="en-GB" sz="24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 </a:t>
            </a:r>
            <a:r>
              <a:rPr lang="en-GB" sz="24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fact, </a:t>
            </a:r>
            <a:r>
              <a:rPr lang="en-GB" sz="24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around 90 different species can be found on the island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</a:t>
            </a:r>
            <a:r>
              <a:rPr lang="en-GB" sz="24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hey play a vital role in the ecosystem, including pollination and seed dispersal.</a:t>
            </a:r>
            <a:endParaRPr lang="en-GB" sz="24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496066" y="6627168"/>
            <a:ext cx="64793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© </a:t>
            </a:r>
            <a:r>
              <a:rPr lang="en-GB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chem7</a:t>
            </a:r>
            <a:endParaRPr lang="en-GB" sz="900" dirty="0">
              <a:solidFill>
                <a:schemeClr val="tx1">
                  <a:lumMod val="50000"/>
                  <a:lumOff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06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4331" y="3195356"/>
            <a:ext cx="55688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Helvetica" panose="020B0604020202020204" pitchFamily="34" charset="0"/>
                <a:cs typeface="Helvetica" panose="020B0604020202020204" pitchFamily="34" charset="0"/>
              </a:rPr>
              <a:t>Proboscis monkeys are endemic to Borneo and are easily </a:t>
            </a:r>
            <a:r>
              <a:rPr lang="en-GB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recognisable </a:t>
            </a:r>
            <a:r>
              <a:rPr lang="en-GB" sz="2400" dirty="0">
                <a:latin typeface="Helvetica" panose="020B0604020202020204" pitchFamily="34" charset="0"/>
                <a:cs typeface="Helvetica" panose="020B0604020202020204" pitchFamily="34" charset="0"/>
              </a:rPr>
              <a:t>by their large noses and pot bellies. </a:t>
            </a: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6757" y="2251493"/>
            <a:ext cx="3377242" cy="22673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6757" y="0"/>
            <a:ext cx="3377242" cy="225149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2444" y="4511614"/>
            <a:ext cx="3381555" cy="234638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4332" y="5302036"/>
            <a:ext cx="55688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Helvetica" panose="020B0604020202020204" pitchFamily="34" charset="0"/>
                <a:cs typeface="Helvetica" panose="020B0604020202020204" pitchFamily="34" charset="0"/>
              </a:rPr>
              <a:t>Sun bears are the smallest </a:t>
            </a:r>
            <a:r>
              <a:rPr lang="en-GB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member </a:t>
            </a:r>
            <a:r>
              <a:rPr lang="en-GB" sz="2400" dirty="0">
                <a:latin typeface="Helvetica" panose="020B0604020202020204" pitchFamily="34" charset="0"/>
                <a:cs typeface="Helvetica" panose="020B0604020202020204" pitchFamily="34" charset="0"/>
              </a:rPr>
              <a:t>of the bear </a:t>
            </a:r>
            <a:r>
              <a:rPr lang="en-GB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family – measuring just </a:t>
            </a:r>
            <a:r>
              <a:rPr lang="en-GB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1.2m </a:t>
            </a:r>
            <a:r>
              <a:rPr lang="en-GB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– 1.5m in </a:t>
            </a:r>
            <a:r>
              <a:rPr lang="en-GB" sz="2400" dirty="0">
                <a:latin typeface="Helvetica" panose="020B0604020202020204" pitchFamily="34" charset="0"/>
                <a:cs typeface="Helvetica" panose="020B0604020202020204" pitchFamily="34" charset="0"/>
              </a:rPr>
              <a:t>length. </a:t>
            </a: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4332" y="758607"/>
            <a:ext cx="55688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The sambar </a:t>
            </a:r>
            <a:r>
              <a:rPr lang="en-GB" sz="2400" dirty="0">
                <a:latin typeface="Helvetica" panose="020B0604020202020204" pitchFamily="34" charset="0"/>
                <a:cs typeface="Helvetica" panose="020B0604020202020204" pitchFamily="34" charset="0"/>
              </a:rPr>
              <a:t>is listed as Vulnerable </a:t>
            </a:r>
            <a:endParaRPr lang="en-GB" sz="24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GB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on </a:t>
            </a:r>
            <a:r>
              <a:rPr lang="en-GB" sz="2400" dirty="0">
                <a:latin typeface="Helvetica" panose="020B0604020202020204" pitchFamily="34" charset="0"/>
                <a:cs typeface="Helvetica" panose="020B0604020202020204" pitchFamily="34" charset="0"/>
              </a:rPr>
              <a:t>t</a:t>
            </a:r>
            <a:r>
              <a:rPr lang="en-GB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he IUCN </a:t>
            </a:r>
            <a:r>
              <a:rPr lang="en-GB" sz="2400" dirty="0">
                <a:latin typeface="Helvetica" panose="020B0604020202020204" pitchFamily="34" charset="0"/>
                <a:cs typeface="Helvetica" panose="020B0604020202020204" pitchFamily="34" charset="0"/>
              </a:rPr>
              <a:t>Red List. Hunting, along with </a:t>
            </a:r>
            <a:r>
              <a:rPr lang="en-GB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other threats</a:t>
            </a:r>
            <a:r>
              <a:rPr lang="en-GB" sz="2400" dirty="0">
                <a:latin typeface="Helvetica" panose="020B0604020202020204" pitchFamily="34" charset="0"/>
                <a:cs typeface="Helvetica" panose="020B0604020202020204" pitchFamily="34" charset="0"/>
              </a:rPr>
              <a:t>, caused their numbers to decline.</a:t>
            </a: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754112" y="6599079"/>
            <a:ext cx="1535687" cy="251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900" dirty="0" smtClean="0">
                <a:solidFill>
                  <a:schemeClr val="bg1">
                    <a:lumMod val="9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All images Pixabay.com</a:t>
            </a:r>
            <a:endParaRPr lang="en-GB" sz="900" dirty="0">
              <a:solidFill>
                <a:schemeClr val="bg1">
                  <a:lumMod val="9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45442" y="79521"/>
            <a:ext cx="881181" cy="8805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8677" y="66038"/>
            <a:ext cx="4170025" cy="7559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8677" y="2497298"/>
            <a:ext cx="4151736" cy="7620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8677" y="4612325"/>
            <a:ext cx="2054530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05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2452" y="-1"/>
            <a:ext cx="3861547" cy="5806837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-51998" y="5806836"/>
            <a:ext cx="9195998" cy="1083623"/>
            <a:chOff x="-51998" y="5806836"/>
            <a:chExt cx="9195998" cy="108362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5806836"/>
              <a:ext cx="9144000" cy="105116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-51998" y="6652445"/>
              <a:ext cx="938185" cy="2380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en-GB" sz="900" dirty="0" smtClean="0">
                  <a:solidFill>
                    <a:schemeClr val="bg1">
                      <a:lumMod val="95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© John Dyer</a:t>
              </a:r>
              <a:endParaRPr lang="en-GB" sz="900" dirty="0">
                <a:solidFill>
                  <a:schemeClr val="bg1">
                    <a:lumMod val="9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06584" y="1062015"/>
            <a:ext cx="5061317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>
                <a:latin typeface="Helvetica" panose="020B0604020202020204" pitchFamily="34" charset="0"/>
                <a:cs typeface="Helvetica" panose="020B0604020202020204" pitchFamily="34" charset="0"/>
              </a:rPr>
              <a:t>The name </a:t>
            </a:r>
            <a:r>
              <a:rPr lang="en-GB" sz="22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orangutan</a:t>
            </a:r>
            <a:r>
              <a:rPr lang="en-GB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comes from the Malay </a:t>
            </a:r>
            <a:r>
              <a:rPr lang="en-GB" sz="2200" dirty="0">
                <a:latin typeface="Helvetica" panose="020B0604020202020204" pitchFamily="34" charset="0"/>
                <a:cs typeface="Helvetica" panose="020B0604020202020204" pitchFamily="34" charset="0"/>
              </a:rPr>
              <a:t>and Indonesian words orang, meaning </a:t>
            </a:r>
            <a:r>
              <a:rPr lang="en-GB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person, </a:t>
            </a:r>
            <a:r>
              <a:rPr lang="en-GB" sz="2200" dirty="0">
                <a:latin typeface="Helvetica" panose="020B0604020202020204" pitchFamily="34" charset="0"/>
                <a:cs typeface="Helvetica" panose="020B0604020202020204" pitchFamily="34" charset="0"/>
              </a:rPr>
              <a:t>and </a:t>
            </a:r>
            <a:r>
              <a:rPr lang="en-GB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hutan</a:t>
            </a:r>
            <a:r>
              <a:rPr lang="en-GB" sz="2200" dirty="0">
                <a:latin typeface="Helvetica" panose="020B0604020202020204" pitchFamily="34" charset="0"/>
                <a:cs typeface="Helvetica" panose="020B0604020202020204" pitchFamily="34" charset="0"/>
              </a:rPr>
              <a:t>, meaning </a:t>
            </a:r>
            <a:r>
              <a:rPr lang="en-GB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forest – person of the forest.</a:t>
            </a:r>
          </a:p>
          <a:p>
            <a:endParaRPr lang="en-GB" sz="16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GB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Where are they found?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100" dirty="0">
                <a:latin typeface="Helvetica" panose="020B0604020202020204" pitchFamily="34" charset="0"/>
                <a:cs typeface="Helvetica" panose="020B0604020202020204" pitchFamily="34" charset="0"/>
              </a:rPr>
              <a:t>They only live in the rainforests of Borneo and </a:t>
            </a:r>
            <a:r>
              <a:rPr lang="en-GB" sz="21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Sumatra.</a:t>
            </a:r>
          </a:p>
          <a:p>
            <a:pPr>
              <a:spcAft>
                <a:spcPts val="600"/>
              </a:spcAft>
            </a:pPr>
            <a:endParaRPr lang="en-GB" sz="16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GB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There are three species of </a:t>
            </a:r>
            <a:r>
              <a:rPr lang="en-GB" sz="22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orangutan</a:t>
            </a:r>
            <a:r>
              <a:rPr lang="en-GB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1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Sumatran, </a:t>
            </a:r>
            <a:r>
              <a:rPr lang="en-GB" sz="2100" dirty="0">
                <a:latin typeface="Helvetica" panose="020B0604020202020204" pitchFamily="34" charset="0"/>
                <a:cs typeface="Helvetica" panose="020B0604020202020204" pitchFamily="34" charset="0"/>
              </a:rPr>
              <a:t>Bornean and </a:t>
            </a:r>
            <a:r>
              <a:rPr lang="en-GB" sz="21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Tapanuli</a:t>
            </a:r>
            <a:endParaRPr lang="en-GB" sz="21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1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All three are listed as </a:t>
            </a:r>
            <a:r>
              <a:rPr lang="en-GB" sz="2100" dirty="0">
                <a:latin typeface="Helvetica" panose="020B0604020202020204" pitchFamily="34" charset="0"/>
                <a:cs typeface="Helvetica" panose="020B0604020202020204" pitchFamily="34" charset="0"/>
              </a:rPr>
              <a:t>Critically </a:t>
            </a:r>
            <a:r>
              <a:rPr lang="en-GB" sz="21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Endangered on </a:t>
            </a:r>
            <a:r>
              <a:rPr lang="en-GB" sz="2100" dirty="0">
                <a:latin typeface="Helvetica" panose="020B0604020202020204" pitchFamily="34" charset="0"/>
                <a:cs typeface="Helvetica" panose="020B0604020202020204" pitchFamily="34" charset="0"/>
              </a:rPr>
              <a:t>the IUCN Red </a:t>
            </a:r>
            <a:r>
              <a:rPr lang="en-GB" sz="21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List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27" r="4575"/>
          <a:stretch/>
        </p:blipFill>
        <p:spPr>
          <a:xfrm>
            <a:off x="7675059" y="5232218"/>
            <a:ext cx="1325880" cy="147509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735226" y="-27819"/>
            <a:ext cx="1466881" cy="238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900" dirty="0" smtClean="0">
                <a:solidFill>
                  <a:schemeClr val="bg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© </a:t>
            </a:r>
            <a:r>
              <a:rPr lang="en-GB" sz="900" dirty="0" err="1" smtClean="0">
                <a:solidFill>
                  <a:schemeClr val="bg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Orangutan</a:t>
            </a:r>
            <a:r>
              <a:rPr lang="en-GB" sz="900" dirty="0" smtClean="0">
                <a:solidFill>
                  <a:schemeClr val="bg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Foundation</a:t>
            </a:r>
            <a:endParaRPr lang="en-GB" sz="900" dirty="0">
              <a:solidFill>
                <a:schemeClr val="bg1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2768" y="29139"/>
            <a:ext cx="6078239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61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129088" y="1959990"/>
            <a:ext cx="5017275" cy="3258904"/>
            <a:chOff x="2129088" y="1959990"/>
            <a:chExt cx="5017275" cy="325890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29088" y="1959990"/>
              <a:ext cx="4885824" cy="3257216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5596128" y="4967287"/>
              <a:ext cx="1550235" cy="2516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en-GB" sz="900" dirty="0" smtClean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© Orangutan Foundation</a:t>
              </a:r>
              <a:endParaRPr lang="en-GB" sz="9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7977" y="40335"/>
            <a:ext cx="7760881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75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1976" y="4569944"/>
            <a:ext cx="2731142" cy="2228037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2129088" y="1959990"/>
            <a:ext cx="7094688" cy="4865423"/>
            <a:chOff x="2129088" y="1959990"/>
            <a:chExt cx="7094688" cy="4865423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29088" y="1959990"/>
              <a:ext cx="4885824" cy="3257216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7673541" y="6573806"/>
              <a:ext cx="1550235" cy="2516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en-GB" sz="900" dirty="0" smtClean="0">
                  <a:solidFill>
                    <a:schemeClr val="bg1">
                      <a:lumMod val="75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© Orangutan Foundation</a:t>
              </a:r>
              <a:endParaRPr lang="en-GB" sz="900" dirty="0">
                <a:solidFill>
                  <a:schemeClr val="bg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702301" y="921512"/>
            <a:ext cx="3746357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700" dirty="0">
                <a:latin typeface="Helvetica" panose="020B0604020202020204" pitchFamily="34" charset="0"/>
                <a:cs typeface="Helvetica" panose="020B0604020202020204" pitchFamily="34" charset="0"/>
              </a:rPr>
              <a:t>Female Bornean orangutans weigh between </a:t>
            </a:r>
            <a:r>
              <a:rPr lang="en-GB" sz="17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48kg </a:t>
            </a:r>
            <a:r>
              <a:rPr lang="en-GB" sz="1700" dirty="0">
                <a:latin typeface="Helvetica" panose="020B0604020202020204" pitchFamily="34" charset="0"/>
                <a:cs typeface="Helvetica" panose="020B0604020202020204" pitchFamily="34" charset="0"/>
              </a:rPr>
              <a:t>and 55kg while males weight between </a:t>
            </a:r>
            <a:r>
              <a:rPr lang="en-GB" sz="17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93kg </a:t>
            </a:r>
            <a:r>
              <a:rPr lang="en-GB" sz="1700" dirty="0">
                <a:latin typeface="Helvetica" panose="020B0604020202020204" pitchFamily="34" charset="0"/>
                <a:cs typeface="Helvetica" panose="020B0604020202020204" pitchFamily="34" charset="0"/>
              </a:rPr>
              <a:t>and </a:t>
            </a:r>
            <a:r>
              <a:rPr lang="en-GB" sz="17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130kg.</a:t>
            </a:r>
            <a:endParaRPr lang="en-GB" sz="17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637" y="3760358"/>
            <a:ext cx="1714503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7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Orangutans are the </a:t>
            </a:r>
            <a:r>
              <a:rPr lang="en-GB" sz="1700" dirty="0">
                <a:latin typeface="Helvetica" panose="020B0604020202020204" pitchFamily="34" charset="0"/>
                <a:cs typeface="Helvetica" panose="020B0604020202020204" pitchFamily="34" charset="0"/>
              </a:rPr>
              <a:t>largest </a:t>
            </a:r>
            <a:r>
              <a:rPr lang="en-GB" sz="17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arborial</a:t>
            </a:r>
            <a:r>
              <a:rPr lang="en-GB" sz="17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(tree living) animal in the world and </a:t>
            </a:r>
            <a:r>
              <a:rPr lang="en-GB" sz="1700" dirty="0">
                <a:latin typeface="Helvetica" panose="020B0604020202020204" pitchFamily="34" charset="0"/>
                <a:cs typeface="Helvetica" panose="020B0604020202020204" pitchFamily="34" charset="0"/>
              </a:rPr>
              <a:t>Asia’s only great </a:t>
            </a:r>
            <a:r>
              <a:rPr lang="en-GB" sz="17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ape.</a:t>
            </a:r>
            <a:endParaRPr lang="en-GB" sz="17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60327" y="2391403"/>
            <a:ext cx="188174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700" dirty="0">
                <a:latin typeface="Helvetica" panose="020B0604020202020204" pitchFamily="34" charset="0"/>
                <a:cs typeface="Helvetica" panose="020B0604020202020204" pitchFamily="34" charset="0"/>
              </a:rPr>
              <a:t>They mostly eat fruit but will also feed on flowers, honey, bark, leaves and </a:t>
            </a:r>
            <a:r>
              <a:rPr lang="en-GB" sz="17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insects.</a:t>
            </a:r>
            <a:endParaRPr lang="en-GB" sz="17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882" y="1377595"/>
            <a:ext cx="197072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700" dirty="0">
                <a:latin typeface="Helvetica" panose="020B0604020202020204" pitchFamily="34" charset="0"/>
                <a:cs typeface="Helvetica" panose="020B0604020202020204" pitchFamily="34" charset="0"/>
              </a:rPr>
              <a:t>Orangutans </a:t>
            </a:r>
            <a:r>
              <a:rPr lang="en-GB" sz="17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can </a:t>
            </a:r>
            <a:r>
              <a:rPr lang="en-GB" sz="1700" dirty="0">
                <a:latin typeface="Helvetica" panose="020B0604020202020204" pitchFamily="34" charset="0"/>
                <a:cs typeface="Helvetica" panose="020B0604020202020204" pitchFamily="34" charset="0"/>
              </a:rPr>
              <a:t>live for up to 45 years but only have a baby once every seven </a:t>
            </a:r>
            <a:r>
              <a:rPr lang="en-GB" sz="17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to </a:t>
            </a:r>
            <a:r>
              <a:rPr lang="en-GB" sz="1700" dirty="0">
                <a:latin typeface="Helvetica" panose="020B0604020202020204" pitchFamily="34" charset="0"/>
                <a:cs typeface="Helvetica" panose="020B0604020202020204" pitchFamily="34" charset="0"/>
              </a:rPr>
              <a:t>eight </a:t>
            </a:r>
            <a:r>
              <a:rPr lang="en-GB" sz="17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years.</a:t>
            </a:r>
            <a:endParaRPr lang="en-GB" sz="17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77434" y="5435662"/>
            <a:ext cx="204924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700" dirty="0">
                <a:latin typeface="Helvetica" panose="020B0604020202020204" pitchFamily="34" charset="0"/>
                <a:cs typeface="Helvetica" panose="020B0604020202020204" pitchFamily="34" charset="0"/>
              </a:rPr>
              <a:t>They have an arm span of 2.5m (nearly twice their height</a:t>
            </a:r>
            <a:r>
              <a:rPr lang="en-GB" sz="17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).</a:t>
            </a:r>
            <a:endParaRPr lang="en-GB" sz="17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08576" y="5306558"/>
            <a:ext cx="17434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700" dirty="0">
                <a:latin typeface="Helvetica" panose="020B0604020202020204" pitchFamily="34" charset="0"/>
                <a:cs typeface="Helvetica" panose="020B0604020202020204" pitchFamily="34" charset="0"/>
              </a:rPr>
              <a:t>Dominant males have </a:t>
            </a:r>
            <a:r>
              <a:rPr lang="en-GB" sz="17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enlarged cheeks called </a:t>
            </a:r>
            <a:r>
              <a:rPr lang="en-GB" sz="1700" dirty="0">
                <a:latin typeface="Helvetica" panose="020B0604020202020204" pitchFamily="34" charset="0"/>
                <a:cs typeface="Helvetica" panose="020B0604020202020204" pitchFamily="34" charset="0"/>
              </a:rPr>
              <a:t>flanges.</a:t>
            </a:r>
            <a:endParaRPr lang="en-US" sz="17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17571" y="939014"/>
            <a:ext cx="136961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7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Their hair is red in colour. </a:t>
            </a:r>
            <a:endParaRPr lang="en-GB" sz="17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596128" y="4967287"/>
            <a:ext cx="1550235" cy="251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9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© Orangutan Foundation</a:t>
            </a:r>
            <a:endParaRPr lang="en-GB" sz="9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7977" y="40335"/>
            <a:ext cx="7760881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66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5993</TotalTime>
  <Words>1044</Words>
  <Application>Microsoft Office PowerPoint</Application>
  <PresentationFormat>On-screen Show (4:3)</PresentationFormat>
  <Paragraphs>153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Helvetica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Bolton</dc:creator>
  <cp:lastModifiedBy>Beth Brooks</cp:lastModifiedBy>
  <cp:revision>454</cp:revision>
  <dcterms:created xsi:type="dcterms:W3CDTF">2018-08-02T10:33:01Z</dcterms:created>
  <dcterms:modified xsi:type="dcterms:W3CDTF">2019-08-21T11:56:56Z</dcterms:modified>
</cp:coreProperties>
</file>