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467" r:id="rId2"/>
    <p:sldId id="461" r:id="rId3"/>
    <p:sldId id="468" r:id="rId4"/>
    <p:sldId id="487" r:id="rId5"/>
    <p:sldId id="469" r:id="rId6"/>
    <p:sldId id="462" r:id="rId7"/>
    <p:sldId id="317" r:id="rId8"/>
    <p:sldId id="482" r:id="rId9"/>
    <p:sldId id="486" r:id="rId10"/>
    <p:sldId id="360" r:id="rId11"/>
    <p:sldId id="478" r:id="rId12"/>
    <p:sldId id="481" r:id="rId13"/>
    <p:sldId id="479" r:id="rId14"/>
    <p:sldId id="480" r:id="rId15"/>
    <p:sldId id="484" r:id="rId16"/>
    <p:sldId id="46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66"/>
    <a:srgbClr val="00FFCC"/>
    <a:srgbClr val="FF00FF"/>
    <a:srgbClr val="EFAC2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1628" autoAdjust="0"/>
  </p:normalViewPr>
  <p:slideViewPr>
    <p:cSldViewPr snapToGrid="0">
      <p:cViewPr varScale="1">
        <p:scale>
          <a:sx n="105" d="100"/>
          <a:sy n="105" d="100"/>
        </p:scale>
        <p:origin x="177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68169-823D-4591-AB88-E302C2786307}" type="doc">
      <dgm:prSet loTypeId="urn:microsoft.com/office/officeart/2005/8/layout/cycle6" loCatId="cycl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FB46D9AC-F290-4B35-99E9-4B6AEB783864}">
      <dgm:prSet phldrT="[Text]" custT="1"/>
      <dgm:spPr/>
      <dgm:t>
        <a:bodyPr/>
        <a:lstStyle/>
        <a:p>
          <a:r>
            <a:rPr lang="en-US" sz="2400" dirty="0" smtClean="0">
              <a:latin typeface="Helvetica" panose="020B0604020202020204" pitchFamily="34" charset="0"/>
              <a:cs typeface="Helvetica" panose="020B0604020202020204" pitchFamily="34" charset="0"/>
            </a:rPr>
            <a:t>Medicine</a:t>
          </a:r>
          <a:endParaRPr lang="en-US" sz="24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773B85F-9C14-4CE9-B3D0-C5BE0F775282}" type="parTrans" cxnId="{3598C149-360F-41D1-A4A4-7A96BA746BB5}">
      <dgm:prSet/>
      <dgm:spPr/>
      <dgm:t>
        <a:bodyPr/>
        <a:lstStyle/>
        <a:p>
          <a:endParaRPr lang="en-US" sz="2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CA65C70-9E8D-4911-8F6D-2BE458F7D8C2}" type="sibTrans" cxnId="{3598C149-360F-41D1-A4A4-7A96BA746BB5}">
      <dgm:prSet/>
      <dgm:spPr/>
      <dgm:t>
        <a:bodyPr/>
        <a:lstStyle/>
        <a:p>
          <a:endParaRPr lang="en-US" sz="2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8189551-43F0-4CC0-AF40-D1C547A79C32}">
      <dgm:prSet phldrT="[Text]" custT="1"/>
      <dgm:spPr/>
      <dgm:t>
        <a:bodyPr/>
        <a:lstStyle/>
        <a:p>
          <a:r>
            <a:rPr lang="en-US" sz="2400" dirty="0" smtClean="0">
              <a:latin typeface="Helvetica" panose="020B0604020202020204" pitchFamily="34" charset="0"/>
              <a:cs typeface="Helvetica" panose="020B0604020202020204" pitchFamily="34" charset="0"/>
            </a:rPr>
            <a:t>People</a:t>
          </a:r>
          <a:endParaRPr lang="en-US" sz="24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2B835A8-8038-488F-9674-990049E823F2}" type="parTrans" cxnId="{76E8BEF7-9EB3-49E3-BCA6-65DD221E9FCD}">
      <dgm:prSet/>
      <dgm:spPr/>
      <dgm:t>
        <a:bodyPr/>
        <a:lstStyle/>
        <a:p>
          <a:endParaRPr lang="en-US" sz="2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CBEABA1-24E0-4577-872A-93829BAC3622}" type="sibTrans" cxnId="{76E8BEF7-9EB3-49E3-BCA6-65DD221E9FCD}">
      <dgm:prSet/>
      <dgm:spPr/>
      <dgm:t>
        <a:bodyPr/>
        <a:lstStyle/>
        <a:p>
          <a:endParaRPr lang="en-US" sz="2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583BEB5-EBDE-4A50-A2AB-6BAA1FA29EB6}">
      <dgm:prSet phldrT="[Text]" custT="1"/>
      <dgm:spPr/>
      <dgm:t>
        <a:bodyPr/>
        <a:lstStyle/>
        <a:p>
          <a:r>
            <a:rPr lang="en-US" sz="2400" dirty="0" smtClean="0">
              <a:latin typeface="Helvetica" panose="020B0604020202020204" pitchFamily="34" charset="0"/>
              <a:cs typeface="Helvetica" panose="020B0604020202020204" pitchFamily="34" charset="0"/>
            </a:rPr>
            <a:t>Oxygen</a:t>
          </a:r>
          <a:endParaRPr lang="en-US" sz="24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8A2FD9C-719F-426E-8F17-A5BC7B22EBB7}" type="parTrans" cxnId="{B2DBABC4-F15F-40CC-A391-06A3232F3870}">
      <dgm:prSet/>
      <dgm:spPr/>
      <dgm:t>
        <a:bodyPr/>
        <a:lstStyle/>
        <a:p>
          <a:endParaRPr lang="en-US" sz="2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40927A3-AC9E-40C2-A4DA-5CE69CAF6660}" type="sibTrans" cxnId="{B2DBABC4-F15F-40CC-A391-06A3232F3870}">
      <dgm:prSet/>
      <dgm:spPr/>
      <dgm:t>
        <a:bodyPr/>
        <a:lstStyle/>
        <a:p>
          <a:endParaRPr lang="en-US" sz="2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58CF8F9-079C-4AA1-AA5F-3B09FC6D6D9C}">
      <dgm:prSet phldrT="[Text]" custT="1"/>
      <dgm:spPr/>
      <dgm:t>
        <a:bodyPr/>
        <a:lstStyle/>
        <a:p>
          <a:r>
            <a:rPr lang="en-US" sz="2400" dirty="0" smtClean="0">
              <a:latin typeface="Helvetica" panose="020B0604020202020204" pitchFamily="34" charset="0"/>
              <a:cs typeface="Helvetica" panose="020B0604020202020204" pitchFamily="34" charset="0"/>
            </a:rPr>
            <a:t>Biodiversity</a:t>
          </a:r>
          <a:endParaRPr lang="en-US" sz="24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A9F72B0-DC29-4490-8244-FF8D8FA381DA}" type="parTrans" cxnId="{1FFD385C-628E-4C89-969C-D425855BFCCD}">
      <dgm:prSet/>
      <dgm:spPr/>
      <dgm:t>
        <a:bodyPr/>
        <a:lstStyle/>
        <a:p>
          <a:endParaRPr lang="en-US" sz="2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189C8D0-7DB9-4897-B338-70C8064E90F1}" type="sibTrans" cxnId="{1FFD385C-628E-4C89-969C-D425855BFCCD}">
      <dgm:prSet/>
      <dgm:spPr/>
      <dgm:t>
        <a:bodyPr/>
        <a:lstStyle/>
        <a:p>
          <a:endParaRPr lang="en-US" sz="2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A64ACC12-D7E7-4B21-BB5C-5B23C0397A73}">
      <dgm:prSet phldrT="[Text]" custT="1"/>
      <dgm:spPr/>
      <dgm:t>
        <a:bodyPr/>
        <a:lstStyle/>
        <a:p>
          <a:r>
            <a:rPr lang="en-US" sz="2400" dirty="0" smtClean="0">
              <a:latin typeface="Helvetica" panose="020B0604020202020204" pitchFamily="34" charset="0"/>
              <a:cs typeface="Helvetica" panose="020B0604020202020204" pitchFamily="34" charset="0"/>
            </a:rPr>
            <a:t>Water</a:t>
          </a:r>
          <a:endParaRPr lang="en-US" sz="24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5A96DF5-F0DA-4CE7-AAA8-4EFD69BAD29F}" type="sibTrans" cxnId="{8924B1C1-9928-4BDF-9A36-5B8B14E638A1}">
      <dgm:prSet/>
      <dgm:spPr/>
      <dgm:t>
        <a:bodyPr/>
        <a:lstStyle/>
        <a:p>
          <a:endParaRPr lang="en-US" sz="2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17841A9-4186-47D2-B067-0143917F0CED}" type="parTrans" cxnId="{8924B1C1-9928-4BDF-9A36-5B8B14E638A1}">
      <dgm:prSet/>
      <dgm:spPr/>
      <dgm:t>
        <a:bodyPr/>
        <a:lstStyle/>
        <a:p>
          <a:endParaRPr lang="en-US" sz="240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BEF8D6C0-7B27-4C4C-9B37-75B41718C642}" type="pres">
      <dgm:prSet presAssocID="{8B168169-823D-4591-AB88-E302C278630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849A12-A8C0-4DA4-B328-BA3FFEEBEC95}" type="pres">
      <dgm:prSet presAssocID="{FB46D9AC-F290-4B35-99E9-4B6AEB783864}" presName="node" presStyleLbl="node1" presStyleIdx="0" presStyleCnt="5" custScaleX="1150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D35A22-E29D-4435-8C15-FB089E5B492F}" type="pres">
      <dgm:prSet presAssocID="{FB46D9AC-F290-4B35-99E9-4B6AEB783864}" presName="spNode" presStyleCnt="0"/>
      <dgm:spPr/>
      <dgm:t>
        <a:bodyPr/>
        <a:lstStyle/>
        <a:p>
          <a:endParaRPr lang="en-US"/>
        </a:p>
      </dgm:t>
    </dgm:pt>
    <dgm:pt modelId="{739DC6F0-2A25-4881-8545-35D129F9FAE6}" type="pres">
      <dgm:prSet presAssocID="{ACA65C70-9E8D-4911-8F6D-2BE458F7D8C2}" presName="sibTrans" presStyleLbl="sibTrans1D1" presStyleIdx="0" presStyleCnt="5"/>
      <dgm:spPr/>
      <dgm:t>
        <a:bodyPr/>
        <a:lstStyle/>
        <a:p>
          <a:endParaRPr lang="en-US"/>
        </a:p>
      </dgm:t>
    </dgm:pt>
    <dgm:pt modelId="{E57898CD-B79A-4EA8-B448-F59A72A97F78}" type="pres">
      <dgm:prSet presAssocID="{A64ACC12-D7E7-4B21-BB5C-5B23C0397A73}" presName="node" presStyleLbl="node1" presStyleIdx="1" presStyleCnt="5" custScaleX="1400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4D2E48-0ECD-45B4-9866-D546386C3EE7}" type="pres">
      <dgm:prSet presAssocID="{A64ACC12-D7E7-4B21-BB5C-5B23C0397A73}" presName="spNode" presStyleCnt="0"/>
      <dgm:spPr/>
      <dgm:t>
        <a:bodyPr/>
        <a:lstStyle/>
        <a:p>
          <a:endParaRPr lang="en-US"/>
        </a:p>
      </dgm:t>
    </dgm:pt>
    <dgm:pt modelId="{E0D446AA-2234-4D63-952B-70849F866E4E}" type="pres">
      <dgm:prSet presAssocID="{85A96DF5-F0DA-4CE7-AAA8-4EFD69BAD29F}" presName="sibTrans" presStyleLbl="sibTrans1D1" presStyleIdx="1" presStyleCnt="5"/>
      <dgm:spPr/>
      <dgm:t>
        <a:bodyPr/>
        <a:lstStyle/>
        <a:p>
          <a:endParaRPr lang="en-US"/>
        </a:p>
      </dgm:t>
    </dgm:pt>
    <dgm:pt modelId="{8C998BDE-A7B0-40B8-A515-54EC02AB0DE6}" type="pres">
      <dgm:prSet presAssocID="{58189551-43F0-4CC0-AF40-D1C547A79C3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ED81B6-15A1-424C-93B7-A8F91805E6A0}" type="pres">
      <dgm:prSet presAssocID="{58189551-43F0-4CC0-AF40-D1C547A79C32}" presName="spNode" presStyleCnt="0"/>
      <dgm:spPr/>
      <dgm:t>
        <a:bodyPr/>
        <a:lstStyle/>
        <a:p>
          <a:endParaRPr lang="en-US"/>
        </a:p>
      </dgm:t>
    </dgm:pt>
    <dgm:pt modelId="{FCB08EB7-66CF-416D-98BD-B6C1F938B45F}" type="pres">
      <dgm:prSet presAssocID="{1CBEABA1-24E0-4577-872A-93829BAC3622}" presName="sibTrans" presStyleLbl="sibTrans1D1" presStyleIdx="2" presStyleCnt="5"/>
      <dgm:spPr/>
      <dgm:t>
        <a:bodyPr/>
        <a:lstStyle/>
        <a:p>
          <a:endParaRPr lang="en-US"/>
        </a:p>
      </dgm:t>
    </dgm:pt>
    <dgm:pt modelId="{55527F1E-CEB6-414C-BA6E-2DAD324575DA}" type="pres">
      <dgm:prSet presAssocID="{3583BEB5-EBDE-4A50-A2AB-6BAA1FA29EB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F2B345-D7E2-4B9D-9CD3-290A73B43E66}" type="pres">
      <dgm:prSet presAssocID="{3583BEB5-EBDE-4A50-A2AB-6BAA1FA29EB6}" presName="spNode" presStyleCnt="0"/>
      <dgm:spPr/>
      <dgm:t>
        <a:bodyPr/>
        <a:lstStyle/>
        <a:p>
          <a:endParaRPr lang="en-US"/>
        </a:p>
      </dgm:t>
    </dgm:pt>
    <dgm:pt modelId="{85F0779B-5D98-4013-A7D7-5E7DC48DA085}" type="pres">
      <dgm:prSet presAssocID="{240927A3-AC9E-40C2-A4DA-5CE69CAF6660}" presName="sibTrans" presStyleLbl="sibTrans1D1" presStyleIdx="3" presStyleCnt="5"/>
      <dgm:spPr/>
      <dgm:t>
        <a:bodyPr/>
        <a:lstStyle/>
        <a:p>
          <a:endParaRPr lang="en-US"/>
        </a:p>
      </dgm:t>
    </dgm:pt>
    <dgm:pt modelId="{92C8340C-9C40-40D8-B4D6-41153E52229F}" type="pres">
      <dgm:prSet presAssocID="{D58CF8F9-079C-4AA1-AA5F-3B09FC6D6D9C}" presName="node" presStyleLbl="node1" presStyleIdx="4" presStyleCnt="5" custScaleX="1413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712C8B-B9A8-4AF9-B53E-F6C59A557FD5}" type="pres">
      <dgm:prSet presAssocID="{D58CF8F9-079C-4AA1-AA5F-3B09FC6D6D9C}" presName="spNode" presStyleCnt="0"/>
      <dgm:spPr/>
      <dgm:t>
        <a:bodyPr/>
        <a:lstStyle/>
        <a:p>
          <a:endParaRPr lang="en-US"/>
        </a:p>
      </dgm:t>
    </dgm:pt>
    <dgm:pt modelId="{83F0A353-B069-4051-AC39-ED1C236361E2}" type="pres">
      <dgm:prSet presAssocID="{F189C8D0-7DB9-4897-B338-70C8064E90F1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B2DBABC4-F15F-40CC-A391-06A3232F3870}" srcId="{8B168169-823D-4591-AB88-E302C2786307}" destId="{3583BEB5-EBDE-4A50-A2AB-6BAA1FA29EB6}" srcOrd="3" destOrd="0" parTransId="{D8A2FD9C-719F-426E-8F17-A5BC7B22EBB7}" sibTransId="{240927A3-AC9E-40C2-A4DA-5CE69CAF6660}"/>
    <dgm:cxn modelId="{A904828C-BD6D-4123-B111-991C5D509568}" type="presOf" srcId="{58189551-43F0-4CC0-AF40-D1C547A79C32}" destId="{8C998BDE-A7B0-40B8-A515-54EC02AB0DE6}" srcOrd="0" destOrd="0" presId="urn:microsoft.com/office/officeart/2005/8/layout/cycle6"/>
    <dgm:cxn modelId="{8924B1C1-9928-4BDF-9A36-5B8B14E638A1}" srcId="{8B168169-823D-4591-AB88-E302C2786307}" destId="{A64ACC12-D7E7-4B21-BB5C-5B23C0397A73}" srcOrd="1" destOrd="0" parTransId="{B17841A9-4186-47D2-B067-0143917F0CED}" sibTransId="{85A96DF5-F0DA-4CE7-AAA8-4EFD69BAD29F}"/>
    <dgm:cxn modelId="{AD03834C-2EDF-44F5-B718-9D4D5059F765}" type="presOf" srcId="{ACA65C70-9E8D-4911-8F6D-2BE458F7D8C2}" destId="{739DC6F0-2A25-4881-8545-35D129F9FAE6}" srcOrd="0" destOrd="0" presId="urn:microsoft.com/office/officeart/2005/8/layout/cycle6"/>
    <dgm:cxn modelId="{0B801B51-D412-42B3-97CF-039144FAF674}" type="presOf" srcId="{1CBEABA1-24E0-4577-872A-93829BAC3622}" destId="{FCB08EB7-66CF-416D-98BD-B6C1F938B45F}" srcOrd="0" destOrd="0" presId="urn:microsoft.com/office/officeart/2005/8/layout/cycle6"/>
    <dgm:cxn modelId="{ACDB8A64-61F7-49EE-B28C-FE8FCB2DCF9A}" type="presOf" srcId="{FB46D9AC-F290-4B35-99E9-4B6AEB783864}" destId="{92849A12-A8C0-4DA4-B328-BA3FFEEBEC95}" srcOrd="0" destOrd="0" presId="urn:microsoft.com/office/officeart/2005/8/layout/cycle6"/>
    <dgm:cxn modelId="{AC99BF98-DD5E-4962-BBB0-D8D6A08B2C08}" type="presOf" srcId="{3583BEB5-EBDE-4A50-A2AB-6BAA1FA29EB6}" destId="{55527F1E-CEB6-414C-BA6E-2DAD324575DA}" srcOrd="0" destOrd="0" presId="urn:microsoft.com/office/officeart/2005/8/layout/cycle6"/>
    <dgm:cxn modelId="{1FFD385C-628E-4C89-969C-D425855BFCCD}" srcId="{8B168169-823D-4591-AB88-E302C2786307}" destId="{D58CF8F9-079C-4AA1-AA5F-3B09FC6D6D9C}" srcOrd="4" destOrd="0" parTransId="{9A9F72B0-DC29-4490-8244-FF8D8FA381DA}" sibTransId="{F189C8D0-7DB9-4897-B338-70C8064E90F1}"/>
    <dgm:cxn modelId="{AC96DD5B-2753-4310-AB4B-25D3AA993B4B}" type="presOf" srcId="{8B168169-823D-4591-AB88-E302C2786307}" destId="{BEF8D6C0-7B27-4C4C-9B37-75B41718C642}" srcOrd="0" destOrd="0" presId="urn:microsoft.com/office/officeart/2005/8/layout/cycle6"/>
    <dgm:cxn modelId="{17CE2FDD-A150-40FB-A294-2FF6AAAF0CAB}" type="presOf" srcId="{85A96DF5-F0DA-4CE7-AAA8-4EFD69BAD29F}" destId="{E0D446AA-2234-4D63-952B-70849F866E4E}" srcOrd="0" destOrd="0" presId="urn:microsoft.com/office/officeart/2005/8/layout/cycle6"/>
    <dgm:cxn modelId="{6B8A5B6B-34BB-44B7-8D8E-9C7737DC157E}" type="presOf" srcId="{D58CF8F9-079C-4AA1-AA5F-3B09FC6D6D9C}" destId="{92C8340C-9C40-40D8-B4D6-41153E52229F}" srcOrd="0" destOrd="0" presId="urn:microsoft.com/office/officeart/2005/8/layout/cycle6"/>
    <dgm:cxn modelId="{27CB1CC2-6488-4086-A811-48C6630442F0}" type="presOf" srcId="{F189C8D0-7DB9-4897-B338-70C8064E90F1}" destId="{83F0A353-B069-4051-AC39-ED1C236361E2}" srcOrd="0" destOrd="0" presId="urn:microsoft.com/office/officeart/2005/8/layout/cycle6"/>
    <dgm:cxn modelId="{CF31DE98-BD03-4165-8196-0B054749F6FD}" type="presOf" srcId="{240927A3-AC9E-40C2-A4DA-5CE69CAF6660}" destId="{85F0779B-5D98-4013-A7D7-5E7DC48DA085}" srcOrd="0" destOrd="0" presId="urn:microsoft.com/office/officeart/2005/8/layout/cycle6"/>
    <dgm:cxn modelId="{76E8BEF7-9EB3-49E3-BCA6-65DD221E9FCD}" srcId="{8B168169-823D-4591-AB88-E302C2786307}" destId="{58189551-43F0-4CC0-AF40-D1C547A79C32}" srcOrd="2" destOrd="0" parTransId="{62B835A8-8038-488F-9674-990049E823F2}" sibTransId="{1CBEABA1-24E0-4577-872A-93829BAC3622}"/>
    <dgm:cxn modelId="{3598C149-360F-41D1-A4A4-7A96BA746BB5}" srcId="{8B168169-823D-4591-AB88-E302C2786307}" destId="{FB46D9AC-F290-4B35-99E9-4B6AEB783864}" srcOrd="0" destOrd="0" parTransId="{3773B85F-9C14-4CE9-B3D0-C5BE0F775282}" sibTransId="{ACA65C70-9E8D-4911-8F6D-2BE458F7D8C2}"/>
    <dgm:cxn modelId="{35CEB34F-A890-46DF-BEB9-6B43501E8009}" type="presOf" srcId="{A64ACC12-D7E7-4B21-BB5C-5B23C0397A73}" destId="{E57898CD-B79A-4EA8-B448-F59A72A97F78}" srcOrd="0" destOrd="0" presId="urn:microsoft.com/office/officeart/2005/8/layout/cycle6"/>
    <dgm:cxn modelId="{6211ABD0-771C-4EE6-A585-D37F0426FE4F}" type="presParOf" srcId="{BEF8D6C0-7B27-4C4C-9B37-75B41718C642}" destId="{92849A12-A8C0-4DA4-B328-BA3FFEEBEC95}" srcOrd="0" destOrd="0" presId="urn:microsoft.com/office/officeart/2005/8/layout/cycle6"/>
    <dgm:cxn modelId="{4C857719-5F48-491B-928C-A91BAA64ACFF}" type="presParOf" srcId="{BEF8D6C0-7B27-4C4C-9B37-75B41718C642}" destId="{F9D35A22-E29D-4435-8C15-FB089E5B492F}" srcOrd="1" destOrd="0" presId="urn:microsoft.com/office/officeart/2005/8/layout/cycle6"/>
    <dgm:cxn modelId="{CC01A5C8-78C3-4D83-9B28-CAD2FFF1E1E8}" type="presParOf" srcId="{BEF8D6C0-7B27-4C4C-9B37-75B41718C642}" destId="{739DC6F0-2A25-4881-8545-35D129F9FAE6}" srcOrd="2" destOrd="0" presId="urn:microsoft.com/office/officeart/2005/8/layout/cycle6"/>
    <dgm:cxn modelId="{870393FA-0C29-4A0B-9C52-D77192CFD79B}" type="presParOf" srcId="{BEF8D6C0-7B27-4C4C-9B37-75B41718C642}" destId="{E57898CD-B79A-4EA8-B448-F59A72A97F78}" srcOrd="3" destOrd="0" presId="urn:microsoft.com/office/officeart/2005/8/layout/cycle6"/>
    <dgm:cxn modelId="{CF364BF9-B5BC-4DD5-A71F-B014928EAD7D}" type="presParOf" srcId="{BEF8D6C0-7B27-4C4C-9B37-75B41718C642}" destId="{7C4D2E48-0ECD-45B4-9866-D546386C3EE7}" srcOrd="4" destOrd="0" presId="urn:microsoft.com/office/officeart/2005/8/layout/cycle6"/>
    <dgm:cxn modelId="{31FDADE7-22DB-48AC-8ABF-4F84B815AD35}" type="presParOf" srcId="{BEF8D6C0-7B27-4C4C-9B37-75B41718C642}" destId="{E0D446AA-2234-4D63-952B-70849F866E4E}" srcOrd="5" destOrd="0" presId="urn:microsoft.com/office/officeart/2005/8/layout/cycle6"/>
    <dgm:cxn modelId="{16FA3B31-B73A-4F2A-B593-8310EC296180}" type="presParOf" srcId="{BEF8D6C0-7B27-4C4C-9B37-75B41718C642}" destId="{8C998BDE-A7B0-40B8-A515-54EC02AB0DE6}" srcOrd="6" destOrd="0" presId="urn:microsoft.com/office/officeart/2005/8/layout/cycle6"/>
    <dgm:cxn modelId="{7D98BAF4-6358-4FEF-9322-63D90DE33DA9}" type="presParOf" srcId="{BEF8D6C0-7B27-4C4C-9B37-75B41718C642}" destId="{ABED81B6-15A1-424C-93B7-A8F91805E6A0}" srcOrd="7" destOrd="0" presId="urn:microsoft.com/office/officeart/2005/8/layout/cycle6"/>
    <dgm:cxn modelId="{80518A64-86A6-40DB-9365-D37D0F848B08}" type="presParOf" srcId="{BEF8D6C0-7B27-4C4C-9B37-75B41718C642}" destId="{FCB08EB7-66CF-416D-98BD-B6C1F938B45F}" srcOrd="8" destOrd="0" presId="urn:microsoft.com/office/officeart/2005/8/layout/cycle6"/>
    <dgm:cxn modelId="{96FBE62E-B66B-4E82-A938-5DEAE2D7095B}" type="presParOf" srcId="{BEF8D6C0-7B27-4C4C-9B37-75B41718C642}" destId="{55527F1E-CEB6-414C-BA6E-2DAD324575DA}" srcOrd="9" destOrd="0" presId="urn:microsoft.com/office/officeart/2005/8/layout/cycle6"/>
    <dgm:cxn modelId="{4FCB13BE-8498-4314-A7B7-79CF7784A047}" type="presParOf" srcId="{BEF8D6C0-7B27-4C4C-9B37-75B41718C642}" destId="{75F2B345-D7E2-4B9D-9CD3-290A73B43E66}" srcOrd="10" destOrd="0" presId="urn:microsoft.com/office/officeart/2005/8/layout/cycle6"/>
    <dgm:cxn modelId="{3C18EF59-AD2C-4263-B044-F302F9FD1ACE}" type="presParOf" srcId="{BEF8D6C0-7B27-4C4C-9B37-75B41718C642}" destId="{85F0779B-5D98-4013-A7D7-5E7DC48DA085}" srcOrd="11" destOrd="0" presId="urn:microsoft.com/office/officeart/2005/8/layout/cycle6"/>
    <dgm:cxn modelId="{D796BC6C-C7D1-4269-AE67-F041056766C1}" type="presParOf" srcId="{BEF8D6C0-7B27-4C4C-9B37-75B41718C642}" destId="{92C8340C-9C40-40D8-B4D6-41153E52229F}" srcOrd="12" destOrd="0" presId="urn:microsoft.com/office/officeart/2005/8/layout/cycle6"/>
    <dgm:cxn modelId="{05F61E40-F946-4882-A2B4-97A8DB08EA9F}" type="presParOf" srcId="{BEF8D6C0-7B27-4C4C-9B37-75B41718C642}" destId="{0D712C8B-B9A8-4AF9-B53E-F6C59A557FD5}" srcOrd="13" destOrd="0" presId="urn:microsoft.com/office/officeart/2005/8/layout/cycle6"/>
    <dgm:cxn modelId="{541E5D84-2B92-412F-87FF-5EEAD7922236}" type="presParOf" srcId="{BEF8D6C0-7B27-4C4C-9B37-75B41718C642}" destId="{83F0A353-B069-4051-AC39-ED1C236361E2}" srcOrd="14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49A12-A8C0-4DA4-B328-BA3FFEEBEC95}">
      <dsp:nvSpPr>
        <dsp:cNvPr id="0" name=""/>
        <dsp:cNvSpPr/>
      </dsp:nvSpPr>
      <dsp:spPr>
        <a:xfrm>
          <a:off x="2562178" y="2841"/>
          <a:ext cx="1745443" cy="986366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Medicine</a:t>
          </a:r>
          <a:endParaRPr lang="en-US" sz="24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610328" y="50991"/>
        <a:ext cx="1649143" cy="890066"/>
      </dsp:txXfrm>
    </dsp:sp>
    <dsp:sp modelId="{739DC6F0-2A25-4881-8545-35D129F9FAE6}">
      <dsp:nvSpPr>
        <dsp:cNvPr id="0" name=""/>
        <dsp:cNvSpPr/>
      </dsp:nvSpPr>
      <dsp:spPr>
        <a:xfrm>
          <a:off x="1462815" y="496024"/>
          <a:ext cx="3944168" cy="3944168"/>
        </a:xfrm>
        <a:custGeom>
          <a:avLst/>
          <a:gdLst/>
          <a:ahLst/>
          <a:cxnLst/>
          <a:rect l="0" t="0" r="0" b="0"/>
          <a:pathLst>
            <a:path>
              <a:moveTo>
                <a:pt x="2853871" y="208120"/>
              </a:moveTo>
              <a:arcTo wR="1972084" hR="1972084" stAng="17793599" swAng="1749144"/>
            </a:path>
          </a:pathLst>
        </a:custGeom>
        <a:noFill/>
        <a:ln w="6350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7898CD-B79A-4EA8-B448-F59A72A97F78}">
      <dsp:nvSpPr>
        <dsp:cNvPr id="0" name=""/>
        <dsp:cNvSpPr/>
      </dsp:nvSpPr>
      <dsp:spPr>
        <a:xfrm>
          <a:off x="4247486" y="1365518"/>
          <a:ext cx="2125953" cy="986366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Water</a:t>
          </a:r>
          <a:endParaRPr lang="en-US" sz="24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4295636" y="1413668"/>
        <a:ext cx="2029653" cy="890066"/>
      </dsp:txXfrm>
    </dsp:sp>
    <dsp:sp modelId="{E0D446AA-2234-4D63-952B-70849F866E4E}">
      <dsp:nvSpPr>
        <dsp:cNvPr id="0" name=""/>
        <dsp:cNvSpPr/>
      </dsp:nvSpPr>
      <dsp:spPr>
        <a:xfrm>
          <a:off x="1462815" y="496024"/>
          <a:ext cx="3944168" cy="3944168"/>
        </a:xfrm>
        <a:custGeom>
          <a:avLst/>
          <a:gdLst/>
          <a:ahLst/>
          <a:cxnLst/>
          <a:rect l="0" t="0" r="0" b="0"/>
          <a:pathLst>
            <a:path>
              <a:moveTo>
                <a:pt x="3941444" y="1868472"/>
              </a:moveTo>
              <a:arcTo wR="1972084" hR="1972084" stAng="21419301" swAng="2197607"/>
            </a:path>
          </a:pathLst>
        </a:custGeom>
        <a:noFill/>
        <a:ln w="6350" cap="flat" cmpd="sng" algn="ctr">
          <a:solidFill>
            <a:schemeClr val="accent2">
              <a:shade val="90000"/>
              <a:hueOff val="-143670"/>
              <a:satOff val="102"/>
              <a:lumOff val="80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98BDE-A7B0-40B8-A515-54EC02AB0DE6}">
      <dsp:nvSpPr>
        <dsp:cNvPr id="0" name=""/>
        <dsp:cNvSpPr/>
      </dsp:nvSpPr>
      <dsp:spPr>
        <a:xfrm>
          <a:off x="3835318" y="3570375"/>
          <a:ext cx="1517486" cy="986366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People</a:t>
          </a:r>
          <a:endParaRPr lang="en-US" sz="24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3883468" y="3618525"/>
        <a:ext cx="1421186" cy="890066"/>
      </dsp:txXfrm>
    </dsp:sp>
    <dsp:sp modelId="{FCB08EB7-66CF-416D-98BD-B6C1F938B45F}">
      <dsp:nvSpPr>
        <dsp:cNvPr id="0" name=""/>
        <dsp:cNvSpPr/>
      </dsp:nvSpPr>
      <dsp:spPr>
        <a:xfrm>
          <a:off x="1462815" y="496024"/>
          <a:ext cx="3944168" cy="3944168"/>
        </a:xfrm>
        <a:custGeom>
          <a:avLst/>
          <a:gdLst/>
          <a:ahLst/>
          <a:cxnLst/>
          <a:rect l="0" t="0" r="0" b="0"/>
          <a:pathLst>
            <a:path>
              <a:moveTo>
                <a:pt x="2364657" y="3904699"/>
              </a:moveTo>
              <a:arcTo wR="1972084" hR="1972084" stAng="4711061" swAng="1377878"/>
            </a:path>
          </a:pathLst>
        </a:custGeom>
        <a:noFill/>
        <a:ln w="6350" cap="flat" cmpd="sng" algn="ctr">
          <a:solidFill>
            <a:schemeClr val="accent2">
              <a:shade val="90000"/>
              <a:hueOff val="-287340"/>
              <a:satOff val="204"/>
              <a:lumOff val="1605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527F1E-CEB6-414C-BA6E-2DAD324575DA}">
      <dsp:nvSpPr>
        <dsp:cNvPr id="0" name=""/>
        <dsp:cNvSpPr/>
      </dsp:nvSpPr>
      <dsp:spPr>
        <a:xfrm>
          <a:off x="1516994" y="3570375"/>
          <a:ext cx="1517486" cy="986366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Oxygen</a:t>
          </a:r>
          <a:endParaRPr lang="en-US" sz="24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565144" y="3618525"/>
        <a:ext cx="1421186" cy="890066"/>
      </dsp:txXfrm>
    </dsp:sp>
    <dsp:sp modelId="{85F0779B-5D98-4013-A7D7-5E7DC48DA085}">
      <dsp:nvSpPr>
        <dsp:cNvPr id="0" name=""/>
        <dsp:cNvSpPr/>
      </dsp:nvSpPr>
      <dsp:spPr>
        <a:xfrm>
          <a:off x="1462815" y="496024"/>
          <a:ext cx="3944168" cy="3944168"/>
        </a:xfrm>
        <a:custGeom>
          <a:avLst/>
          <a:gdLst/>
          <a:ahLst/>
          <a:cxnLst/>
          <a:rect l="0" t="0" r="0" b="0"/>
          <a:pathLst>
            <a:path>
              <a:moveTo>
                <a:pt x="329781" y="3063852"/>
              </a:moveTo>
              <a:arcTo wR="1972084" hR="1972084" stAng="8783092" swAng="2197607"/>
            </a:path>
          </a:pathLst>
        </a:custGeom>
        <a:noFill/>
        <a:ln w="6350" cap="flat" cmpd="sng" algn="ctr">
          <a:solidFill>
            <a:schemeClr val="accent2">
              <a:shade val="90000"/>
              <a:hueOff val="-431011"/>
              <a:satOff val="307"/>
              <a:lumOff val="2408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C8340C-9C40-40D8-B4D6-41153E52229F}">
      <dsp:nvSpPr>
        <dsp:cNvPr id="0" name=""/>
        <dsp:cNvSpPr/>
      </dsp:nvSpPr>
      <dsp:spPr>
        <a:xfrm>
          <a:off x="487073" y="1365518"/>
          <a:ext cx="2144527" cy="986366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Biodiversity</a:t>
          </a:r>
          <a:endParaRPr lang="en-US" sz="24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535223" y="1413668"/>
        <a:ext cx="2048227" cy="890066"/>
      </dsp:txXfrm>
    </dsp:sp>
    <dsp:sp modelId="{83F0A353-B069-4051-AC39-ED1C236361E2}">
      <dsp:nvSpPr>
        <dsp:cNvPr id="0" name=""/>
        <dsp:cNvSpPr/>
      </dsp:nvSpPr>
      <dsp:spPr>
        <a:xfrm>
          <a:off x="1462815" y="496024"/>
          <a:ext cx="3944168" cy="3944168"/>
        </a:xfrm>
        <a:custGeom>
          <a:avLst/>
          <a:gdLst/>
          <a:ahLst/>
          <a:cxnLst/>
          <a:rect l="0" t="0" r="0" b="0"/>
          <a:pathLst>
            <a:path>
              <a:moveTo>
                <a:pt x="342708" y="861115"/>
              </a:moveTo>
              <a:arcTo wR="1972084" hR="1972084" stAng="12857256" swAng="1749144"/>
            </a:path>
          </a:pathLst>
        </a:custGeom>
        <a:noFill/>
        <a:ln w="6350" cap="flat" cmpd="sng" algn="ctr">
          <a:solidFill>
            <a:schemeClr val="accent2">
              <a:shade val="90000"/>
              <a:hueOff val="-574681"/>
              <a:satOff val="409"/>
              <a:lumOff val="321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65BD2-CBBD-4292-8FB2-75DC6D421674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23CCF-6EDD-4E3A-91AE-198068BE6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149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OLLECTIE_TROPENMUSEUM_De_vrucht_de_bloemen_en_het_blad_van_de_Durio_zibethinus_L._TMnr_3401-1688.jpg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tamaar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nc-nd/2.0/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LKKZyhgbHCFeHHcmRb7m5Q?view_as=subscriber%3Fsub_confirmation%3D1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735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Image sourced from: Wiki commons</a:t>
            </a:r>
          </a:p>
          <a:p>
            <a:r>
              <a:rPr lang="en-GB" dirty="0" smtClean="0">
                <a:hlinkClick r:id="rId3"/>
              </a:rPr>
              <a:t>https://commons.wikimedia.org/wiki/File:COLLECTIE_TROPENMUSEUM_De_vrucht_de_bloemen_en_het_blad_van_de_Durio_zibethinus_L._TMnr_3401-1688.jpg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84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Image sourced through flickr.com</a:t>
            </a:r>
          </a:p>
          <a:p>
            <a:r>
              <a:rPr lang="en-GB" dirty="0" smtClean="0">
                <a:hlinkClick r:id="rId3"/>
              </a:rPr>
              <a:t>https://www.flickr.com/photos/tamaar/</a:t>
            </a:r>
            <a:endParaRPr lang="en-GB" u="sng" dirty="0" smtClean="0">
              <a:solidFill>
                <a:schemeClr val="tx1"/>
              </a:solidFill>
              <a:hlinkClick r:id="rId4"/>
            </a:endParaRPr>
          </a:p>
          <a:p>
            <a:r>
              <a:rPr lang="en-GB" dirty="0" smtClean="0">
                <a:hlinkClick r:id="rId4"/>
              </a:rPr>
              <a:t>https://creativecommons.org/licenses/by-nc-nd/2.0/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148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Image sourced through </a:t>
            </a:r>
            <a:r>
              <a:rPr lang="en-GB" dirty="0" err="1" smtClean="0"/>
              <a:t>Flikr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593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582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hlinkClick r:id="rId3"/>
              </a:rPr>
              <a:t>https://www.youtube.com/channel/UCLKKZyhgbHCFeHHcmRb7m5Q?view_as=subscriber%3Fsub_confirmation%3D1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125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85B79-2A62-41FB-863F-58C0CD307D65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1529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448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FilI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blanks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07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FilI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blanks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140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FilI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blanks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081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Only around 6% of Earth’s land surface is rainforest – but about </a:t>
            </a:r>
            <a:r>
              <a:rPr lang="en-US" b="1" dirty="0"/>
              <a:t>half of all animal and plant species</a:t>
            </a:r>
            <a:r>
              <a:rPr lang="en-US" dirty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A </a:t>
            </a:r>
            <a:r>
              <a:rPr lang="en-US" b="1" dirty="0"/>
              <a:t>quarter of ingredients in modern medicines</a:t>
            </a:r>
            <a:r>
              <a:rPr lang="en-US" dirty="0"/>
              <a:t> come from rainforest plants.ve there!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More than 20 percent of the world </a:t>
            </a:r>
            <a:r>
              <a:rPr lang="en-US" b="1" dirty="0"/>
              <a:t>oxygen</a:t>
            </a:r>
            <a:r>
              <a:rPr lang="en-US" dirty="0"/>
              <a:t> is </a:t>
            </a:r>
            <a:r>
              <a:rPr lang="en-US" b="1" dirty="0"/>
              <a:t>produced</a:t>
            </a:r>
            <a:r>
              <a:rPr lang="en-US" dirty="0"/>
              <a:t> in the Amazon </a:t>
            </a:r>
            <a:r>
              <a:rPr lang="en-US" b="1" dirty="0"/>
              <a:t>Rainforest</a:t>
            </a:r>
            <a:r>
              <a:rPr lang="en-US" dirty="0"/>
              <a:t>. </a:t>
            </a:r>
          </a:p>
          <a:p>
            <a:r>
              <a:rPr lang="en-US" b="1" dirty="0"/>
              <a:t>Indigenous peoples </a:t>
            </a:r>
            <a:r>
              <a:rPr lang="en-US" dirty="0"/>
              <a:t>account for 6% of the total. Around a sixth of them depend on the forests for their </a:t>
            </a:r>
            <a:r>
              <a:rPr lang="en-GB" dirty="0"/>
              <a:t>livelihoods. </a:t>
            </a:r>
            <a:r>
              <a:rPr lang="en-US" dirty="0"/>
              <a:t>These tribes have unique cultures, ways of relating to the environment and have retained </a:t>
            </a:r>
            <a:r>
              <a:rPr lang="en-GB" dirty="0"/>
              <a:t>unique social and cultural practices. </a:t>
            </a:r>
            <a:endParaRPr lang="en-GB" dirty="0" smtClean="0"/>
          </a:p>
          <a:p>
            <a:r>
              <a:rPr lang="en-GB" altLang="en-US" dirty="0" smtClean="0"/>
              <a:t>Others</a:t>
            </a:r>
            <a:r>
              <a:rPr lang="en-GB" altLang="en-US" baseline="0" dirty="0" smtClean="0"/>
              <a:t> include water, global warming</a:t>
            </a:r>
          </a:p>
          <a:p>
            <a:r>
              <a:rPr lang="en-GB" altLang="en-US" dirty="0" smtClean="0"/>
              <a:t>https://www.bbc.com/bitesize/guides/zwy7sg8/revision/3 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727" indent="-28566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657" indent="-22853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720" indent="-22853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783" indent="-22853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846" indent="-228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908" indent="-228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971" indent="-228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5034" indent="-228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83D34D-5AFF-438D-B373-CAD54E4B68EF}" type="slidenum">
              <a:rPr lang="en-GB" altLang="en-US" smtClean="0"/>
              <a:pPr/>
              <a:t>6</a:t>
            </a:fld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8616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670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527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417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53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800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01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6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56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555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41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522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47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152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64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8AD32-B42C-4C6C-A701-27A84EF289EB}" type="datetimeFigureOut">
              <a:rPr lang="en-GB" smtClean="0"/>
              <a:t>28/08/2019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48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LKKZyhgbHCFeHHcmRb7m5Q?view_as=subscriber%3Fsub_confirmation%3D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0699" y="2425535"/>
            <a:ext cx="3241965" cy="2829791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-51998" y="5806836"/>
            <a:ext cx="9195998" cy="1083623"/>
            <a:chOff x="-51998" y="5806836"/>
            <a:chExt cx="9195998" cy="108362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5806836"/>
              <a:ext cx="9144000" cy="1051164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-51998" y="6652445"/>
              <a:ext cx="938185" cy="2380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GB" sz="900" dirty="0" smtClean="0">
                  <a:solidFill>
                    <a:schemeClr val="bg1">
                      <a:lumMod val="9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© John Dyer</a:t>
              </a:r>
              <a:endParaRPr lang="en-GB" sz="900" dirty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9" name="Picture 2" descr="Last Chance to Pai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9368" y="256618"/>
            <a:ext cx="4869548" cy="228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98807" y="2687298"/>
            <a:ext cx="512157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Chapter 2: </a:t>
            </a:r>
            <a:r>
              <a:rPr lang="en-GB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Person of the Forest, Borneo</a:t>
            </a: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Visit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</a:t>
            </a:r>
            <a:r>
              <a:rPr lang="en-GB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Penan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with artist John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Dyer.</a:t>
            </a: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Develop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your artistic skills whilst discovering the people, plants, animals and culture from one of the most diverse ecosystems in the world,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Borneo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r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ainforest.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616" y="6022831"/>
            <a:ext cx="1697915" cy="58608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079426" y="2396709"/>
            <a:ext cx="1319795" cy="25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51998" y="665244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2" descr="cd3a6d28-a8a8-4d67-ba5f-ab00c2f64532@online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7127" y="6133048"/>
            <a:ext cx="1737148" cy="36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1772" y="5846142"/>
            <a:ext cx="1085775" cy="975588"/>
          </a:xfrm>
          <a:prstGeom prst="rect">
            <a:avLst/>
          </a:prstGeom>
        </p:spPr>
      </p:pic>
      <p:pic>
        <p:nvPicPr>
          <p:cNvPr id="6" name="Picture 2" descr="Sponsored by Innova Art - Award-winning digital fine art paper manufactur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3855" y="6057789"/>
            <a:ext cx="1697915" cy="51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09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8373" y="0"/>
            <a:ext cx="385762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3554" y="0"/>
            <a:ext cx="749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Camel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80038" y="95505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GB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8373" y="6606393"/>
            <a:ext cx="804745" cy="25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Pixaby.com</a:t>
            </a:r>
            <a:endParaRPr lang="en-GB" sz="900" dirty="0">
              <a:solidFill>
                <a:schemeClr val="bg1">
                  <a:lumMod val="6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711" y="949811"/>
            <a:ext cx="5096951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Facts: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They get their name from their shape – which allows them to trap insects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They can grow in very poor soil as they get their nutrients from their prey.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sz="1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One species of pitcher plant found in Borneo </a:t>
            </a: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has become known as the </a:t>
            </a: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‘shrew toilet</a:t>
            </a: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’</a:t>
            </a: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It uses nectar to attract </a:t>
            </a: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tree shrews and </a:t>
            </a: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birds – their droppings </a:t>
            </a: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fall into its pitcher and provide most of the plants’ nitrogen requirements.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1051" y="3704172"/>
            <a:ext cx="2877561" cy="7803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1542" y="27432"/>
            <a:ext cx="452972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6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3554" y="0"/>
            <a:ext cx="749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Camel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80038" y="95505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GB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75" y="955059"/>
            <a:ext cx="505396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Facts: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This tree produces an edible fruit that has a custard like texture</a:t>
            </a:r>
            <a:endParaRPr lang="en-GB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These </a:t>
            </a:r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large fruits can be </a:t>
            </a: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15cm </a:t>
            </a:r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to </a:t>
            </a: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20cm across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yellow flowers shed their pollen in the evening attracting bats which help to pollinate the plant.</a:t>
            </a:r>
          </a:p>
          <a:p>
            <a:endParaRPr lang="en-GB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sometimes overpowering, sickly sweet smell of the fruit means that it is banned from some </a:t>
            </a: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hotels and public transportation in </a:t>
            </a: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south east Asia.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0577" y="4469944"/>
            <a:ext cx="2877561" cy="7803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5064" y="829"/>
            <a:ext cx="3966617" cy="68571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90408" y="6627169"/>
            <a:ext cx="351529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 smtClean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</a:t>
            </a:r>
            <a:r>
              <a:rPr lang="en-GB" sz="900" dirty="0" err="1" smtClean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Tropenmuseum</a:t>
            </a:r>
            <a:r>
              <a:rPr lang="en-GB" sz="900" dirty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part of the National Museum of World Cultures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840" y="36576"/>
            <a:ext cx="452972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54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1385" y="1"/>
            <a:ext cx="420300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3554" y="0"/>
            <a:ext cx="749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Camel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80038" y="95505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GB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887" y="847950"/>
            <a:ext cx="4848057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Facts: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These are parasitic plants that live inside vines (absorbing their nutrients) with only their flowers showing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They emit the smell of rotten meat to attract pollinators such as insects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There are 28 different species found across south east Asia.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 species of corpse flower </a:t>
            </a:r>
            <a:r>
              <a:rPr lang="en-GB" sz="20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n-GB" sz="2000" i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Rafflesia</a:t>
            </a:r>
            <a:r>
              <a:rPr lang="en-GB" sz="20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2000" i="1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arnoldii</a:t>
            </a:r>
            <a:r>
              <a:rPr lang="en-GB" sz="20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) </a:t>
            </a: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has </a:t>
            </a: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the world’s largest </a:t>
            </a: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flower, weighing up to 10kg each and measuring 100cm across.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2364" y="4717576"/>
            <a:ext cx="2877561" cy="78035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51385" y="6627168"/>
            <a:ext cx="132119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 smtClean="0">
                <a:solidFill>
                  <a:schemeClr val="bg1">
                    <a:lumMod val="85000"/>
                  </a:schemeClr>
                </a:solidFill>
                <a:latin typeface="Proxima Nova"/>
              </a:rPr>
              <a:t>© Tamara </a:t>
            </a:r>
            <a:r>
              <a:rPr lang="en-GB" sz="900" dirty="0">
                <a:solidFill>
                  <a:schemeClr val="bg1">
                    <a:lumMod val="85000"/>
                  </a:schemeClr>
                </a:solidFill>
                <a:latin typeface="Proxima Nova"/>
              </a:rPr>
              <a:t>van </a:t>
            </a:r>
            <a:r>
              <a:rPr lang="en-GB" sz="900" dirty="0" err="1">
                <a:solidFill>
                  <a:schemeClr val="bg1">
                    <a:lumMod val="85000"/>
                  </a:schemeClr>
                </a:solidFill>
                <a:latin typeface="Proxima Nova"/>
              </a:rPr>
              <a:t>Molken</a:t>
            </a:r>
            <a:endParaRPr lang="en-GB" sz="9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2364" y="27390"/>
            <a:ext cx="452972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7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3554" y="0"/>
            <a:ext cx="749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Camel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80038" y="95505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GB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8373" y="6606393"/>
            <a:ext cx="804745" cy="25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Pixaby.com</a:t>
            </a:r>
            <a:endParaRPr lang="en-GB" sz="900" dirty="0">
              <a:solidFill>
                <a:schemeClr val="bg1">
                  <a:lumMod val="6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711" y="949811"/>
            <a:ext cx="509695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Facts: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Around 2,600 species of palm can be found around the world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Palm leaves can </a:t>
            </a:r>
            <a:r>
              <a:rPr lang="en-GB" sz="2400" dirty="0"/>
              <a:t>be enormous, </a:t>
            </a:r>
            <a:r>
              <a:rPr lang="en-GB" sz="2400" dirty="0" smtClean="0"/>
              <a:t>for example, </a:t>
            </a:r>
            <a:r>
              <a:rPr lang="en-GB" sz="2400" dirty="0"/>
              <a:t>o</a:t>
            </a:r>
            <a:r>
              <a:rPr lang="en-GB" sz="2400" dirty="0" smtClean="0"/>
              <a:t>ne oil-palm leaf can be 10m </a:t>
            </a:r>
            <a:r>
              <a:rPr lang="en-GB" sz="2400" dirty="0"/>
              <a:t>long </a:t>
            </a: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The lipstick palm has distinctive red leaf shafts (stems).</a:t>
            </a:r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/>
              <a:t>In 1999, the government of Indonesia </a:t>
            </a:r>
            <a:r>
              <a:rPr lang="en-GB" sz="2400" dirty="0" smtClean="0"/>
              <a:t>brought in a new law to protected it </a:t>
            </a:r>
            <a:r>
              <a:rPr lang="en-GB" sz="2400" dirty="0"/>
              <a:t>from </a:t>
            </a:r>
            <a:r>
              <a:rPr lang="en-GB" sz="2400" dirty="0" smtClean="0"/>
              <a:t>being harvested as it was becoming threated.</a:t>
            </a:r>
            <a:endParaRPr lang="en-US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0864" y="4125967"/>
            <a:ext cx="2877561" cy="7803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3962" y="0"/>
            <a:ext cx="3860038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283962" y="6624950"/>
            <a:ext cx="1179183" cy="25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Wikicommons.com</a:t>
            </a:r>
            <a:endParaRPr lang="en-GB" sz="900" dirty="0">
              <a:solidFill>
                <a:schemeClr val="bg1">
                  <a:lumMod val="6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6037" y="5794753"/>
            <a:ext cx="988001" cy="9873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008" y="46043"/>
            <a:ext cx="452972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3554" y="0"/>
            <a:ext cx="749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Camel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80038" y="95505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GB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711" y="949811"/>
            <a:ext cx="5096951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Facts: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part of the ginger plant that is commonly used as a spice actually grows below ground – like a potato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Ginger is a herb – this </a:t>
            </a:r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means that </a:t>
            </a: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its stem is not </a:t>
            </a:r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made of wood like a tree but </a:t>
            </a:r>
            <a:r>
              <a:rPr lang="en-GB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of </a:t>
            </a:r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lots of sheets of overlapping leaves.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sz="16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Ginger </a:t>
            </a: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root has been in use </a:t>
            </a:r>
            <a:endParaRPr lang="en-GB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since </a:t>
            </a:r>
            <a:r>
              <a:rPr lang="en-GB" sz="2000" dirty="0">
                <a:latin typeface="Helvetica" panose="020B0604020202020204" pitchFamily="34" charset="0"/>
                <a:cs typeface="Helvetica" panose="020B0604020202020204" pitchFamily="34" charset="0"/>
              </a:rPr>
              <a:t>ancient </a:t>
            </a:r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times and </a:t>
            </a:r>
          </a:p>
          <a:p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eating it has many reported </a:t>
            </a:r>
          </a:p>
          <a:p>
            <a:r>
              <a:rPr lang="en-GB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health benefits.</a:t>
            </a:r>
            <a:endParaRPr lang="en-GB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195" y="4429418"/>
            <a:ext cx="2877561" cy="7803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7409" y="3948"/>
            <a:ext cx="389659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3537" y="4977245"/>
            <a:ext cx="3348215" cy="188075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339255" y="6614289"/>
            <a:ext cx="804745" cy="25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Pixaby.com</a:t>
            </a:r>
            <a:endParaRPr lang="en-GB" sz="900" dirty="0">
              <a:solidFill>
                <a:schemeClr val="bg1">
                  <a:lumMod val="6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57007" y="6614289"/>
            <a:ext cx="80474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Pixaby.com</a:t>
            </a:r>
            <a:endParaRPr lang="en-GB" sz="900" dirty="0">
              <a:solidFill>
                <a:schemeClr val="bg1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195" y="36534"/>
            <a:ext cx="452972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3554" y="0"/>
            <a:ext cx="749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Camel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89110" y="941022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Annatto </a:t>
            </a: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seeds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51998" y="665244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89109" y="3213863"/>
            <a:ext cx="1817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Traditional song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936" y="1386800"/>
            <a:ext cx="8786315" cy="49568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4424" y="79066"/>
            <a:ext cx="7638950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9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4" t="-313"/>
          <a:stretch/>
        </p:blipFill>
        <p:spPr>
          <a:xfrm>
            <a:off x="-9331" y="-18662"/>
            <a:ext cx="9157554" cy="68865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36" y="2035880"/>
            <a:ext cx="8821271" cy="25225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Tell </a:t>
            </a:r>
            <a:r>
              <a:rPr lang="en-US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me…</a:t>
            </a:r>
          </a:p>
          <a:p>
            <a:pPr marL="0" indent="0">
              <a:buNone/>
            </a:pPr>
            <a:endParaRPr lang="en-US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…something you </a:t>
            </a:r>
            <a:r>
              <a:rPr lang="en-US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know now that you didn’t know an hour </a:t>
            </a:r>
            <a:r>
              <a:rPr lang="en-US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ago</a:t>
            </a:r>
          </a:p>
          <a:p>
            <a:endParaRPr lang="en-US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…</a:t>
            </a:r>
            <a:r>
              <a:rPr lang="en-GB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name of three rainforest plants found in Borneo</a:t>
            </a:r>
            <a:endParaRPr lang="en-GB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8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GB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7" y="5819774"/>
            <a:ext cx="9144007" cy="1038226"/>
            <a:chOff x="-7" y="5819774"/>
            <a:chExt cx="9144007" cy="1038226"/>
          </a:xfrm>
        </p:grpSpPr>
        <p:sp>
          <p:nvSpPr>
            <p:cNvPr id="2" name="Rectangle 1"/>
            <p:cNvSpPr/>
            <p:nvPr/>
          </p:nvSpPr>
          <p:spPr>
            <a:xfrm>
              <a:off x="-7" y="5819774"/>
              <a:ext cx="9144007" cy="103822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 descr="BF PRESENTATION SLIDES.pdf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0311" b="19278"/>
            <a:stretch/>
          </p:blipFill>
          <p:spPr>
            <a:xfrm>
              <a:off x="1240814" y="5819775"/>
              <a:ext cx="6662373" cy="1038224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9293" y="97923"/>
            <a:ext cx="9144000" cy="8944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38454" y="-356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6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19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8575"/>
            <a:ext cx="9144000" cy="68865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53128" y="5193793"/>
            <a:ext cx="4578718" cy="1574149"/>
          </a:xfrm>
          <a:prstGeom prst="rect">
            <a:avLst/>
          </a:prstGeom>
          <a:solidFill>
            <a:schemeClr val="bg1">
              <a:lumMod val="65000"/>
              <a:alpha val="9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tabLst>
                <a:tab pos="107950" algn="l"/>
              </a:tabLst>
            </a:pPr>
            <a:r>
              <a:rPr lang="en-GB" b="1" dirty="0" smtClean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Learning objectives: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07950" algn="l"/>
              </a:tabLst>
            </a:pPr>
            <a:r>
              <a:rPr lang="en-GB" dirty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describe the characteristics of the rainforest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07950" algn="l"/>
              </a:tabLst>
            </a:pPr>
            <a:r>
              <a:rPr lang="en-GB" dirty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describe </a:t>
            </a:r>
            <a:r>
              <a:rPr lang="en-GB" dirty="0" smtClean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five </a:t>
            </a:r>
            <a:r>
              <a:rPr lang="en-GB" dirty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different plants found in the Borneo </a:t>
            </a:r>
            <a:r>
              <a:rPr lang="en-GB" dirty="0" smtClean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rainforest.</a:t>
            </a:r>
            <a:endParaRPr lang="en-GB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06399" y="-2857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2713" y="433099"/>
            <a:ext cx="5931922" cy="10790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5545" y="1514588"/>
            <a:ext cx="5201343" cy="83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4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80038" y="95505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GB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993618"/>
            <a:ext cx="565258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Rainforests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are mainly situated around the Earth’s ____________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They have four main vegetation layers: emergent, ____________, understory and forest floor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hey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are warm and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________. 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sz="2400" dirty="0" smtClean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________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contains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70-90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% of all life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the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forest due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to the abundance of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O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nly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___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% of the light reaches through the leaves and it can take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____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minutes for rain to reach the forest floor due to the dense vegetation above.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1796" y="-22737"/>
            <a:ext cx="84248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51998" y="5806836"/>
            <a:ext cx="9195998" cy="1083623"/>
            <a:chOff x="-51998" y="5806836"/>
            <a:chExt cx="9195998" cy="108362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5806836"/>
              <a:ext cx="9144000" cy="105116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-51998" y="6652445"/>
              <a:ext cx="938185" cy="2380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GB" sz="900" dirty="0" smtClean="0">
                  <a:solidFill>
                    <a:schemeClr val="bg1">
                      <a:lumMod val="9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© John Dyer</a:t>
              </a:r>
              <a:endParaRPr lang="en-GB" sz="900" dirty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589" y="982605"/>
            <a:ext cx="3361397" cy="45561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26727" y="2930236"/>
            <a:ext cx="966355" cy="28055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2875" y="3179820"/>
            <a:ext cx="2877561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5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80038" y="95505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GB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1796" y="-22737"/>
            <a:ext cx="84248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589" y="982605"/>
            <a:ext cx="3361397" cy="45561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26727" y="2930236"/>
            <a:ext cx="966355" cy="28055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2875" y="3115812"/>
            <a:ext cx="2877561" cy="7803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11350" y="5989524"/>
            <a:ext cx="560263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 				canopy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equator</a:t>
            </a:r>
          </a:p>
          <a:p>
            <a:pPr>
              <a:lnSpc>
                <a:spcPct val="115000"/>
              </a:lnSpc>
            </a:pP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canopy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wet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2%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n-GB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635" y="6054335"/>
            <a:ext cx="29901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these words and numbers to fill in the gaps: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993618"/>
            <a:ext cx="565258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Rainforests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are mainly situated around the Earth’s ____________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They have four main vegetation layers: emergent, ____________, understory and forest floor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hey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are warm and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________. 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sz="2400" dirty="0" smtClean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________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contains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70-90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% of all life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the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forest due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to the abundance of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O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nly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___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% of the light reaches through the leaves and it can take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____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minutes for rain to reach the forest floor due to the dense vegetation above.</a:t>
            </a:r>
          </a:p>
        </p:txBody>
      </p:sp>
    </p:spTree>
    <p:extLst>
      <p:ext uri="{BB962C8B-B14F-4D97-AF65-F5344CB8AC3E}">
        <p14:creationId xmlns:p14="http://schemas.microsoft.com/office/powerpoint/2010/main" val="100264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80038" y="95505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GB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1796" y="-22737"/>
            <a:ext cx="84248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51998" y="5806836"/>
            <a:ext cx="9195998" cy="1083623"/>
            <a:chOff x="-51998" y="5806836"/>
            <a:chExt cx="9195998" cy="108362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5806836"/>
              <a:ext cx="9144000" cy="105116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-51998" y="6652445"/>
              <a:ext cx="938185" cy="2380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GB" sz="900" dirty="0" smtClean="0">
                  <a:solidFill>
                    <a:schemeClr val="bg1">
                      <a:lumMod val="9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© John Dyer</a:t>
              </a:r>
              <a:endParaRPr lang="en-GB" sz="900" dirty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589" y="982605"/>
            <a:ext cx="3361397" cy="45561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2875" y="3115812"/>
            <a:ext cx="2877561" cy="7803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993618"/>
            <a:ext cx="565258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Rainforests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are mainly situated around the Earth’s </a:t>
            </a:r>
            <a:r>
              <a:rPr lang="en-GB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equator</a:t>
            </a:r>
            <a:endParaRPr lang="en-GB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They have four main vegetation layers: emergent, </a:t>
            </a:r>
            <a:r>
              <a:rPr lang="en-GB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canopy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understory and forest floor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hey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are warm and </a:t>
            </a:r>
            <a:r>
              <a:rPr lang="en-US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wet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sz="2400" dirty="0" smtClean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</a:t>
            </a:r>
            <a:r>
              <a:rPr lang="en-GB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canopy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contains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70-90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% of all life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the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forest due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to the abundance of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O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nly </a:t>
            </a:r>
            <a:r>
              <a:rPr lang="en-GB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% of the light reaches through the leaves and it can take </a:t>
            </a:r>
            <a:r>
              <a:rPr lang="en-GB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minutes for rain to reach the forest floor due to the dense vegetation above.</a:t>
            </a:r>
          </a:p>
        </p:txBody>
      </p:sp>
    </p:spTree>
    <p:extLst>
      <p:ext uri="{BB962C8B-B14F-4D97-AF65-F5344CB8AC3E}">
        <p14:creationId xmlns:p14="http://schemas.microsoft.com/office/powerpoint/2010/main" val="233023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124"/>
          <a:stretch/>
        </p:blipFill>
        <p:spPr bwMode="auto">
          <a:xfrm>
            <a:off x="0" y="0"/>
            <a:ext cx="917850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7921432"/>
              </p:ext>
            </p:extLst>
          </p:nvPr>
        </p:nvGraphicFramePr>
        <p:xfrm>
          <a:off x="1092868" y="1505502"/>
          <a:ext cx="6860513" cy="4625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5967" y="27432"/>
            <a:ext cx="8169348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8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849A12-A8C0-4DA4-B328-BA3FFEEBE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92849A12-A8C0-4DA4-B328-BA3FFEEBEC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92849A12-A8C0-4DA4-B328-BA3FFEEBE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92849A12-A8C0-4DA4-B328-BA3FFEEBE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9DC6F0-2A25-4881-8545-35D129F9F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graphicEl>
                                              <a:dgm id="{739DC6F0-2A25-4881-8545-35D129F9FA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739DC6F0-2A25-4881-8545-35D129F9F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739DC6F0-2A25-4881-8545-35D129F9F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7898CD-B79A-4EA8-B448-F59A72A97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graphicEl>
                                              <a:dgm id="{E57898CD-B79A-4EA8-B448-F59A72A97F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E57898CD-B79A-4EA8-B448-F59A72A97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E57898CD-B79A-4EA8-B448-F59A72A97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D446AA-2234-4D63-952B-70849F866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graphicEl>
                                              <a:dgm id="{E0D446AA-2234-4D63-952B-70849F866E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E0D446AA-2234-4D63-952B-70849F866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E0D446AA-2234-4D63-952B-70849F866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C998BDE-A7B0-40B8-A515-54EC02AB0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graphicEl>
                                              <a:dgm id="{8C998BDE-A7B0-40B8-A515-54EC02AB0D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8C998BDE-A7B0-40B8-A515-54EC02AB0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8C998BDE-A7B0-40B8-A515-54EC02AB0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B08EB7-66CF-416D-98BD-B6C1F938B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graphicEl>
                                              <a:dgm id="{FCB08EB7-66CF-416D-98BD-B6C1F938B4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graphicEl>
                                              <a:dgm id="{FCB08EB7-66CF-416D-98BD-B6C1F938B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FCB08EB7-66CF-416D-98BD-B6C1F938B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527F1E-CEB6-414C-BA6E-2DAD32457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graphicEl>
                                              <a:dgm id="{55527F1E-CEB6-414C-BA6E-2DAD324575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graphicEl>
                                              <a:dgm id="{55527F1E-CEB6-414C-BA6E-2DAD32457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graphicEl>
                                              <a:dgm id="{55527F1E-CEB6-414C-BA6E-2DAD32457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F0779B-5D98-4013-A7D7-5E7DC48DA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graphicEl>
                                              <a:dgm id="{85F0779B-5D98-4013-A7D7-5E7DC48DA0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graphicEl>
                                              <a:dgm id="{85F0779B-5D98-4013-A7D7-5E7DC48DA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graphicEl>
                                              <a:dgm id="{85F0779B-5D98-4013-A7D7-5E7DC48DA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C8340C-9C40-40D8-B4D6-41153E522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graphicEl>
                                              <a:dgm id="{92C8340C-9C40-40D8-B4D6-41153E5222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graphicEl>
                                              <a:dgm id="{92C8340C-9C40-40D8-B4D6-41153E522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graphicEl>
                                              <a:dgm id="{92C8340C-9C40-40D8-B4D6-41153E5222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F0A353-B069-4051-AC39-ED1C23636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graphicEl>
                                              <a:dgm id="{83F0A353-B069-4051-AC39-ED1C236361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83F0A353-B069-4051-AC39-ED1C23636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graphicEl>
                                              <a:dgm id="{83F0A353-B069-4051-AC39-ED1C23636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51998" y="665244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126" y="1252253"/>
            <a:ext cx="44204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Borneo has around </a:t>
            </a:r>
            <a:r>
              <a:rPr lang="en-GB" sz="2200" dirty="0">
                <a:latin typeface="Helvetica" panose="020B0604020202020204" pitchFamily="34" charset="0"/>
                <a:cs typeface="Helvetica" panose="020B0604020202020204" pitchFamily="34" charset="0"/>
              </a:rPr>
              <a:t>15,000 species of flowering plants and 3,000 different species of </a:t>
            </a:r>
            <a:r>
              <a:rPr lang="en-GB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trees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Many </a:t>
            </a:r>
            <a:r>
              <a:rPr lang="en-GB" sz="2200" dirty="0">
                <a:latin typeface="Helvetica" panose="020B0604020202020204" pitchFamily="34" charset="0"/>
                <a:cs typeface="Helvetica" panose="020B0604020202020204" pitchFamily="34" charset="0"/>
              </a:rPr>
              <a:t>plants that grow and live in Borneo’s rainforests are </a:t>
            </a:r>
            <a:r>
              <a:rPr lang="en-GB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endemic</a:t>
            </a:r>
            <a:r>
              <a:rPr lang="en-GB" sz="22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– this means </a:t>
            </a:r>
            <a:r>
              <a:rPr lang="en-GB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they </a:t>
            </a:r>
            <a:r>
              <a:rPr lang="en-GB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are only found only on the island</a:t>
            </a:r>
          </a:p>
          <a:p>
            <a:endParaRPr lang="en-GB" sz="2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lang="en-GB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bout 40% </a:t>
            </a:r>
            <a:r>
              <a:rPr lang="en-GB" sz="2200" dirty="0">
                <a:latin typeface="Helvetica" panose="020B0604020202020204" pitchFamily="34" charset="0"/>
                <a:cs typeface="Helvetica" panose="020B0604020202020204" pitchFamily="34" charset="0"/>
              </a:rPr>
              <a:t>of all </a:t>
            </a:r>
            <a:r>
              <a:rPr lang="en-GB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plants found on Borneo only </a:t>
            </a:r>
            <a:r>
              <a:rPr lang="en-GB" sz="2200" dirty="0">
                <a:latin typeface="Helvetica" panose="020B0604020202020204" pitchFamily="34" charset="0"/>
                <a:cs typeface="Helvetica" panose="020B0604020202020204" pitchFamily="34" charset="0"/>
              </a:rPr>
              <a:t>exist </a:t>
            </a:r>
            <a:r>
              <a:rPr lang="en-GB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here</a:t>
            </a:r>
            <a:r>
              <a:rPr lang="en-GB" sz="2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GB" sz="2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51998" y="5806836"/>
            <a:ext cx="9195998" cy="1083623"/>
            <a:chOff x="-51998" y="5806836"/>
            <a:chExt cx="9195998" cy="108362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5806836"/>
              <a:ext cx="9144000" cy="105116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-51998" y="6652445"/>
              <a:ext cx="938185" cy="2380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GB" sz="900" dirty="0" smtClean="0">
                  <a:solidFill>
                    <a:schemeClr val="bg1">
                      <a:lumMod val="9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© John Dyer</a:t>
              </a:r>
              <a:endParaRPr lang="en-GB" sz="900" dirty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0702" y="0"/>
            <a:ext cx="4693298" cy="580683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415369" y="5569735"/>
            <a:ext cx="804745" cy="25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Pixaby.com</a:t>
            </a:r>
            <a:endParaRPr lang="en-GB" sz="900" dirty="0">
              <a:solidFill>
                <a:schemeClr val="bg1">
                  <a:lumMod val="6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3116" y="27432"/>
            <a:ext cx="5450296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4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4802" y="949811"/>
            <a:ext cx="83943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Helvetica" panose="020B0604020202020204" pitchFamily="34" charset="0"/>
                <a:cs typeface="Helvetica" panose="020B0604020202020204" pitchFamily="34" charset="0"/>
              </a:rPr>
              <a:t>Walk around the room and look at the different plant posters.</a:t>
            </a:r>
          </a:p>
          <a:p>
            <a:endParaRPr lang="en-US" sz="24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Use the examples to design (draw and annotate) your own plant. Thinking about:</a:t>
            </a:r>
          </a:p>
          <a:p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What you would look like if you were a plant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What you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would smell </a:t>
            </a: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like and why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Where and how you would  get your nutrients (food)?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Where you would grow and how big you would get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What people might use you for.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51998" y="5806836"/>
            <a:ext cx="9195998" cy="1083623"/>
            <a:chOff x="-51998" y="5806836"/>
            <a:chExt cx="9195998" cy="108362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5806836"/>
              <a:ext cx="9144000" cy="105116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-51998" y="6652445"/>
              <a:ext cx="938185" cy="2380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GB" sz="900" dirty="0" smtClean="0">
                  <a:solidFill>
                    <a:schemeClr val="bg1">
                      <a:lumMod val="95000"/>
                    </a:schemeClr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© John Dyer</a:t>
              </a:r>
              <a:endParaRPr lang="en-GB" sz="900" dirty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2227" y="24043"/>
            <a:ext cx="4682134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4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88147084-7C3F-43E7-806A-BC5CA782CFFF" descr="000B3367-0BAB-4B89-92A9-84381EDDF168@home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71082" y="3656988"/>
            <a:ext cx="2226524" cy="303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5197701" y="429768"/>
            <a:ext cx="3811480" cy="3191857"/>
            <a:chOff x="5197701" y="429768"/>
            <a:chExt cx="3811480" cy="3191857"/>
          </a:xfrm>
        </p:grpSpPr>
        <p:sp>
          <p:nvSpPr>
            <p:cNvPr id="23" name="Rectangle 22"/>
            <p:cNvSpPr/>
            <p:nvPr/>
          </p:nvSpPr>
          <p:spPr>
            <a:xfrm>
              <a:off x="5206557" y="451705"/>
              <a:ext cx="1605862" cy="31699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400" b="1" u="sng" dirty="0">
                  <a:solidFill>
                    <a:sysClr val="windowText" lastClr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Step </a:t>
              </a:r>
              <a:r>
                <a:rPr lang="en-GB" sz="1400" b="1" u="sng" dirty="0" smtClean="0">
                  <a:solidFill>
                    <a:sysClr val="windowText" lastClr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1:</a:t>
              </a:r>
            </a:p>
            <a:p>
              <a:endParaRPr lang="en-GB" sz="1400" dirty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342900" indent="-342900">
                <a:spcAft>
                  <a:spcPts val="600"/>
                </a:spcAft>
                <a:buFont typeface="+mj-lt"/>
                <a:buAutoNum type="arabicPeriod"/>
              </a:pPr>
              <a:r>
                <a:rPr lang="en-GB" sz="1400" dirty="0" smtClean="0">
                  <a:solidFill>
                    <a:sysClr val="windowText" lastClr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Choose your colour or colours</a:t>
              </a:r>
              <a:endParaRPr lang="en-GB" sz="1400" dirty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342900" indent="-342900">
                <a:spcAft>
                  <a:spcPts val="600"/>
                </a:spcAft>
                <a:buFont typeface="+mj-lt"/>
                <a:buAutoNum type="arabicPeriod"/>
              </a:pPr>
              <a:r>
                <a:rPr lang="en-GB" sz="1400" dirty="0" smtClean="0">
                  <a:solidFill>
                    <a:sysClr val="windowText" lastClr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Start </a:t>
              </a:r>
              <a:r>
                <a:rPr lang="en-GB" sz="1400" dirty="0">
                  <a:solidFill>
                    <a:sysClr val="windowText" lastClr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adding shape detail </a:t>
              </a:r>
              <a:r>
                <a:rPr lang="en-GB" sz="1400" dirty="0" err="1" smtClean="0">
                  <a:solidFill>
                    <a:sysClr val="windowText" lastClr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eg</a:t>
              </a:r>
              <a:r>
                <a:rPr lang="en-GB" sz="1400" dirty="0" smtClean="0">
                  <a:solidFill>
                    <a:sysClr val="windowText" lastClr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 leaves. </a:t>
              </a:r>
              <a:endParaRPr lang="en-GB" sz="1400" dirty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197701" y="429768"/>
              <a:ext cx="3811480" cy="31179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79983" y="3621625"/>
            <a:ext cx="3444232" cy="3086846"/>
            <a:chOff x="279983" y="3621625"/>
            <a:chExt cx="3863628" cy="3086846"/>
          </a:xfrm>
        </p:grpSpPr>
        <p:sp>
          <p:nvSpPr>
            <p:cNvPr id="24" name="Rectangle 23"/>
            <p:cNvSpPr/>
            <p:nvPr/>
          </p:nvSpPr>
          <p:spPr>
            <a:xfrm>
              <a:off x="282873" y="3621625"/>
              <a:ext cx="1514721" cy="30868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400" b="1" u="sng" dirty="0">
                  <a:solidFill>
                    <a:sysClr val="windowText" lastClr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Step </a:t>
              </a:r>
              <a:r>
                <a:rPr lang="en-GB" sz="1400" b="1" u="sng" dirty="0" smtClean="0">
                  <a:solidFill>
                    <a:sysClr val="windowText" lastClr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2:</a:t>
              </a:r>
            </a:p>
            <a:p>
              <a:endParaRPr lang="en-GB" sz="1400" dirty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342900" indent="-342900">
                <a:spcAft>
                  <a:spcPts val="600"/>
                </a:spcAft>
                <a:buFont typeface="+mj-lt"/>
                <a:buAutoNum type="arabicPeriod"/>
              </a:pPr>
              <a:r>
                <a:rPr lang="en-GB" sz="1400" dirty="0" smtClean="0">
                  <a:solidFill>
                    <a:sysClr val="windowText" lastClr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Think </a:t>
              </a:r>
              <a:r>
                <a:rPr lang="en-GB" sz="1400" dirty="0">
                  <a:solidFill>
                    <a:sysClr val="windowText" lastClr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about </a:t>
              </a:r>
              <a:r>
                <a:rPr lang="en-GB" sz="1400" dirty="0" smtClean="0">
                  <a:solidFill>
                    <a:sysClr val="windowText" lastClr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the highlights and shadows. </a:t>
              </a:r>
              <a:endParaRPr lang="en-GB" sz="1400" dirty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79983" y="3621625"/>
              <a:ext cx="3863628" cy="30868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825550" y="3621625"/>
            <a:ext cx="5183631" cy="3086846"/>
            <a:chOff x="3825550" y="3621625"/>
            <a:chExt cx="5183631" cy="3086846"/>
          </a:xfrm>
        </p:grpSpPr>
        <p:sp>
          <p:nvSpPr>
            <p:cNvPr id="25" name="Rectangle 24"/>
            <p:cNvSpPr/>
            <p:nvPr/>
          </p:nvSpPr>
          <p:spPr>
            <a:xfrm>
              <a:off x="3825550" y="3621625"/>
              <a:ext cx="3248350" cy="30868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400" b="1" u="sng" dirty="0">
                  <a:solidFill>
                    <a:sysClr val="windowText" lastClr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Step </a:t>
              </a:r>
              <a:r>
                <a:rPr lang="en-GB" sz="1400" b="1" u="sng" dirty="0" smtClean="0">
                  <a:solidFill>
                    <a:sysClr val="windowText" lastClr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3:</a:t>
              </a:r>
            </a:p>
            <a:p>
              <a:endParaRPr lang="en-GB" sz="1400" dirty="0" smtClean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sz="1400" dirty="0" smtClean="0">
                  <a:solidFill>
                    <a:sysClr val="windowText" lastClr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Add </a:t>
              </a:r>
              <a:r>
                <a:rPr lang="en-GB" sz="1400" dirty="0">
                  <a:solidFill>
                    <a:sysClr val="windowText" lastClr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any fruits or flowers to your </a:t>
              </a:r>
              <a:r>
                <a:rPr lang="en-GB" sz="1400" dirty="0" smtClean="0">
                  <a:solidFill>
                    <a:sysClr val="windowText" lastClr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plant </a:t>
              </a:r>
              <a:r>
                <a:rPr lang="en-GB" sz="1400" dirty="0">
                  <a:solidFill>
                    <a:sysClr val="windowText" lastClr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if </a:t>
              </a:r>
              <a:r>
                <a:rPr lang="en-GB" sz="1400" dirty="0" smtClean="0">
                  <a:solidFill>
                    <a:sysClr val="windowText" lastClr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it will </a:t>
              </a:r>
              <a:r>
                <a:rPr lang="en-GB" sz="1400" dirty="0">
                  <a:solidFill>
                    <a:sysClr val="windowText" lastClr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have </a:t>
              </a:r>
              <a:r>
                <a:rPr lang="en-GB" sz="1400" dirty="0" smtClean="0">
                  <a:solidFill>
                    <a:sysClr val="windowText" lastClr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them.</a:t>
              </a:r>
            </a:p>
            <a:p>
              <a:endParaRPr lang="en-GB" sz="1400" dirty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r>
                <a:rPr lang="en-GB" sz="1400" b="1" u="sng" dirty="0">
                  <a:solidFill>
                    <a:sysClr val="windowText" lastClr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Step </a:t>
              </a:r>
              <a:r>
                <a:rPr lang="en-GB" sz="1400" b="1" u="sng" dirty="0" smtClean="0">
                  <a:solidFill>
                    <a:sysClr val="windowText" lastClr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4:</a:t>
              </a:r>
            </a:p>
            <a:p>
              <a:endParaRPr lang="en-GB" sz="1400" b="1" u="sng" dirty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sz="1400" dirty="0" smtClean="0">
                  <a:solidFill>
                    <a:sysClr val="windowText" lastClr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Annotate your drawing with notes about:</a:t>
              </a:r>
            </a:p>
            <a:p>
              <a:pPr marL="800100" lvl="1" indent="-342900">
                <a:buFont typeface="+mj-lt"/>
                <a:buAutoNum type="arabicPeriod"/>
              </a:pPr>
              <a:r>
                <a:rPr lang="en-GB" sz="1300" dirty="0" smtClean="0">
                  <a:solidFill>
                    <a:sysClr val="windowText" lastClr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Smell </a:t>
              </a:r>
            </a:p>
            <a:p>
              <a:pPr marL="800100" lvl="1" indent="-342900">
                <a:buFont typeface="+mj-lt"/>
                <a:buAutoNum type="arabicPeriod"/>
              </a:pPr>
              <a:r>
                <a:rPr lang="en-GB" sz="1300" dirty="0" smtClean="0">
                  <a:solidFill>
                    <a:sysClr val="windowText" lastClr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How you would </a:t>
              </a:r>
              <a:r>
                <a:rPr lang="en-GB" sz="1300" dirty="0">
                  <a:solidFill>
                    <a:sysClr val="windowText" lastClr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get </a:t>
              </a:r>
              <a:r>
                <a:rPr lang="en-GB" sz="1300" dirty="0" smtClean="0">
                  <a:solidFill>
                    <a:sysClr val="windowText" lastClr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your </a:t>
              </a:r>
              <a:r>
                <a:rPr lang="en-GB" sz="1300" dirty="0">
                  <a:solidFill>
                    <a:sysClr val="windowText" lastClr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food </a:t>
              </a:r>
            </a:p>
            <a:p>
              <a:pPr marL="800100" lvl="1" indent="-342900">
                <a:buFont typeface="+mj-lt"/>
                <a:buAutoNum type="arabicPeriod"/>
              </a:pPr>
              <a:r>
                <a:rPr lang="en-GB" sz="1300" dirty="0" smtClean="0">
                  <a:solidFill>
                    <a:sysClr val="windowText" lastClr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Where you would grow</a:t>
              </a:r>
            </a:p>
            <a:p>
              <a:pPr marL="800100" lvl="1" indent="-342900">
                <a:buFont typeface="+mj-lt"/>
                <a:buAutoNum type="arabicPeriod"/>
              </a:pPr>
              <a:r>
                <a:rPr lang="en-GB" sz="1300" dirty="0" smtClean="0">
                  <a:solidFill>
                    <a:sysClr val="windowText" lastClr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Size</a:t>
              </a:r>
            </a:p>
            <a:p>
              <a:pPr marL="800100" lvl="1" indent="-342900">
                <a:buFont typeface="+mj-lt"/>
                <a:buAutoNum type="arabicPeriod"/>
              </a:pPr>
              <a:r>
                <a:rPr lang="en-GB" sz="1300" dirty="0" smtClean="0">
                  <a:solidFill>
                    <a:sysClr val="windowText" lastClr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Use etc.</a:t>
              </a:r>
              <a:endParaRPr lang="en-GB" sz="1300" dirty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marL="342900" indent="-342900">
                <a:spcAft>
                  <a:spcPts val="600"/>
                </a:spcAft>
                <a:buFont typeface="+mj-lt"/>
                <a:buAutoNum type="arabicPeriod"/>
              </a:pPr>
              <a:endParaRPr lang="en-GB" sz="1400" dirty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825551" y="3621625"/>
              <a:ext cx="5183630" cy="30868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051" name="AF188CC3-B87C-4564-9739-402E88E66CEB" descr="9C8D1DC2-1A47-42CA-8E85-773C7C38D584@home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78"/>
          <a:stretch/>
        </p:blipFill>
        <p:spPr bwMode="auto">
          <a:xfrm>
            <a:off x="6644245" y="465131"/>
            <a:ext cx="2316691" cy="306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B03A1747-17F1-419A-A2B0-51C1D1B4D64D" descr="872D0A9C-1CCA-47E7-88A4-99ADC1CA11CA@home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58"/>
          <a:stretch/>
        </p:blipFill>
        <p:spPr bwMode="auto">
          <a:xfrm>
            <a:off x="1455577" y="3639306"/>
            <a:ext cx="2268638" cy="305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05786" y="885183"/>
            <a:ext cx="43014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600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r>
              <a:rPr lang="en-GB" sz="1600" b="1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Top </a:t>
            </a:r>
            <a:r>
              <a:rPr lang="en-GB" sz="16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tips</a:t>
            </a:r>
            <a:r>
              <a:rPr lang="en-GB" sz="1600" b="1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Think </a:t>
            </a:r>
            <a:r>
              <a:rPr lang="en-GB" sz="16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carefully </a:t>
            </a:r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about </a:t>
            </a:r>
            <a:r>
              <a:rPr lang="en-GB" sz="16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the shape and colours of </a:t>
            </a:r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the plant you are going to draw</a:t>
            </a:r>
            <a:endParaRPr lang="en-GB" sz="1600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Green </a:t>
            </a:r>
            <a:r>
              <a:rPr lang="en-GB" sz="16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is a </a:t>
            </a:r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good </a:t>
            </a:r>
            <a:r>
              <a:rPr lang="en-GB" sz="16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starting colour </a:t>
            </a:r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if your plant has leaves</a:t>
            </a:r>
            <a:endParaRPr lang="en-GB" sz="1600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Use a lighter colour for </a:t>
            </a:r>
            <a:r>
              <a:rPr lang="en-GB" sz="16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highlights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Use a darker colour </a:t>
            </a:r>
            <a:r>
              <a:rPr lang="en-GB" sz="16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to add some </a:t>
            </a:r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shadow.</a:t>
            </a:r>
            <a:endParaRPr lang="en-GB" sz="1600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2170" y="59103"/>
            <a:ext cx="5767316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6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6189</TotalTime>
  <Words>1047</Words>
  <Application>Microsoft Office PowerPoint</Application>
  <PresentationFormat>On-screen Show (4:3)</PresentationFormat>
  <Paragraphs>209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Helvetica</vt:lpstr>
      <vt:lpstr>Proxima Nova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Bolton</dc:creator>
  <cp:lastModifiedBy>Laura Gosset</cp:lastModifiedBy>
  <cp:revision>455</cp:revision>
  <dcterms:created xsi:type="dcterms:W3CDTF">2018-08-02T10:33:01Z</dcterms:created>
  <dcterms:modified xsi:type="dcterms:W3CDTF">2019-08-28T08:41:35Z</dcterms:modified>
</cp:coreProperties>
</file>