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97" r:id="rId2"/>
    <p:sldId id="398" r:id="rId3"/>
    <p:sldId id="420" r:id="rId4"/>
    <p:sldId id="399" r:id="rId5"/>
    <p:sldId id="416" r:id="rId6"/>
    <p:sldId id="400" r:id="rId7"/>
    <p:sldId id="401" r:id="rId8"/>
    <p:sldId id="403" r:id="rId9"/>
    <p:sldId id="404" r:id="rId10"/>
    <p:sldId id="405" r:id="rId11"/>
    <p:sldId id="422" r:id="rId12"/>
    <p:sldId id="410" r:id="rId13"/>
    <p:sldId id="413" r:id="rId14"/>
    <p:sldId id="419" r:id="rId15"/>
    <p:sldId id="41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FF9933"/>
    <a:srgbClr val="FF8601"/>
    <a:srgbClr val="00FFFF"/>
    <a:srgbClr val="FFFF66"/>
    <a:srgbClr val="00FFCC"/>
    <a:srgbClr val="FF00FF"/>
    <a:srgbClr val="EFAC2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6860" autoAdjust="0"/>
  </p:normalViewPr>
  <p:slideViewPr>
    <p:cSldViewPr snapToGrid="0">
      <p:cViewPr varScale="1">
        <p:scale>
          <a:sx n="100" d="100"/>
          <a:sy n="100" d="100"/>
        </p:scale>
        <p:origin x="189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65BD2-CBBD-4292-8FB2-75DC6D421674}" type="datetimeFigureOut">
              <a:rPr lang="en-GB" smtClean="0"/>
              <a:t>28/08/2019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23CCF-6EDD-4E3A-91AE-198068BE6B81}" type="slidenum">
              <a:rPr lang="en-GB" smtClean="0"/>
              <a:t>‹#›</a:t>
            </a:fld>
            <a:endParaRPr lang="en-GB"/>
          </a:p>
        </p:txBody>
      </p:sp>
    </p:spTree>
    <p:extLst>
      <p:ext uri="{BB962C8B-B14F-4D97-AF65-F5344CB8AC3E}">
        <p14:creationId xmlns:p14="http://schemas.microsoft.com/office/powerpoint/2010/main" val="40071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channel/UCLKKZyhgbHCFeHHcmRb7m5Q?view_as=subscriber%3Fsub_confirmation%3D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bc.co.uk/tribe/tribes/penan/index.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urvivalinternational.org/tribes/pena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bc.co.uk/tribe/tribes/penan/index.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urvivalinternational.org/tribes/pena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bc.co.uk/tribe/tribes/penan/index.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urvivalinternational.org/tribes/pena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bc.co.uk/tribe/tribes/penan/index.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borneofutures.org/deforestation.html" TargetMode="External"/><Relationship Id="rId4" Type="http://schemas.openxmlformats.org/officeDocument/2006/relationships/hyperlink" Target="https://www.survivalinternational.org/tribes/pen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a:t>
            </a:fld>
            <a:endParaRPr lang="en-GB"/>
          </a:p>
        </p:txBody>
      </p:sp>
    </p:spTree>
    <p:extLst>
      <p:ext uri="{BB962C8B-B14F-4D97-AF65-F5344CB8AC3E}">
        <p14:creationId xmlns:p14="http://schemas.microsoft.com/office/powerpoint/2010/main" val="389989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13</a:t>
            </a:fld>
            <a:endParaRPr lang="en-GB"/>
          </a:p>
        </p:txBody>
      </p:sp>
    </p:spTree>
    <p:extLst>
      <p:ext uri="{BB962C8B-B14F-4D97-AF65-F5344CB8AC3E}">
        <p14:creationId xmlns:p14="http://schemas.microsoft.com/office/powerpoint/2010/main" val="365544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https://www.youtube.com/channel/UCLKKZyhgbHCFeHHcmRb7m5Q?view_as=subscriber%3Fsub_confirmation%3D1</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14</a:t>
            </a:fld>
            <a:endParaRPr lang="en-GB"/>
          </a:p>
        </p:txBody>
      </p:sp>
    </p:spTree>
    <p:extLst>
      <p:ext uri="{BB962C8B-B14F-4D97-AF65-F5344CB8AC3E}">
        <p14:creationId xmlns:p14="http://schemas.microsoft.com/office/powerpoint/2010/main" val="106129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85B79-2A62-41FB-863F-58C0CD307D65}" type="slidenum">
              <a:rPr lang="en-GB" smtClean="0"/>
              <a:t>15</a:t>
            </a:fld>
            <a:endParaRPr lang="en-GB" dirty="0"/>
          </a:p>
        </p:txBody>
      </p:sp>
    </p:spTree>
    <p:extLst>
      <p:ext uri="{BB962C8B-B14F-4D97-AF65-F5344CB8AC3E}">
        <p14:creationId xmlns:p14="http://schemas.microsoft.com/office/powerpoint/2010/main" val="43134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2</a:t>
            </a:fld>
            <a:endParaRPr lang="en-GB"/>
          </a:p>
        </p:txBody>
      </p:sp>
    </p:spTree>
    <p:extLst>
      <p:ext uri="{BB962C8B-B14F-4D97-AF65-F5344CB8AC3E}">
        <p14:creationId xmlns:p14="http://schemas.microsoft.com/office/powerpoint/2010/main" val="354836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E.g. Who lives here? What is the climate like? What is the land being used for? What animals live here?</a:t>
            </a:r>
          </a:p>
          <a:p>
            <a:r>
              <a:rPr lang="en-GB" sz="1200" kern="1200" dirty="0" smtClean="0">
                <a:solidFill>
                  <a:schemeClr val="tx1"/>
                </a:solidFill>
                <a:effectLst/>
                <a:latin typeface="+mn-lt"/>
                <a:ea typeface="+mn-ea"/>
                <a:cs typeface="+mn-cs"/>
              </a:rPr>
              <a:t>These questions can be collected – see if they are all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answered by the end of the project.</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3</a:t>
            </a:fld>
            <a:endParaRPr lang="en-GB"/>
          </a:p>
        </p:txBody>
      </p:sp>
    </p:spTree>
    <p:extLst>
      <p:ext uri="{BB962C8B-B14F-4D97-AF65-F5344CB8AC3E}">
        <p14:creationId xmlns:p14="http://schemas.microsoft.com/office/powerpoint/2010/main" val="288727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4</a:t>
            </a:fld>
            <a:endParaRPr lang="en-GB"/>
          </a:p>
        </p:txBody>
      </p:sp>
    </p:spTree>
    <p:extLst>
      <p:ext uri="{BB962C8B-B14F-4D97-AF65-F5344CB8AC3E}">
        <p14:creationId xmlns:p14="http://schemas.microsoft.com/office/powerpoint/2010/main" val="216162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6</a:t>
            </a:fld>
            <a:endParaRPr lang="en-GB"/>
          </a:p>
        </p:txBody>
      </p:sp>
    </p:spTree>
    <p:extLst>
      <p:ext uri="{BB962C8B-B14F-4D97-AF65-F5344CB8AC3E}">
        <p14:creationId xmlns:p14="http://schemas.microsoft.com/office/powerpoint/2010/main" val="354879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http://www.bbc.co.uk/tribe/tribes/penan/index.shtml</a:t>
            </a:r>
            <a:endParaRPr lang="en-GB" dirty="0" smtClean="0"/>
          </a:p>
          <a:p>
            <a:r>
              <a:rPr lang="en-GB" dirty="0" smtClean="0">
                <a:hlinkClick r:id="rId4"/>
              </a:rPr>
              <a:t>https://www.survivalinternational.org/tribes/penan</a:t>
            </a:r>
            <a:endParaRPr lang="en-GB" dirty="0" smtClean="0"/>
          </a:p>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7</a:t>
            </a:fld>
            <a:endParaRPr lang="en-GB"/>
          </a:p>
        </p:txBody>
      </p:sp>
    </p:spTree>
    <p:extLst>
      <p:ext uri="{BB962C8B-B14F-4D97-AF65-F5344CB8AC3E}">
        <p14:creationId xmlns:p14="http://schemas.microsoft.com/office/powerpoint/2010/main" val="211790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http://www.bbc.co.uk/tribe/tribes/penan/index.shtml</a:t>
            </a:r>
            <a:endParaRPr lang="en-GB" dirty="0" smtClean="0"/>
          </a:p>
          <a:p>
            <a:r>
              <a:rPr lang="en-GB" dirty="0" smtClean="0">
                <a:hlinkClick r:id="rId4"/>
              </a:rPr>
              <a:t>https://www.survivalinternational.org/tribes/penan</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8</a:t>
            </a:fld>
            <a:endParaRPr lang="en-GB"/>
          </a:p>
        </p:txBody>
      </p:sp>
    </p:spTree>
    <p:extLst>
      <p:ext uri="{BB962C8B-B14F-4D97-AF65-F5344CB8AC3E}">
        <p14:creationId xmlns:p14="http://schemas.microsoft.com/office/powerpoint/2010/main" val="223095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http://www.bbc.co.uk/tribe/tribes/penan/index.shtml</a:t>
            </a:r>
            <a:endParaRPr lang="en-GB" dirty="0" smtClean="0"/>
          </a:p>
          <a:p>
            <a:r>
              <a:rPr lang="en-GB" dirty="0" smtClean="0">
                <a:hlinkClick r:id="rId4"/>
              </a:rPr>
              <a:t>https://www.survivalinternational.org/tribes/penan</a:t>
            </a:r>
            <a:endParaRPr lang="en-GB" dirty="0" smtClean="0"/>
          </a:p>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9</a:t>
            </a:fld>
            <a:endParaRPr lang="en-GB"/>
          </a:p>
        </p:txBody>
      </p:sp>
    </p:spTree>
    <p:extLst>
      <p:ext uri="{BB962C8B-B14F-4D97-AF65-F5344CB8AC3E}">
        <p14:creationId xmlns:p14="http://schemas.microsoft.com/office/powerpoint/2010/main" val="93885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http://www.bbc.co.uk/tribe/tribes/penan/index.shtml</a:t>
            </a:r>
            <a:endParaRPr lang="en-GB" dirty="0" smtClean="0"/>
          </a:p>
          <a:p>
            <a:r>
              <a:rPr lang="en-GB" dirty="0" smtClean="0">
                <a:hlinkClick r:id="rId4"/>
              </a:rPr>
              <a:t>https://www.survivalinternational.org/tribes/penan</a:t>
            </a:r>
            <a:endParaRPr lang="en-GB" dirty="0" smtClean="0"/>
          </a:p>
          <a:p>
            <a:r>
              <a:rPr lang="en-GB" dirty="0" smtClean="0">
                <a:hlinkClick r:id="rId5"/>
              </a:rPr>
              <a:t>http://www.borneofutures.org/deforestation.html</a:t>
            </a:r>
            <a:endParaRPr lang="en-GB" dirty="0" smtClean="0"/>
          </a:p>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10</a:t>
            </a:fld>
            <a:endParaRPr lang="en-GB"/>
          </a:p>
        </p:txBody>
      </p:sp>
    </p:spTree>
    <p:extLst>
      <p:ext uri="{BB962C8B-B14F-4D97-AF65-F5344CB8AC3E}">
        <p14:creationId xmlns:p14="http://schemas.microsoft.com/office/powerpoint/2010/main" val="403365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80053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8528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0750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367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48AD32-B42C-4C6C-A701-27A84EF289EB}"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1565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8AD32-B42C-4C6C-A701-27A84EF289EB}"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0725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8AD32-B42C-4C6C-A701-27A84EF289EB}" type="datetimeFigureOut">
              <a:rPr lang="en-GB" smtClean="0"/>
              <a:t>28/08/2019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55341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48AD32-B42C-4C6C-A701-27A84EF289EB}" type="datetimeFigureOut">
              <a:rPr lang="en-GB" smtClean="0"/>
              <a:t>28/08/2019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335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8AD32-B42C-4C6C-A701-27A84EF289EB}" type="datetimeFigureOut">
              <a:rPr lang="en-GB" smtClean="0"/>
              <a:t>28/08/2019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5684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75215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5636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8AD32-B42C-4C6C-A701-27A84EF289EB}" type="datetimeFigureOut">
              <a:rPr lang="en-GB" smtClean="0"/>
              <a:t>28/08/2019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14EE9-8E71-491B-A737-4A4D97FFBFF6}" type="slidenum">
              <a:rPr lang="en-GB" smtClean="0"/>
              <a:t>‹#›</a:t>
            </a:fld>
            <a:endParaRPr lang="en-GB"/>
          </a:p>
        </p:txBody>
      </p:sp>
    </p:spTree>
    <p:extLst>
      <p:ext uri="{BB962C8B-B14F-4D97-AF65-F5344CB8AC3E}">
        <p14:creationId xmlns:p14="http://schemas.microsoft.com/office/powerpoint/2010/main" val="414648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channel/UCLKKZyhgbHCFeHHcmRb7m5Q?view_as=subscriber%3Fsub_confirmation%3D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0699" y="2425535"/>
            <a:ext cx="3241965" cy="2829791"/>
          </a:xfrm>
          <a:prstGeom prst="rect">
            <a:avLst/>
          </a:prstGeom>
        </p:spPr>
      </p:pic>
      <p:grpSp>
        <p:nvGrpSpPr>
          <p:cNvPr id="17" name="Group 16"/>
          <p:cNvGrpSpPr/>
          <p:nvPr/>
        </p:nvGrpSpPr>
        <p:grpSpPr>
          <a:xfrm>
            <a:off x="-51998" y="5806836"/>
            <a:ext cx="9195998" cy="1083623"/>
            <a:chOff x="-51998" y="5806836"/>
            <a:chExt cx="9195998" cy="1083623"/>
          </a:xfrm>
        </p:grpSpPr>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9" name="Rectangle 18"/>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pic>
        <p:nvPicPr>
          <p:cNvPr id="9" name="Picture 2" descr="Last Chance to Pain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99368" y="256618"/>
            <a:ext cx="4869548" cy="22805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8807" y="2687298"/>
            <a:ext cx="5121573" cy="2400657"/>
          </a:xfrm>
          <a:prstGeom prst="rect">
            <a:avLst/>
          </a:prstGeom>
        </p:spPr>
        <p:txBody>
          <a:bodyPr wrap="square">
            <a:spAutoFit/>
          </a:bodyPr>
          <a:lstStyle/>
          <a:p>
            <a:r>
              <a:rPr lang="en-GB" sz="2400" u="sng" dirty="0" smtClean="0">
                <a:latin typeface="Helvetica" panose="020B0604020202020204" pitchFamily="34" charset="0"/>
                <a:cs typeface="Helvetica" panose="020B0604020202020204" pitchFamily="34" charset="0"/>
              </a:rPr>
              <a:t>Chapter 2: </a:t>
            </a:r>
            <a:r>
              <a:rPr lang="en-GB" u="sng" dirty="0" smtClean="0">
                <a:latin typeface="Helvetica" panose="020B0604020202020204" pitchFamily="34" charset="0"/>
                <a:cs typeface="Helvetica" panose="020B0604020202020204" pitchFamily="34" charset="0"/>
              </a:rPr>
              <a:t>Person of the Forest, Borneo</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Visit </a:t>
            </a:r>
            <a:r>
              <a:rPr lang="en-GB" dirty="0" smtClean="0">
                <a:latin typeface="Helvetica" panose="020B0604020202020204" pitchFamily="34" charset="0"/>
                <a:cs typeface="Helvetica" panose="020B0604020202020204" pitchFamily="34" charset="0"/>
              </a:rPr>
              <a:t>the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a:t>
            </a:r>
            <a:r>
              <a:rPr lang="en-GB" dirty="0">
                <a:latin typeface="Helvetica" panose="020B0604020202020204" pitchFamily="34" charset="0"/>
                <a:cs typeface="Helvetica" panose="020B0604020202020204" pitchFamily="34" charset="0"/>
              </a:rPr>
              <a:t>with artist John </a:t>
            </a:r>
            <a:r>
              <a:rPr lang="en-GB" dirty="0" smtClean="0">
                <a:latin typeface="Helvetica" panose="020B0604020202020204" pitchFamily="34" charset="0"/>
                <a:cs typeface="Helvetica" panose="020B0604020202020204" pitchFamily="34" charset="0"/>
              </a:rPr>
              <a:t>Dyer.</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Develop </a:t>
            </a:r>
            <a:r>
              <a:rPr lang="en-GB" dirty="0">
                <a:latin typeface="Helvetica" panose="020B0604020202020204" pitchFamily="34" charset="0"/>
                <a:cs typeface="Helvetica" panose="020B0604020202020204" pitchFamily="34" charset="0"/>
              </a:rPr>
              <a:t>your artistic skills whilst discovering the people, plants, animals and culture from one of the most diverse ecosystems in the world, </a:t>
            </a:r>
            <a:r>
              <a:rPr lang="en-GB" dirty="0" smtClean="0">
                <a:latin typeface="Helvetica" panose="020B0604020202020204" pitchFamily="34" charset="0"/>
                <a:cs typeface="Helvetica" panose="020B0604020202020204" pitchFamily="34" charset="0"/>
              </a:rPr>
              <a:t>the Borneo </a:t>
            </a:r>
            <a:r>
              <a:rPr lang="en-GB" dirty="0">
                <a:latin typeface="Helvetica" panose="020B0604020202020204" pitchFamily="34" charset="0"/>
                <a:cs typeface="Helvetica" panose="020B0604020202020204" pitchFamily="34" charset="0"/>
              </a:rPr>
              <a:t>r</a:t>
            </a:r>
            <a:r>
              <a:rPr lang="en-GB" dirty="0" smtClean="0">
                <a:latin typeface="Helvetica" panose="020B0604020202020204" pitchFamily="34" charset="0"/>
                <a:cs typeface="Helvetica" panose="020B0604020202020204" pitchFamily="34" charset="0"/>
              </a:rPr>
              <a:t>ainforest.</a:t>
            </a:r>
            <a:endParaRPr lang="en-GB" dirty="0">
              <a:latin typeface="Helvetica" panose="020B0604020202020204" pitchFamily="34" charset="0"/>
              <a:cs typeface="Helvetica" panose="020B0604020202020204" pitchFamily="34" charset="0"/>
            </a:endParaRP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616" y="6022831"/>
            <a:ext cx="1697915" cy="586082"/>
          </a:xfrm>
          <a:prstGeom prst="rect">
            <a:avLst/>
          </a:prstGeom>
        </p:spPr>
      </p:pic>
      <p:sp>
        <p:nvSpPr>
          <p:cNvPr id="10" name="Rectangle 9"/>
          <p:cNvSpPr/>
          <p:nvPr/>
        </p:nvSpPr>
        <p:spPr>
          <a:xfrm>
            <a:off x="8079426" y="2396709"/>
            <a:ext cx="1319795" cy="251607"/>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4" name="Picture 2" descr="cd3a6d28-a8a8-4d67-ba5f-ab00c2f64532@onlin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47127" y="6133048"/>
            <a:ext cx="1737148" cy="3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11772" y="5846142"/>
            <a:ext cx="1085775" cy="975588"/>
          </a:xfrm>
          <a:prstGeom prst="rect">
            <a:avLst/>
          </a:prstGeom>
        </p:spPr>
      </p:pic>
      <p:pic>
        <p:nvPicPr>
          <p:cNvPr id="6" name="Picture 2" descr="Sponsored by Innova Art - Award-winning digital fine art paper manufactur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933855" y="6057789"/>
            <a:ext cx="1697915" cy="51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2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67336" y="6611779"/>
            <a:ext cx="1848583" cy="246221"/>
          </a:xfrm>
          <a:prstGeom prst="rect">
            <a:avLst/>
          </a:prstGeom>
        </p:spPr>
        <p:txBody>
          <a:bodyPr wrap="none">
            <a:spAutoFit/>
          </a:bodyPr>
          <a:lstStyle/>
          <a:p>
            <a:r>
              <a:rPr lang="en-GB" sz="1000" dirty="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smtClean="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www.tigersintheforest.com</a:t>
            </a:r>
            <a:endParaRPr lang="en-GB" sz="1000" dirty="0">
              <a:solidFill>
                <a:schemeClr val="bg1">
                  <a:lumMod val="85000"/>
                </a:schemeClr>
              </a:solidFill>
              <a:latin typeface="Helvetica" panose="020B0604020202020204" pitchFamily="34" charset="0"/>
              <a:cs typeface="Helvetica" panose="020B0604020202020204" pitchFamily="34" charset="0"/>
            </a:endParaRPr>
          </a:p>
        </p:txBody>
      </p:sp>
      <p:sp>
        <p:nvSpPr>
          <p:cNvPr id="8" name="TextBox 7"/>
          <p:cNvSpPr txBox="1"/>
          <p:nvPr/>
        </p:nvSpPr>
        <p:spPr>
          <a:xfrm>
            <a:off x="205127" y="960511"/>
            <a:ext cx="3964500" cy="4616648"/>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Why is the forest important to the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a:t>
            </a:r>
          </a:p>
          <a:p>
            <a:endParaRPr lang="en-GB"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600" dirty="0" smtClean="0">
                <a:latin typeface="Helvetica" panose="020B0604020202020204" pitchFamily="34" charset="0"/>
                <a:cs typeface="Helvetica" panose="020B0604020202020204" pitchFamily="34" charset="0"/>
              </a:rPr>
              <a:t>It provides the materials to build </a:t>
            </a:r>
            <a:r>
              <a:rPr lang="en-GB" sz="1600" dirty="0">
                <a:latin typeface="Helvetica" panose="020B0604020202020204" pitchFamily="34" charset="0"/>
                <a:cs typeface="Helvetica" panose="020B0604020202020204" pitchFamily="34" charset="0"/>
              </a:rPr>
              <a:t>their </a:t>
            </a:r>
            <a:r>
              <a:rPr lang="en-GB" sz="1600" dirty="0" smtClean="0">
                <a:latin typeface="Helvetica" panose="020B0604020202020204" pitchFamily="34" charset="0"/>
                <a:cs typeface="Helvetica" panose="020B0604020202020204" pitchFamily="34" charset="0"/>
              </a:rPr>
              <a:t>homes</a:t>
            </a: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I</a:t>
            </a:r>
            <a:r>
              <a:rPr lang="en-GB" sz="1600" dirty="0" smtClean="0">
                <a:latin typeface="Helvetica" panose="020B0604020202020204" pitchFamily="34" charset="0"/>
                <a:cs typeface="Helvetica" panose="020B0604020202020204" pitchFamily="34" charset="0"/>
              </a:rPr>
              <a:t>t holds the </a:t>
            </a:r>
            <a:r>
              <a:rPr lang="en-GB" sz="1600" dirty="0">
                <a:latin typeface="Helvetica" panose="020B0604020202020204" pitchFamily="34" charset="0"/>
                <a:cs typeface="Helvetica" panose="020B0604020202020204" pitchFamily="34" charset="0"/>
              </a:rPr>
              <a:t>ancient paths of their ancestors </a:t>
            </a:r>
            <a:endParaRPr lang="en-GB" sz="1600"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I</a:t>
            </a:r>
            <a:r>
              <a:rPr lang="en-GB" sz="1600" dirty="0" smtClean="0">
                <a:latin typeface="Helvetica" panose="020B0604020202020204" pitchFamily="34" charset="0"/>
                <a:cs typeface="Helvetica" panose="020B0604020202020204" pitchFamily="34" charset="0"/>
              </a:rPr>
              <a:t>t </a:t>
            </a:r>
            <a:r>
              <a:rPr lang="en-GB" sz="1600" dirty="0">
                <a:latin typeface="Helvetica" panose="020B0604020202020204" pitchFamily="34" charset="0"/>
                <a:cs typeface="Helvetica" panose="020B0604020202020204" pitchFamily="34" charset="0"/>
              </a:rPr>
              <a:t>is where they find </a:t>
            </a:r>
            <a:r>
              <a:rPr lang="en-GB" sz="1600" dirty="0" smtClean="0">
                <a:latin typeface="Helvetica" panose="020B0604020202020204" pitchFamily="34" charset="0"/>
                <a:cs typeface="Helvetica" panose="020B0604020202020204" pitchFamily="34" charset="0"/>
              </a:rPr>
              <a:t>their food and water. </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However, </a:t>
            </a:r>
            <a:r>
              <a:rPr lang="en-GB" dirty="0">
                <a:latin typeface="Helvetica" panose="020B0604020202020204" pitchFamily="34" charset="0"/>
                <a:cs typeface="Helvetica" panose="020B0604020202020204" pitchFamily="34" charset="0"/>
              </a:rPr>
              <a:t>the rainforest is </a:t>
            </a:r>
            <a:r>
              <a:rPr lang="en-GB" dirty="0" smtClean="0">
                <a:latin typeface="Helvetica" panose="020B0604020202020204" pitchFamily="34" charset="0"/>
                <a:cs typeface="Helvetica" panose="020B0604020202020204" pitchFamily="34" charset="0"/>
              </a:rPr>
              <a:t>disappearing – the island lost 12% </a:t>
            </a:r>
            <a:r>
              <a:rPr lang="en-GB" dirty="0">
                <a:latin typeface="Helvetica" panose="020B0604020202020204" pitchFamily="34" charset="0"/>
                <a:cs typeface="Helvetica" panose="020B0604020202020204" pitchFamily="34" charset="0"/>
              </a:rPr>
              <a:t>of its </a:t>
            </a:r>
            <a:r>
              <a:rPr lang="en-GB" dirty="0" smtClean="0">
                <a:latin typeface="Helvetica" panose="020B0604020202020204" pitchFamily="34" charset="0"/>
                <a:cs typeface="Helvetica" panose="020B0604020202020204" pitchFamily="34" charset="0"/>
              </a:rPr>
              <a:t>forest cover between 2000 and 2010 alone. </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There </a:t>
            </a:r>
            <a:r>
              <a:rPr lang="en-GB" dirty="0">
                <a:latin typeface="Helvetica" panose="020B0604020202020204" pitchFamily="34" charset="0"/>
                <a:cs typeface="Helvetica" panose="020B0604020202020204" pitchFamily="34" charset="0"/>
              </a:rPr>
              <a:t>will soon be nothing left for the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or the wildlife that lives there.</a:t>
            </a:r>
            <a:endParaRPr lang="en-GB" dirty="0">
              <a:latin typeface="Helvetica" panose="020B0604020202020204" pitchFamily="34" charset="0"/>
              <a:cs typeface="Helvetica"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5772" y="2383568"/>
            <a:ext cx="4831658" cy="32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51998" y="5806836"/>
            <a:ext cx="9195998" cy="1083623"/>
            <a:chOff x="-51998" y="5806836"/>
            <a:chExt cx="9195998" cy="1083623"/>
          </a:xfrm>
        </p:grpSpPr>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3" name="Rectangle 12"/>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sp>
        <p:nvSpPr>
          <p:cNvPr id="17" name="Rectangle 16"/>
          <p:cNvSpPr/>
          <p:nvPr/>
        </p:nvSpPr>
        <p:spPr>
          <a:xfrm>
            <a:off x="4169627" y="5393216"/>
            <a:ext cx="80474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Pixaby.com</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2" name="Rectangle 1"/>
          <p:cNvSpPr>
            <a:spLocks noChangeArrowheads="1"/>
          </p:cNvSpPr>
          <p:nvPr/>
        </p:nvSpPr>
        <p:spPr bwMode="auto">
          <a:xfrm>
            <a:off x="6383044" y="271393"/>
            <a:ext cx="2665507" cy="205918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19025"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3D3D3D"/>
                </a:solidFill>
                <a:effectLst/>
                <a:latin typeface="Helvetica Neue"/>
              </a:rPr>
              <a:t>“We’re not like the people in the towns, who have money and can buy things. If we lose all the things the forest gives us, we will die.”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3D3D3D"/>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555555"/>
                </a:solidFill>
                <a:effectLst/>
                <a:latin typeface="Helvetica Neue"/>
              </a:rPr>
              <a:t>PENAN MAN, BA LAI</a:t>
            </a:r>
            <a:r>
              <a:rPr kumimoji="0" lang="en-US" altLang="en-US" sz="1100" b="0" i="0" u="none" strike="noStrike" cap="none" normalizeH="0" baseline="0" dirty="0" smtClean="0">
                <a:ln>
                  <a:noFill/>
                </a:ln>
                <a:solidFill>
                  <a:schemeClr val="tx1"/>
                </a:solidFill>
                <a:effectLst/>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0308" y="38484"/>
            <a:ext cx="8852159" cy="969348"/>
          </a:xfrm>
          <a:prstGeom prst="rect">
            <a:avLst/>
          </a:prstGeom>
        </p:spPr>
      </p:pic>
    </p:spTree>
    <p:extLst>
      <p:ext uri="{BB962C8B-B14F-4D97-AF65-F5344CB8AC3E}">
        <p14:creationId xmlns:p14="http://schemas.microsoft.com/office/powerpoint/2010/main" val="56751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41124" y="-542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5228" y="0"/>
            <a:ext cx="6853544" cy="6858000"/>
          </a:xfrm>
          <a:prstGeom prst="rect">
            <a:avLst/>
          </a:prstGeom>
        </p:spPr>
      </p:pic>
    </p:spTree>
    <p:extLst>
      <p:ext uri="{BB962C8B-B14F-4D97-AF65-F5344CB8AC3E}">
        <p14:creationId xmlns:p14="http://schemas.microsoft.com/office/powerpoint/2010/main" val="1299325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3196" y="1080146"/>
            <a:ext cx="4435004" cy="5509200"/>
          </a:xfrm>
          <a:prstGeom prst="rect">
            <a:avLst/>
          </a:prstGeom>
        </p:spPr>
        <p:txBody>
          <a:bodyPr wrap="square">
            <a:spAutoFit/>
          </a:bodyPr>
          <a:lstStyle/>
          <a:p>
            <a:r>
              <a:rPr lang="en-GB" sz="1600" b="1" dirty="0">
                <a:latin typeface="Helvetica" panose="020B0604020202020204" pitchFamily="34" charset="0"/>
                <a:ea typeface="Times New Roman" panose="02020603050405020304" pitchFamily="18" charset="0"/>
                <a:cs typeface="Helvetica" panose="020B0604020202020204" pitchFamily="34" charset="0"/>
              </a:rPr>
              <a:t>What is a tonal drawing: </a:t>
            </a:r>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dirty="0">
                <a:latin typeface="Helvetica" panose="020B0604020202020204" pitchFamily="34" charset="0"/>
                <a:ea typeface="Times New Roman" panose="02020603050405020304" pitchFamily="18" charset="0"/>
                <a:cs typeface="Helvetica" panose="020B0604020202020204" pitchFamily="34" charset="0"/>
              </a:rPr>
              <a:t>Using light and shade to create a shape or image</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
            </a: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Activity:</a:t>
            </a: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Making the best of limited resources – what can you do with just two materials?</a:t>
            </a: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Using the provided line drawing of the </a:t>
            </a:r>
            <a:r>
              <a:rPr lang="en-GB" sz="1600" dirty="0" err="1" smtClean="0">
                <a:latin typeface="Helvetica" panose="020B0604020202020204" pitchFamily="34" charset="0"/>
                <a:ea typeface="Times New Roman" panose="02020603050405020304" pitchFamily="18" charset="0"/>
                <a:cs typeface="Helvetica" panose="020B0604020202020204" pitchFamily="34" charset="0"/>
              </a:rPr>
              <a:t>Penan</a:t>
            </a:r>
            <a:r>
              <a:rPr lang="en-GB" sz="1600" dirty="0" smtClean="0">
                <a:latin typeface="Helvetica" panose="020B0604020202020204" pitchFamily="34" charset="0"/>
                <a:ea typeface="Times New Roman" panose="02020603050405020304" pitchFamily="18" charset="0"/>
                <a:cs typeface="Helvetica" panose="020B0604020202020204" pitchFamily="34" charset="0"/>
              </a:rPr>
              <a:t> girl to work on top of, establish the areas of tone.</a:t>
            </a: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Possible materials:</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Worksheet or blank paper</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Drawing materials such as:</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Soft pencil (4B or above)</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Black drawing pencil</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Charcoal</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Compressed charcoal</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Graphite stick</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S</a:t>
            </a:r>
            <a:r>
              <a:rPr lang="en-GB" sz="1600" dirty="0" smtClean="0">
                <a:latin typeface="Helvetica" panose="020B0604020202020204" pitchFamily="34" charset="0"/>
                <a:ea typeface="Times New Roman" panose="02020603050405020304" pitchFamily="18" charset="0"/>
                <a:cs typeface="Helvetica" panose="020B0604020202020204" pitchFamily="34" charset="0"/>
              </a:rPr>
              <a:t>oft pastel</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B</a:t>
            </a:r>
            <a:r>
              <a:rPr lang="en-GB" sz="1600" dirty="0" smtClean="0">
                <a:latin typeface="Helvetica" panose="020B0604020202020204" pitchFamily="34" charset="0"/>
                <a:ea typeface="Times New Roman" panose="02020603050405020304" pitchFamily="18" charset="0"/>
                <a:cs typeface="Helvetica" panose="020B0604020202020204" pitchFamily="34" charset="0"/>
              </a:rPr>
              <a:t>lack </a:t>
            </a:r>
            <a:r>
              <a:rPr lang="en-GB" sz="1600" dirty="0">
                <a:latin typeface="Helvetica" panose="020B0604020202020204" pitchFamily="34" charset="0"/>
                <a:ea typeface="Times New Roman" panose="02020603050405020304" pitchFamily="18" charset="0"/>
                <a:cs typeface="Helvetica" panose="020B0604020202020204" pitchFamily="34" charset="0"/>
              </a:rPr>
              <a:t>watercolour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paint.</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98074" y="0"/>
            <a:ext cx="164592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197" y="31957"/>
            <a:ext cx="5017443" cy="107908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6198" y="2171668"/>
            <a:ext cx="3173724" cy="4790527"/>
          </a:xfrm>
          <a:prstGeom prst="rect">
            <a:avLst/>
          </a:prstGeom>
          <a:effectLst>
            <a:softEdge rad="406400"/>
          </a:effectLst>
        </p:spPr>
      </p:pic>
      <p:sp>
        <p:nvSpPr>
          <p:cNvPr id="7" name="Rectangle 6"/>
          <p:cNvSpPr/>
          <p:nvPr/>
        </p:nvSpPr>
        <p:spPr>
          <a:xfrm>
            <a:off x="5902741" y="6403459"/>
            <a:ext cx="1512082" cy="238014"/>
          </a:xfrm>
          <a:prstGeom prst="rect">
            <a:avLst/>
          </a:prstGeom>
        </p:spPr>
        <p:txBody>
          <a:bodyPr wrap="square">
            <a:spAutoFit/>
          </a:bodyPr>
          <a:lstStyle/>
          <a:p>
            <a:pPr>
              <a:lnSpc>
                <a:spcPct val="115000"/>
              </a:lnSpc>
            </a:pPr>
            <a:r>
              <a:rPr lang="en-GB" sz="900" dirty="0">
                <a:solidFill>
                  <a:schemeClr val="bg1">
                    <a:lumMod val="95000"/>
                  </a:schemeClr>
                </a:solidFill>
                <a:latin typeface="Helvetica" panose="020B0604020202020204" pitchFamily="34" charset="0"/>
                <a:cs typeface="Helvetica" panose="020B0604020202020204" pitchFamily="34" charset="0"/>
              </a:rPr>
              <a:t>© Robin </a:t>
            </a:r>
            <a:r>
              <a:rPr lang="en-GB" sz="900" dirty="0" err="1" smtClean="0">
                <a:solidFill>
                  <a:schemeClr val="bg1">
                    <a:lumMod val="95000"/>
                  </a:schemeClr>
                </a:solidFill>
                <a:latin typeface="Helvetica" panose="020B0604020202020204" pitchFamily="34" charset="0"/>
                <a:cs typeface="Helvetica" panose="020B0604020202020204" pitchFamily="34" charset="0"/>
              </a:rPr>
              <a:t>Hanbury-Tenison</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36070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9983" y="429768"/>
            <a:ext cx="4663499" cy="3117927"/>
            <a:chOff x="279983" y="429768"/>
            <a:chExt cx="4849801" cy="3117927"/>
          </a:xfrm>
        </p:grpSpPr>
        <p:sp>
          <p:nvSpPr>
            <p:cNvPr id="9" name="Rectangle 8"/>
            <p:cNvSpPr/>
            <p:nvPr/>
          </p:nvSpPr>
          <p:spPr>
            <a:xfrm>
              <a:off x="279983" y="429768"/>
              <a:ext cx="4849801" cy="3108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79984" y="460849"/>
              <a:ext cx="2145587"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smtClean="0">
                  <a:solidFill>
                    <a:sysClr val="windowText" lastClr="000000"/>
                  </a:solidFill>
                  <a:latin typeface="Helvetica" panose="020B0604020202020204" pitchFamily="34" charset="0"/>
                  <a:cs typeface="Helvetica" panose="020B0604020202020204" pitchFamily="34" charset="0"/>
                </a:rPr>
                <a:t>Step </a:t>
              </a:r>
              <a:r>
                <a:rPr lang="en-GB" sz="1400" b="1" u="sng" dirty="0">
                  <a:solidFill>
                    <a:sysClr val="windowText" lastClr="000000"/>
                  </a:solidFill>
                  <a:latin typeface="Helvetica" panose="020B0604020202020204" pitchFamily="34" charset="0"/>
                  <a:cs typeface="Helvetica" panose="020B0604020202020204" pitchFamily="34" charset="0"/>
                </a:rPr>
                <a:t>1</a:t>
              </a:r>
              <a:r>
                <a:rPr lang="en-GB" sz="1400" b="1" u="sng" dirty="0" smtClean="0">
                  <a:solidFill>
                    <a:sysClr val="windowText" lastClr="000000"/>
                  </a:solidFill>
                  <a:latin typeface="Helvetica" panose="020B0604020202020204" pitchFamily="34" charset="0"/>
                  <a:cs typeface="Helvetica" panose="020B0604020202020204" pitchFamily="34" charset="0"/>
                </a:rPr>
                <a:t>:</a:t>
              </a:r>
            </a:p>
            <a:p>
              <a:endParaRPr lang="en-GB" sz="1400" dirty="0">
                <a:solidFill>
                  <a:sysClr val="windowText" lastClr="00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300" dirty="0" smtClean="0">
                  <a:solidFill>
                    <a:sysClr val="windowText" lastClr="000000"/>
                  </a:solidFill>
                  <a:latin typeface="Helvetica" panose="020B0604020202020204" pitchFamily="34" charset="0"/>
                  <a:cs typeface="Helvetica" panose="020B0604020202020204" pitchFamily="34" charset="0"/>
                </a:rPr>
                <a:t>Very </a:t>
              </a:r>
              <a:r>
                <a:rPr lang="en-GB" sz="1300" dirty="0">
                  <a:solidFill>
                    <a:sysClr val="windowText" lastClr="000000"/>
                  </a:solidFill>
                  <a:latin typeface="Helvetica" panose="020B0604020202020204" pitchFamily="34" charset="0"/>
                  <a:cs typeface="Helvetica" panose="020B0604020202020204" pitchFamily="34" charset="0"/>
                </a:rPr>
                <a:t>dark marks can be used for the hair of the </a:t>
              </a:r>
              <a:r>
                <a:rPr lang="en-GB" sz="1300" dirty="0" err="1">
                  <a:solidFill>
                    <a:sysClr val="windowText" lastClr="000000"/>
                  </a:solidFill>
                  <a:latin typeface="Helvetica" panose="020B0604020202020204" pitchFamily="34" charset="0"/>
                  <a:cs typeface="Helvetica" panose="020B0604020202020204" pitchFamily="34" charset="0"/>
                </a:rPr>
                <a:t>Penan</a:t>
              </a:r>
              <a:r>
                <a:rPr lang="en-GB" sz="1300" dirty="0">
                  <a:solidFill>
                    <a:sysClr val="windowText" lastClr="000000"/>
                  </a:solidFill>
                  <a:latin typeface="Helvetica" panose="020B0604020202020204" pitchFamily="34" charset="0"/>
                  <a:cs typeface="Helvetica" panose="020B0604020202020204" pitchFamily="34" charset="0"/>
                </a:rPr>
                <a:t> </a:t>
              </a:r>
              <a:r>
                <a:rPr lang="en-GB" sz="1300" dirty="0" smtClean="0">
                  <a:solidFill>
                    <a:sysClr val="windowText" lastClr="000000"/>
                  </a:solidFill>
                  <a:latin typeface="Helvetica" panose="020B0604020202020204" pitchFamily="34" charset="0"/>
                  <a:cs typeface="Helvetica" panose="020B0604020202020204" pitchFamily="34" charset="0"/>
                </a:rPr>
                <a:t>girl</a:t>
              </a:r>
            </a:p>
            <a:p>
              <a:pPr marL="285750" indent="-285750">
                <a:buFont typeface="Arial" panose="020B0604020202020204" pitchFamily="34" charset="0"/>
                <a:buChar char="•"/>
              </a:pPr>
              <a:r>
                <a:rPr lang="en-GB" sz="1300" dirty="0" smtClean="0">
                  <a:solidFill>
                    <a:sysClr val="windowText" lastClr="000000"/>
                  </a:solidFill>
                  <a:latin typeface="Helvetica" panose="020B0604020202020204" pitchFamily="34" charset="0"/>
                  <a:cs typeface="Helvetica" panose="020B0604020202020204" pitchFamily="34" charset="0"/>
                </a:rPr>
                <a:t>Leave </a:t>
              </a:r>
              <a:r>
                <a:rPr lang="en-GB" sz="1300" dirty="0">
                  <a:solidFill>
                    <a:sysClr val="windowText" lastClr="000000"/>
                  </a:solidFill>
                  <a:latin typeface="Helvetica" panose="020B0604020202020204" pitchFamily="34" charset="0"/>
                  <a:cs typeface="Helvetica" panose="020B0604020202020204" pitchFamily="34" charset="0"/>
                </a:rPr>
                <a:t>areas of </a:t>
              </a:r>
              <a:r>
                <a:rPr lang="en-GB" sz="1300" dirty="0" smtClean="0">
                  <a:solidFill>
                    <a:sysClr val="windowText" lastClr="000000"/>
                  </a:solidFill>
                  <a:latin typeface="Helvetica" panose="020B0604020202020204" pitchFamily="34" charset="0"/>
                  <a:cs typeface="Helvetica" panose="020B0604020202020204" pitchFamily="34" charset="0"/>
                </a:rPr>
                <a:t>paper </a:t>
              </a:r>
              <a:r>
                <a:rPr lang="en-GB" sz="1300" dirty="0">
                  <a:solidFill>
                    <a:sysClr val="windowText" lastClr="000000"/>
                  </a:solidFill>
                  <a:latin typeface="Helvetica" panose="020B0604020202020204" pitchFamily="34" charset="0"/>
                  <a:cs typeface="Helvetica" panose="020B0604020202020204" pitchFamily="34" charset="0"/>
                </a:rPr>
                <a:t>white to create the shine in her hair and develop texture with your mark making or brush strokes.</a:t>
              </a:r>
            </a:p>
            <a:p>
              <a:endParaRPr lang="en-GB" sz="1400" dirty="0">
                <a:solidFill>
                  <a:sysClr val="windowText" lastClr="000000"/>
                </a:solidFill>
                <a:latin typeface="Helvetica" panose="020B0604020202020204" pitchFamily="34" charset="0"/>
                <a:cs typeface="Helvetica" panose="020B0604020202020204" pitchFamily="34" charset="0"/>
              </a:endParaRPr>
            </a:p>
          </p:txBody>
        </p:sp>
      </p:grpSp>
      <p:grpSp>
        <p:nvGrpSpPr>
          <p:cNvPr id="31" name="Group 30"/>
          <p:cNvGrpSpPr/>
          <p:nvPr/>
        </p:nvGrpSpPr>
        <p:grpSpPr>
          <a:xfrm>
            <a:off x="5018213" y="429768"/>
            <a:ext cx="3990968" cy="3117927"/>
            <a:chOff x="5394781" y="429768"/>
            <a:chExt cx="3614400" cy="3191857"/>
          </a:xfrm>
        </p:grpSpPr>
        <p:sp>
          <p:nvSpPr>
            <p:cNvPr id="23" name="Rectangle 22"/>
            <p:cNvSpPr/>
            <p:nvPr/>
          </p:nvSpPr>
          <p:spPr>
            <a:xfrm>
              <a:off x="5408275" y="451705"/>
              <a:ext cx="1276442" cy="3169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latin typeface="Helvetica" panose="020B0604020202020204" pitchFamily="34" charset="0"/>
                  <a:cs typeface="Helvetica" panose="020B0604020202020204" pitchFamily="34" charset="0"/>
                </a:rPr>
                <a:t>Step 2</a:t>
              </a:r>
              <a:r>
                <a:rPr lang="en-GB" sz="1400" b="1" u="sng" dirty="0" smtClean="0">
                  <a:solidFill>
                    <a:sysClr val="windowText" lastClr="000000"/>
                  </a:solidFill>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endParaRPr lang="en-GB" sz="1300" dirty="0" smtClean="0">
                <a:solidFill>
                  <a:sysClr val="windowText" lastClr="00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300" dirty="0" smtClean="0">
                  <a:solidFill>
                    <a:sysClr val="windowText" lastClr="000000"/>
                  </a:solidFill>
                  <a:latin typeface="Helvetica" panose="020B0604020202020204" pitchFamily="34" charset="0"/>
                  <a:cs typeface="Helvetica" panose="020B0604020202020204" pitchFamily="34" charset="0"/>
                </a:rPr>
                <a:t>Look </a:t>
              </a:r>
              <a:r>
                <a:rPr lang="en-GB" sz="1300" dirty="0">
                  <a:solidFill>
                    <a:sysClr val="windowText" lastClr="000000"/>
                  </a:solidFill>
                  <a:latin typeface="Helvetica" panose="020B0604020202020204" pitchFamily="34" charset="0"/>
                  <a:cs typeface="Helvetica" panose="020B0604020202020204" pitchFamily="34" charset="0"/>
                </a:rPr>
                <a:t>carefully at the range of very subtle tones on the girl's face and gently shade those </a:t>
              </a:r>
              <a:r>
                <a:rPr lang="en-GB" sz="1300" dirty="0" smtClean="0">
                  <a:solidFill>
                    <a:sysClr val="windowText" lastClr="000000"/>
                  </a:solidFill>
                  <a:latin typeface="Helvetica" panose="020B0604020202020204" pitchFamily="34" charset="0"/>
                  <a:cs typeface="Helvetica" panose="020B0604020202020204" pitchFamily="34" charset="0"/>
                </a:rPr>
                <a:t>areas. </a:t>
              </a:r>
            </a:p>
            <a:p>
              <a:endParaRPr lang="en-GB" sz="1400" dirty="0">
                <a:solidFill>
                  <a:sysClr val="windowText" lastClr="000000"/>
                </a:solidFill>
                <a:latin typeface="Helvetica" panose="020B0604020202020204" pitchFamily="34" charset="0"/>
                <a:cs typeface="Helvetica" panose="020B0604020202020204" pitchFamily="34" charset="0"/>
              </a:endParaRPr>
            </a:p>
          </p:txBody>
        </p:sp>
        <p:sp>
          <p:nvSpPr>
            <p:cNvPr id="30" name="Rectangle 29"/>
            <p:cNvSpPr/>
            <p:nvPr/>
          </p:nvSpPr>
          <p:spPr>
            <a:xfrm>
              <a:off x="5394781" y="429768"/>
              <a:ext cx="3614400" cy="31820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79983" y="3621625"/>
            <a:ext cx="3813940" cy="3108344"/>
            <a:chOff x="279983" y="3621625"/>
            <a:chExt cx="3863628" cy="3086846"/>
          </a:xfrm>
        </p:grpSpPr>
        <p:sp>
          <p:nvSpPr>
            <p:cNvPr id="24" name="Rectangle 23"/>
            <p:cNvSpPr/>
            <p:nvPr/>
          </p:nvSpPr>
          <p:spPr>
            <a:xfrm>
              <a:off x="282870" y="3621625"/>
              <a:ext cx="1453913"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latin typeface="Helvetica" panose="020B0604020202020204" pitchFamily="34" charset="0"/>
                  <a:cs typeface="Helvetica" panose="020B0604020202020204" pitchFamily="34" charset="0"/>
                </a:rPr>
                <a:t>Step 3</a:t>
              </a:r>
              <a:r>
                <a:rPr lang="en-GB" sz="1400" b="1" u="sng" dirty="0" smtClean="0">
                  <a:solidFill>
                    <a:sysClr val="windowText" lastClr="000000"/>
                  </a:solidFill>
                  <a:latin typeface="Helvetica" panose="020B0604020202020204" pitchFamily="34" charset="0"/>
                  <a:cs typeface="Helvetica" panose="020B0604020202020204" pitchFamily="34" charset="0"/>
                </a:rPr>
                <a:t>:</a:t>
              </a:r>
            </a:p>
            <a:p>
              <a:endParaRPr lang="en-GB" sz="1400" b="1" u="sng" dirty="0">
                <a:solidFill>
                  <a:sysClr val="windowText" lastClr="00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300" dirty="0">
                  <a:solidFill>
                    <a:sysClr val="windowText" lastClr="000000"/>
                  </a:solidFill>
                  <a:latin typeface="Helvetica" panose="020B0604020202020204" pitchFamily="34" charset="0"/>
                  <a:cs typeface="Helvetica" panose="020B0604020202020204" pitchFamily="34" charset="0"/>
                </a:rPr>
                <a:t>The area on her neck is slightly darker than her face which adds </a:t>
              </a:r>
              <a:r>
                <a:rPr lang="en-GB" sz="1300" dirty="0" smtClean="0">
                  <a:solidFill>
                    <a:sysClr val="windowText" lastClr="000000"/>
                  </a:solidFill>
                  <a:latin typeface="Helvetica" panose="020B0604020202020204" pitchFamily="34" charset="0"/>
                  <a:cs typeface="Helvetica" panose="020B0604020202020204" pitchFamily="34" charset="0"/>
                </a:rPr>
                <a:t>depth.</a:t>
              </a:r>
              <a:endParaRPr lang="en-GB" sz="1300" dirty="0">
                <a:solidFill>
                  <a:sysClr val="windowText" lastClr="00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400" dirty="0">
                  <a:latin typeface="Helvetica" panose="020B0604020202020204" pitchFamily="34" charset="0"/>
                  <a:cs typeface="Helvetica" panose="020B0604020202020204" pitchFamily="34" charset="0"/>
                </a:rPr>
                <a:t>Add her dark eyes.</a:t>
              </a:r>
              <a:endParaRPr lang="en-GB" sz="1400" dirty="0">
                <a:solidFill>
                  <a:sysClr val="windowText" lastClr="000000"/>
                </a:solidFill>
                <a:latin typeface="Helvetica" panose="020B0604020202020204" pitchFamily="34" charset="0"/>
                <a:cs typeface="Helvetica" panose="020B0604020202020204" pitchFamily="34" charset="0"/>
              </a:endParaRPr>
            </a:p>
          </p:txBody>
        </p:sp>
        <p:sp>
          <p:nvSpPr>
            <p:cNvPr id="32" name="Rectangle 31"/>
            <p:cNvSpPr/>
            <p:nvPr/>
          </p:nvSpPr>
          <p:spPr>
            <a:xfrm>
              <a:off x="279983" y="3621625"/>
              <a:ext cx="3863628" cy="30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4259397" y="3621625"/>
            <a:ext cx="4759564" cy="3117927"/>
            <a:chOff x="4698707" y="429768"/>
            <a:chExt cx="4310475" cy="3191857"/>
          </a:xfrm>
        </p:grpSpPr>
        <p:sp>
          <p:nvSpPr>
            <p:cNvPr id="12" name="Rectangle 11"/>
            <p:cNvSpPr/>
            <p:nvPr/>
          </p:nvSpPr>
          <p:spPr>
            <a:xfrm>
              <a:off x="4766158" y="451705"/>
              <a:ext cx="2046262" cy="3169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latin typeface="Helvetica" panose="020B0604020202020204" pitchFamily="34" charset="0"/>
                  <a:cs typeface="Helvetica" panose="020B0604020202020204" pitchFamily="34" charset="0"/>
                </a:rPr>
                <a:t>Step 4</a:t>
              </a:r>
              <a:r>
                <a:rPr lang="en-GB" sz="1400" b="1" u="sng" dirty="0" smtClean="0">
                  <a:solidFill>
                    <a:sysClr val="windowText" lastClr="000000"/>
                  </a:solidFill>
                  <a:latin typeface="Helvetica" panose="020B0604020202020204" pitchFamily="34" charset="0"/>
                  <a:cs typeface="Helvetica" panose="020B0604020202020204" pitchFamily="34" charset="0"/>
                </a:rPr>
                <a:t>:</a:t>
              </a:r>
            </a:p>
            <a:p>
              <a:endParaRPr lang="en-GB" sz="1400" b="1" u="sng" dirty="0">
                <a:solidFill>
                  <a:sysClr val="windowText" lastClr="000000"/>
                </a:solidFill>
              </a:endParaRPr>
            </a:p>
            <a:p>
              <a:pPr marL="285750" indent="-285750">
                <a:buFont typeface="Arial" panose="020B0604020202020204" pitchFamily="34" charset="0"/>
                <a:buChar char="•"/>
              </a:pPr>
              <a:r>
                <a:rPr lang="en-GB" sz="1300" dirty="0">
                  <a:solidFill>
                    <a:sysClr val="windowText" lastClr="000000"/>
                  </a:solidFill>
                  <a:latin typeface="Helvetica" panose="020B0604020202020204" pitchFamily="34" charset="0"/>
                  <a:cs typeface="Helvetica" panose="020B0604020202020204" pitchFamily="34" charset="0"/>
                </a:rPr>
                <a:t>Deep textures and tones in the background give the feeling of the light and dark of the rainforest </a:t>
              </a:r>
            </a:p>
            <a:p>
              <a:pPr marL="285750" indent="-285750">
                <a:buFont typeface="Arial" panose="020B0604020202020204" pitchFamily="34" charset="0"/>
                <a:buChar char="•"/>
              </a:pPr>
              <a:r>
                <a:rPr lang="en-GB" sz="1300" dirty="0">
                  <a:solidFill>
                    <a:sysClr val="windowText" lastClr="000000"/>
                  </a:solidFill>
                  <a:latin typeface="Helvetica" panose="020B0604020202020204" pitchFamily="34" charset="0"/>
                  <a:cs typeface="Helvetica" panose="020B0604020202020204" pitchFamily="34" charset="0"/>
                </a:rPr>
                <a:t>Notice how by adding the dark background she leaps off the page and creates a very </a:t>
              </a:r>
              <a:r>
                <a:rPr lang="en-GB" sz="1300">
                  <a:solidFill>
                    <a:sysClr val="windowText" lastClr="000000"/>
                  </a:solidFill>
                  <a:latin typeface="Helvetica" panose="020B0604020202020204" pitchFamily="34" charset="0"/>
                  <a:cs typeface="Helvetica" panose="020B0604020202020204" pitchFamily="34" charset="0"/>
                </a:rPr>
                <a:t>strong </a:t>
              </a:r>
              <a:r>
                <a:rPr lang="en-GB" sz="1300" smtClean="0">
                  <a:solidFill>
                    <a:sysClr val="windowText" lastClr="000000"/>
                  </a:solidFill>
                  <a:latin typeface="Helvetica" panose="020B0604020202020204" pitchFamily="34" charset="0"/>
                  <a:cs typeface="Helvetica" panose="020B0604020202020204" pitchFamily="34" charset="0"/>
                </a:rPr>
                <a:t>image.</a:t>
              </a:r>
              <a:endParaRPr lang="en-GB" sz="1300" dirty="0" smtClean="0">
                <a:solidFill>
                  <a:sysClr val="windowText" lastClr="000000"/>
                </a:solidFill>
                <a:latin typeface="Helvetica" panose="020B0604020202020204" pitchFamily="34" charset="0"/>
                <a:cs typeface="Helvetica" panose="020B0604020202020204" pitchFamily="34" charset="0"/>
              </a:endParaRPr>
            </a:p>
            <a:p>
              <a:endParaRPr lang="en-GB" sz="1300" dirty="0">
                <a:solidFill>
                  <a:sysClr val="windowText" lastClr="000000"/>
                </a:solidFill>
                <a:latin typeface="Helvetica" panose="020B0604020202020204" pitchFamily="34" charset="0"/>
                <a:cs typeface="Helvetica" panose="020B0604020202020204" pitchFamily="34" charset="0"/>
              </a:endParaRPr>
            </a:p>
            <a:p>
              <a:r>
                <a:rPr lang="en-GB" sz="1300" i="1" dirty="0" smtClean="0">
                  <a:solidFill>
                    <a:sysClr val="windowText" lastClr="000000"/>
                  </a:solidFill>
                  <a:latin typeface="Helvetica" panose="020B0604020202020204" pitchFamily="34" charset="0"/>
                  <a:cs typeface="Helvetica" panose="020B0604020202020204" pitchFamily="34" charset="0"/>
                </a:rPr>
                <a:t>Do </a:t>
              </a:r>
              <a:r>
                <a:rPr lang="en-GB" sz="1300" i="1" dirty="0">
                  <a:solidFill>
                    <a:sysClr val="windowText" lastClr="000000"/>
                  </a:solidFill>
                  <a:latin typeface="Helvetica" panose="020B0604020202020204" pitchFamily="34" charset="0"/>
                  <a:cs typeface="Helvetica" panose="020B0604020202020204" pitchFamily="34" charset="0"/>
                </a:rPr>
                <a:t>you feel a connection to her?</a:t>
              </a:r>
            </a:p>
            <a:p>
              <a:endParaRPr lang="en-GB" sz="1400" b="1" u="sng" dirty="0" smtClean="0">
                <a:solidFill>
                  <a:sysClr val="windowText" lastClr="000000"/>
                </a:solidFill>
              </a:endParaRPr>
            </a:p>
            <a:p>
              <a:endParaRPr lang="en-GB" sz="1400" dirty="0">
                <a:solidFill>
                  <a:sysClr val="windowText" lastClr="000000"/>
                </a:solidFill>
              </a:endParaRPr>
            </a:p>
          </p:txBody>
        </p:sp>
        <p:sp>
          <p:nvSpPr>
            <p:cNvPr id="13" name="Rectangle 12"/>
            <p:cNvSpPr/>
            <p:nvPr/>
          </p:nvSpPr>
          <p:spPr>
            <a:xfrm>
              <a:off x="4698707" y="429768"/>
              <a:ext cx="4310475" cy="31820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3150" y="460849"/>
            <a:ext cx="2362200" cy="300292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72250" y="460849"/>
            <a:ext cx="2362200" cy="3002926"/>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18048" y="3697444"/>
            <a:ext cx="2375875" cy="3002926"/>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2250" y="3674334"/>
            <a:ext cx="2362200" cy="3002926"/>
          </a:xfrm>
          <a:prstGeom prst="rect">
            <a:avLst/>
          </a:prstGeom>
        </p:spPr>
      </p:pic>
      <p:sp>
        <p:nvSpPr>
          <p:cNvPr id="18" name="Rectangle 17"/>
          <p:cNvSpPr/>
          <p:nvPr/>
        </p:nvSpPr>
        <p:spPr>
          <a:xfrm>
            <a:off x="182834" y="79142"/>
            <a:ext cx="1832553" cy="307777"/>
          </a:xfrm>
          <a:prstGeom prst="rect">
            <a:avLst/>
          </a:prstGeom>
        </p:spPr>
        <p:txBody>
          <a:bodyPr wrap="none">
            <a:spAutoFit/>
          </a:bodyPr>
          <a:lstStyle/>
          <a:p>
            <a:r>
              <a:rPr lang="en-GB" sz="1400" b="1" dirty="0" smtClean="0">
                <a:solidFill>
                  <a:srgbClr val="FF0000"/>
                </a:solidFill>
                <a:latin typeface="Helvetica" panose="020B0604020202020204" pitchFamily="34" charset="0"/>
                <a:ea typeface="Times New Roman" panose="02020603050405020304" pitchFamily="18" charset="0"/>
                <a:cs typeface="Helvetica" panose="020B0604020202020204" pitchFamily="34" charset="0"/>
              </a:rPr>
              <a:t>Step by step guide:</a:t>
            </a:r>
            <a:endParaRPr lang="en-GB" sz="14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142341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sp>
        <p:nvSpPr>
          <p:cNvPr id="2" name="Rectangle 1"/>
          <p:cNvSpPr/>
          <p:nvPr/>
        </p:nvSpPr>
        <p:spPr>
          <a:xfrm>
            <a:off x="4389110" y="941022"/>
            <a:ext cx="1723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Annatto </a:t>
            </a:r>
            <a:r>
              <a:rPr lang="en-GB" dirty="0">
                <a:solidFill>
                  <a:schemeClr val="bg1"/>
                </a:solidFill>
                <a:latin typeface="Helvetica" panose="020B0604020202020204" pitchFamily="34" charset="0"/>
                <a:cs typeface="Helvetica" panose="020B0604020202020204" pitchFamily="34" charset="0"/>
              </a:rPr>
              <a:t>seeds </a:t>
            </a:r>
            <a:endParaRPr lang="en-GB" dirty="0">
              <a:solidFill>
                <a:schemeClr val="bg1"/>
              </a:solidFill>
            </a:endParaRPr>
          </a:p>
        </p:txBody>
      </p:sp>
      <p:sp>
        <p:nvSpPr>
          <p:cNvPr id="10" name="Rectangle 9"/>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4389109" y="3213863"/>
            <a:ext cx="1817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Traditional song</a:t>
            </a:r>
            <a:endParaRPr lang="en-GB" dirty="0">
              <a:solidFill>
                <a:schemeClr val="bg1"/>
              </a:solidFill>
            </a:endParaRPr>
          </a:p>
        </p:txBody>
      </p:sp>
      <p:pic>
        <p:nvPicPr>
          <p:cNvPr id="3" name="Picture 2">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7936" y="1386800"/>
            <a:ext cx="8786315" cy="495684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4424" y="73407"/>
            <a:ext cx="7638950" cy="896190"/>
          </a:xfrm>
          <a:prstGeom prst="rect">
            <a:avLst/>
          </a:prstGeom>
        </p:spPr>
      </p:pic>
    </p:spTree>
    <p:extLst>
      <p:ext uri="{BB962C8B-B14F-4D97-AF65-F5344CB8AC3E}">
        <p14:creationId xmlns:p14="http://schemas.microsoft.com/office/powerpoint/2010/main" val="115235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l="-104" t="-313"/>
          <a:stretch/>
        </p:blipFill>
        <p:spPr>
          <a:xfrm>
            <a:off x="-9331" y="-18662"/>
            <a:ext cx="9157554" cy="6886575"/>
          </a:xfrm>
          <a:prstGeom prst="rect">
            <a:avLst/>
          </a:prstGeom>
        </p:spPr>
      </p:pic>
      <p:sp>
        <p:nvSpPr>
          <p:cNvPr id="3" name="Content Placeholder 2"/>
          <p:cNvSpPr>
            <a:spLocks noGrp="1"/>
          </p:cNvSpPr>
          <p:nvPr>
            <p:ph idx="1"/>
          </p:nvPr>
        </p:nvSpPr>
        <p:spPr>
          <a:xfrm>
            <a:off x="213322" y="1644840"/>
            <a:ext cx="8821271" cy="2522596"/>
          </a:xfrm>
        </p:spPr>
        <p:txBody>
          <a:bodyPr>
            <a:noAutofit/>
          </a:bodyPr>
          <a:lstStyle/>
          <a:p>
            <a:pPr marL="0" indent="0">
              <a:buNone/>
            </a:pPr>
            <a:r>
              <a:rPr lang="en-US" sz="1800" b="1" dirty="0">
                <a:latin typeface="Helvetica" panose="020B0604020202020204" pitchFamily="34" charset="0"/>
                <a:cs typeface="Helvetica" panose="020B0604020202020204" pitchFamily="34" charset="0"/>
              </a:rPr>
              <a:t>Tell </a:t>
            </a:r>
            <a:r>
              <a:rPr lang="en-US" sz="1800" b="1" dirty="0" smtClean="0">
                <a:latin typeface="Helvetica" panose="020B0604020202020204" pitchFamily="34" charset="0"/>
                <a:cs typeface="Helvetica" panose="020B0604020202020204" pitchFamily="34" charset="0"/>
              </a:rPr>
              <a:t>me…</a:t>
            </a:r>
          </a:p>
          <a:p>
            <a:pPr marL="0" indent="0">
              <a:buNone/>
            </a:pPr>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…something you </a:t>
            </a:r>
            <a:r>
              <a:rPr lang="en-US" sz="1800" b="1" dirty="0">
                <a:latin typeface="Helvetica" panose="020B0604020202020204" pitchFamily="34" charset="0"/>
                <a:cs typeface="Helvetica" panose="020B0604020202020204" pitchFamily="34" charset="0"/>
              </a:rPr>
              <a:t>know now that you didn’t know an hour </a:t>
            </a:r>
            <a:r>
              <a:rPr lang="en-US" sz="1800" b="1" dirty="0" smtClean="0">
                <a:latin typeface="Helvetica" panose="020B0604020202020204" pitchFamily="34" charset="0"/>
                <a:cs typeface="Helvetica" panose="020B0604020202020204" pitchFamily="34" charset="0"/>
              </a:rPr>
              <a:t>ago</a:t>
            </a:r>
          </a:p>
          <a:p>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…three </a:t>
            </a:r>
            <a:r>
              <a:rPr lang="en-GB" sz="1800" b="1" dirty="0" smtClean="0">
                <a:latin typeface="Helvetica" panose="020B0604020202020204" pitchFamily="34" charset="0"/>
                <a:cs typeface="Helvetica" panose="020B0604020202020204" pitchFamily="34" charset="0"/>
              </a:rPr>
              <a:t>differences </a:t>
            </a:r>
            <a:r>
              <a:rPr lang="en-GB" sz="1800" b="1" dirty="0">
                <a:latin typeface="Helvetica" panose="020B0604020202020204" pitchFamily="34" charset="0"/>
                <a:cs typeface="Helvetica" panose="020B0604020202020204" pitchFamily="34" charset="0"/>
              </a:rPr>
              <a:t>between the culture and customs of the </a:t>
            </a:r>
            <a:r>
              <a:rPr lang="en-GB" sz="1800" b="1" dirty="0" err="1" smtClean="0">
                <a:latin typeface="Helvetica" panose="020B0604020202020204" pitchFamily="34" charset="0"/>
                <a:cs typeface="Helvetica" panose="020B0604020202020204" pitchFamily="34" charset="0"/>
              </a:rPr>
              <a:t>Penan</a:t>
            </a:r>
            <a:r>
              <a:rPr lang="en-GB" sz="1800" b="1" dirty="0" smtClean="0">
                <a:latin typeface="Helvetica" panose="020B0604020202020204" pitchFamily="34" charset="0"/>
                <a:cs typeface="Helvetica" panose="020B0604020202020204" pitchFamily="34" charset="0"/>
              </a:rPr>
              <a:t> and </a:t>
            </a:r>
            <a:r>
              <a:rPr lang="en-GB" sz="1800" b="1" dirty="0">
                <a:latin typeface="Helvetica" panose="020B0604020202020204" pitchFamily="34" charset="0"/>
                <a:cs typeface="Helvetica" panose="020B0604020202020204" pitchFamily="34" charset="0"/>
              </a:rPr>
              <a:t>your own</a:t>
            </a:r>
          </a:p>
          <a:p>
            <a:endParaRPr lang="en-US" sz="1800" b="1" dirty="0" smtClean="0">
              <a:latin typeface="Helvetica" panose="020B0604020202020204" pitchFamily="34" charset="0"/>
              <a:cs typeface="Helvetica" panose="020B0604020202020204" pitchFamily="34" charset="0"/>
            </a:endParaRPr>
          </a:p>
          <a:p>
            <a:r>
              <a:rPr lang="en-GB" sz="1800" b="1" dirty="0" smtClean="0">
                <a:latin typeface="Helvetica" panose="020B0604020202020204" pitchFamily="34" charset="0"/>
                <a:cs typeface="Helvetica" panose="020B0604020202020204" pitchFamily="34" charset="0"/>
              </a:rPr>
              <a:t>…</a:t>
            </a:r>
            <a:r>
              <a:rPr lang="en-GB" sz="1800" b="1" dirty="0">
                <a:latin typeface="Helvetica" panose="020B0604020202020204" pitchFamily="34" charset="0"/>
                <a:cs typeface="Helvetica" panose="020B0604020202020204" pitchFamily="34" charset="0"/>
              </a:rPr>
              <a:t>one top tip you need to remember when making tonal drawings</a:t>
            </a:r>
            <a:r>
              <a:rPr lang="en-GB" sz="1800" b="1" dirty="0" smtClean="0">
                <a:latin typeface="Helvetica" panose="020B0604020202020204" pitchFamily="34" charset="0"/>
                <a:cs typeface="Helvetica" panose="020B0604020202020204" pitchFamily="34" charset="0"/>
              </a:rPr>
              <a:t>.</a:t>
            </a:r>
            <a:endParaRPr lang="en-GB" sz="1800" dirty="0">
              <a:latin typeface="Helvetica" panose="020B0604020202020204" pitchFamily="34" charset="0"/>
              <a:cs typeface="Helvetica" panose="020B0604020202020204" pitchFamily="34" charset="0"/>
            </a:endParaRPr>
          </a:p>
        </p:txBody>
      </p:sp>
      <p:grpSp>
        <p:nvGrpSpPr>
          <p:cNvPr id="4" name="Group 3"/>
          <p:cNvGrpSpPr/>
          <p:nvPr/>
        </p:nvGrpSpPr>
        <p:grpSpPr>
          <a:xfrm>
            <a:off x="-7" y="5819774"/>
            <a:ext cx="9144007" cy="1038226"/>
            <a:chOff x="-7" y="5819774"/>
            <a:chExt cx="9144007" cy="1038226"/>
          </a:xfrm>
        </p:grpSpPr>
        <p:sp>
          <p:nvSpPr>
            <p:cNvPr id="2" name="Rectangle 1"/>
            <p:cNvSpPr/>
            <p:nvPr/>
          </p:nvSpPr>
          <p:spPr>
            <a:xfrm>
              <a:off x="-7" y="5819774"/>
              <a:ext cx="9144007" cy="1038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BF PRESENTATION SLIDES.pdf"/>
            <p:cNvPicPr>
              <a:picLocks noChangeAspect="1"/>
            </p:cNvPicPr>
            <p:nvPr/>
          </p:nvPicPr>
          <p:blipFill rotWithShape="1">
            <a:blip r:embed="rId4" cstate="screen">
              <a:extLst>
                <a:ext uri="{28A0092B-C50C-407E-A947-70E740481C1C}">
                  <a14:useLocalDpi xmlns:a14="http://schemas.microsoft.com/office/drawing/2010/main"/>
                </a:ext>
              </a:extLst>
            </a:blip>
            <a:srcRect t="60311" b="19278"/>
            <a:stretch/>
          </p:blipFill>
          <p:spPr>
            <a:xfrm>
              <a:off x="1240814" y="5819775"/>
              <a:ext cx="6662373" cy="1038224"/>
            </a:xfrm>
            <a:prstGeom prst="rect">
              <a:avLst/>
            </a:prstGeom>
          </p:spPr>
        </p:pic>
      </p:gr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293" y="97923"/>
            <a:ext cx="9144000" cy="894401"/>
          </a:xfrm>
          <a:prstGeom prst="rect">
            <a:avLst/>
          </a:prstGeom>
        </p:spPr>
      </p:pic>
      <p:sp>
        <p:nvSpPr>
          <p:cNvPr id="9" name="Rectangle 8"/>
          <p:cNvSpPr/>
          <p:nvPr/>
        </p:nvSpPr>
        <p:spPr>
          <a:xfrm>
            <a:off x="8338454" y="-356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3978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575"/>
            <a:ext cx="9144000" cy="68865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3663" y="1512185"/>
            <a:ext cx="4224894" cy="871804"/>
          </a:xfrm>
          <a:prstGeom prst="rect">
            <a:avLst/>
          </a:prstGeom>
        </p:spPr>
      </p:pic>
      <p:sp>
        <p:nvSpPr>
          <p:cNvPr id="10" name="Rectangle 9"/>
          <p:cNvSpPr/>
          <p:nvPr/>
        </p:nvSpPr>
        <p:spPr>
          <a:xfrm>
            <a:off x="3924299" y="5181600"/>
            <a:ext cx="5118405" cy="1589291"/>
          </a:xfrm>
          <a:prstGeom prst="rect">
            <a:avLst/>
          </a:prstGeom>
          <a:solidFill>
            <a:schemeClr val="bg1">
              <a:lumMod val="65000"/>
              <a:alpha val="90000"/>
            </a:schemeClr>
          </a:solidFill>
        </p:spPr>
        <p:txBody>
          <a:bodyPr wrap="square">
            <a:spAutoFit/>
          </a:bodyPr>
          <a:lstStyle/>
          <a:p>
            <a:pPr lvl="0">
              <a:lnSpc>
                <a:spcPct val="107000"/>
              </a:lnSpc>
              <a:spcAft>
                <a:spcPts val="0"/>
              </a:spcAft>
              <a:tabLst>
                <a:tab pos="107950" algn="l"/>
              </a:tabLst>
            </a:pPr>
            <a:r>
              <a:rPr lang="en-GB" b="1" dirty="0" smtClean="0">
                <a:solidFill>
                  <a:sysClr val="windowText" lastClr="000000"/>
                </a:solidFill>
                <a:latin typeface="Helvetica" panose="020B0604020202020204" pitchFamily="34" charset="0"/>
                <a:cs typeface="Helvetica" panose="020B0604020202020204" pitchFamily="34" charset="0"/>
              </a:rPr>
              <a:t>Learning objectives:</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describe the location of Borneo</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a:t>
            </a:r>
            <a:r>
              <a:rPr lang="en-GB" dirty="0">
                <a:solidFill>
                  <a:sysClr val="windowText" lastClr="000000"/>
                </a:solidFill>
                <a:latin typeface="Helvetica" panose="020B0604020202020204" pitchFamily="34" charset="0"/>
                <a:cs typeface="Helvetica" panose="020B0604020202020204" pitchFamily="34" charset="0"/>
              </a:rPr>
              <a:t>compare the culture and customs of the </a:t>
            </a:r>
            <a:r>
              <a:rPr lang="en-GB" dirty="0" err="1">
                <a:solidFill>
                  <a:sysClr val="windowText" lastClr="000000"/>
                </a:solidFill>
                <a:latin typeface="Helvetica" panose="020B0604020202020204" pitchFamily="34" charset="0"/>
                <a:cs typeface="Helvetica" panose="020B0604020202020204" pitchFamily="34" charset="0"/>
              </a:rPr>
              <a:t>Penan</a:t>
            </a:r>
            <a:r>
              <a:rPr lang="en-GB" dirty="0">
                <a:solidFill>
                  <a:sysClr val="windowText" lastClr="000000"/>
                </a:solidFill>
                <a:latin typeface="Helvetica" panose="020B0604020202020204" pitchFamily="34" charset="0"/>
                <a:cs typeface="Helvetica" panose="020B0604020202020204" pitchFamily="34" charset="0"/>
              </a:rPr>
              <a:t> and your </a:t>
            </a:r>
            <a:r>
              <a:rPr lang="en-GB" dirty="0" smtClean="0">
                <a:solidFill>
                  <a:sysClr val="windowText" lastClr="000000"/>
                </a:solidFill>
                <a:latin typeface="Helvetica" panose="020B0604020202020204" pitchFamily="34" charset="0"/>
                <a:cs typeface="Helvetica" panose="020B0604020202020204" pitchFamily="34" charset="0"/>
              </a:rPr>
              <a:t>own</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experiment with tonal drawings.</a:t>
            </a:r>
            <a:endParaRPr lang="en-GB" dirty="0">
              <a:solidFill>
                <a:sysClr val="windowText" lastClr="000000"/>
              </a:solidFill>
              <a:latin typeface="Helvetica" panose="020B0604020202020204" pitchFamily="34" charset="0"/>
              <a:cs typeface="Helvetica"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2713" y="433099"/>
            <a:ext cx="5931922" cy="1079086"/>
          </a:xfrm>
          <a:prstGeom prst="rect">
            <a:avLst/>
          </a:prstGeom>
        </p:spPr>
      </p:pic>
    </p:spTree>
    <p:extLst>
      <p:ext uri="{BB962C8B-B14F-4D97-AF65-F5344CB8AC3E}">
        <p14:creationId xmlns:p14="http://schemas.microsoft.com/office/powerpoint/2010/main" val="370757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050" y="0"/>
            <a:ext cx="9163050" cy="6858000"/>
          </a:xfrm>
          <a:prstGeom prst="rect">
            <a:avLst/>
          </a:prstGeom>
        </p:spPr>
      </p:pic>
      <p:sp>
        <p:nvSpPr>
          <p:cNvPr id="12" name="Rectangle 11"/>
          <p:cNvSpPr/>
          <p:nvPr/>
        </p:nvSpPr>
        <p:spPr>
          <a:xfrm>
            <a:off x="218394" y="1146758"/>
            <a:ext cx="2939143" cy="1477328"/>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Write </a:t>
            </a:r>
            <a:r>
              <a:rPr lang="en-GB" dirty="0">
                <a:latin typeface="Helvetica" panose="020B0604020202020204" pitchFamily="34" charset="0"/>
                <a:cs typeface="Helvetica" panose="020B0604020202020204" pitchFamily="34" charset="0"/>
              </a:rPr>
              <a:t>down </a:t>
            </a:r>
            <a:r>
              <a:rPr lang="en-GB" dirty="0" smtClean="0">
                <a:latin typeface="Helvetica" panose="020B0604020202020204" pitchFamily="34" charset="0"/>
                <a:cs typeface="Helvetica" panose="020B0604020202020204" pitchFamily="34" charset="0"/>
              </a:rPr>
              <a:t>three </a:t>
            </a:r>
            <a:r>
              <a:rPr lang="en-GB" dirty="0">
                <a:latin typeface="Helvetica" panose="020B0604020202020204" pitchFamily="34" charset="0"/>
                <a:cs typeface="Helvetica" panose="020B0604020202020204" pitchFamily="34" charset="0"/>
              </a:rPr>
              <a:t>geographical questions that </a:t>
            </a:r>
            <a:r>
              <a:rPr lang="en-GB" dirty="0" smtClean="0">
                <a:latin typeface="Helvetica" panose="020B0604020202020204" pitchFamily="34" charset="0"/>
                <a:cs typeface="Helvetica" panose="020B0604020202020204" pitchFamily="34" charset="0"/>
              </a:rPr>
              <a:t>you </a:t>
            </a:r>
            <a:r>
              <a:rPr lang="en-GB" dirty="0">
                <a:latin typeface="Helvetica" panose="020B0604020202020204" pitchFamily="34" charset="0"/>
                <a:cs typeface="Helvetica" panose="020B0604020202020204" pitchFamily="34" charset="0"/>
              </a:rPr>
              <a:t>would like to ask about </a:t>
            </a:r>
            <a:r>
              <a:rPr lang="en-GB" dirty="0" smtClean="0">
                <a:latin typeface="Helvetica" panose="020B0604020202020204" pitchFamily="34" charset="0"/>
                <a:cs typeface="Helvetica" panose="020B0604020202020204" pitchFamily="34" charset="0"/>
              </a:rPr>
              <a:t>this image.</a:t>
            </a:r>
          </a:p>
          <a:p>
            <a:endParaRPr lang="en-GB" dirty="0" smtClean="0">
              <a:latin typeface="Helvetica" panose="020B0604020202020204" pitchFamily="34" charset="0"/>
              <a:cs typeface="Helvetica" panose="020B0604020202020204" pitchFamily="34" charset="0"/>
            </a:endParaRPr>
          </a:p>
        </p:txBody>
      </p:sp>
      <p:sp>
        <p:nvSpPr>
          <p:cNvPr id="15" name="Rectangle 14"/>
          <p:cNvSpPr/>
          <p:nvPr/>
        </p:nvSpPr>
        <p:spPr>
          <a:xfrm>
            <a:off x="8386880" y="6625443"/>
            <a:ext cx="804745" cy="238014"/>
          </a:xfrm>
          <a:prstGeom prst="rect">
            <a:avLst/>
          </a:prstGeom>
        </p:spPr>
        <p:txBody>
          <a:bodyPr wrap="square">
            <a:spAutoFit/>
          </a:bodyPr>
          <a:lstStyle/>
          <a:p>
            <a:pPr>
              <a:lnSpc>
                <a:spcPct val="115000"/>
              </a:lnSpc>
            </a:pPr>
            <a:r>
              <a:rPr lang="en-GB" sz="900" dirty="0" smtClean="0">
                <a:solidFill>
                  <a:schemeClr val="bg1">
                    <a:lumMod val="50000"/>
                  </a:schemeClr>
                </a:solidFill>
                <a:latin typeface="Helvetica" panose="020B0604020202020204" pitchFamily="34" charset="0"/>
                <a:cs typeface="Helvetica" panose="020B0604020202020204" pitchFamily="34" charset="0"/>
              </a:rPr>
              <a:t>Pixaby.com</a:t>
            </a:r>
            <a:endParaRPr lang="en-GB" sz="900" dirty="0">
              <a:solidFill>
                <a:schemeClr val="bg1">
                  <a:lumMod val="50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0865" y="33640"/>
            <a:ext cx="8291279" cy="1079086"/>
          </a:xfrm>
          <a:prstGeom prst="rect">
            <a:avLst/>
          </a:prstGeom>
        </p:spPr>
      </p:pic>
    </p:spTree>
    <p:extLst>
      <p:ext uri="{BB962C8B-B14F-4D97-AF65-F5344CB8AC3E}">
        <p14:creationId xmlns:p14="http://schemas.microsoft.com/office/powerpoint/2010/main" val="273177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11053"/>
            <a:ext cx="9144000" cy="4636294"/>
          </a:xfrm>
          <a:prstGeom prst="rect">
            <a:avLst/>
          </a:prstGeom>
        </p:spPr>
      </p:pic>
      <p:sp>
        <p:nvSpPr>
          <p:cNvPr id="12" name="Rectangle 11"/>
          <p:cNvSpPr/>
          <p:nvPr/>
        </p:nvSpPr>
        <p:spPr>
          <a:xfrm>
            <a:off x="218394" y="1146758"/>
            <a:ext cx="2939143" cy="646331"/>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Use the map to locate Borneo</a:t>
            </a:r>
          </a:p>
        </p:txBody>
      </p:sp>
      <p:sp>
        <p:nvSpPr>
          <p:cNvPr id="7" name="Rectangle 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8339255" y="5522770"/>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grpSp>
        <p:nvGrpSpPr>
          <p:cNvPr id="14" name="Group 13"/>
          <p:cNvGrpSpPr/>
          <p:nvPr/>
        </p:nvGrpSpPr>
        <p:grpSpPr>
          <a:xfrm>
            <a:off x="-51998" y="5806836"/>
            <a:ext cx="9195998" cy="1083623"/>
            <a:chOff x="-51998" y="5806836"/>
            <a:chExt cx="9195998" cy="1083623"/>
          </a:xfrm>
        </p:grpSpPr>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7" name="Rectangle 1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588" y="27800"/>
            <a:ext cx="5224725" cy="1079086"/>
          </a:xfrm>
          <a:prstGeom prst="rect">
            <a:avLst/>
          </a:prstGeom>
        </p:spPr>
      </p:pic>
    </p:spTree>
    <p:extLst>
      <p:ext uri="{BB962C8B-B14F-4D97-AF65-F5344CB8AC3E}">
        <p14:creationId xmlns:p14="http://schemas.microsoft.com/office/powerpoint/2010/main" val="3505671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1053"/>
            <a:ext cx="9144000" cy="4636294"/>
          </a:xfrm>
          <a:prstGeom prst="rect">
            <a:avLst/>
          </a:prstGeom>
        </p:spPr>
      </p:pic>
      <p:sp>
        <p:nvSpPr>
          <p:cNvPr id="12" name="Rectangle 11"/>
          <p:cNvSpPr/>
          <p:nvPr/>
        </p:nvSpPr>
        <p:spPr>
          <a:xfrm>
            <a:off x="218394" y="1146758"/>
            <a:ext cx="2939143" cy="369332"/>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Did you find it?</a:t>
            </a:r>
          </a:p>
        </p:txBody>
      </p:sp>
      <p:sp>
        <p:nvSpPr>
          <p:cNvPr id="7" name="Rectangle 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8339255" y="5522770"/>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grpSp>
        <p:nvGrpSpPr>
          <p:cNvPr id="14" name="Group 13"/>
          <p:cNvGrpSpPr/>
          <p:nvPr/>
        </p:nvGrpSpPr>
        <p:grpSpPr>
          <a:xfrm>
            <a:off x="-51998" y="5806836"/>
            <a:ext cx="9195998" cy="1083623"/>
            <a:chOff x="-51998" y="5806836"/>
            <a:chExt cx="9195998" cy="1083623"/>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7" name="Rectangle 1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sp>
        <p:nvSpPr>
          <p:cNvPr id="2" name="5-Point Star 1"/>
          <p:cNvSpPr/>
          <p:nvPr/>
        </p:nvSpPr>
        <p:spPr>
          <a:xfrm>
            <a:off x="7096992" y="3190010"/>
            <a:ext cx="207818" cy="19742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Rectangle 14"/>
          <p:cNvSpPr/>
          <p:nvPr/>
        </p:nvSpPr>
        <p:spPr>
          <a:xfrm>
            <a:off x="6090557" y="1666689"/>
            <a:ext cx="2939143" cy="1200329"/>
          </a:xfrm>
          <a:prstGeom prst="rect">
            <a:avLst/>
          </a:prstGeom>
        </p:spPr>
        <p:txBody>
          <a:bodyPr wrap="square">
            <a:spAutoFit/>
          </a:bodyPr>
          <a:lstStyle/>
          <a:p>
            <a:pPr algn="r"/>
            <a:r>
              <a:rPr lang="en-GB" dirty="0" smtClean="0">
                <a:latin typeface="Helvetica" panose="020B0604020202020204" pitchFamily="34" charset="0"/>
                <a:cs typeface="Helvetica" panose="020B0604020202020204" pitchFamily="34" charset="0"/>
              </a:rPr>
              <a:t>The island of Borneo is divided amongst the countries of Malaysia, Brunei and Indonesia.</a:t>
            </a:r>
          </a:p>
        </p:txBody>
      </p:sp>
      <p:sp>
        <p:nvSpPr>
          <p:cNvPr id="20" name="Rectangle 19"/>
          <p:cNvSpPr/>
          <p:nvPr/>
        </p:nvSpPr>
        <p:spPr>
          <a:xfrm>
            <a:off x="6090556" y="3862213"/>
            <a:ext cx="2939143" cy="923330"/>
          </a:xfrm>
          <a:prstGeom prst="rect">
            <a:avLst/>
          </a:prstGeom>
        </p:spPr>
        <p:txBody>
          <a:bodyPr wrap="square">
            <a:spAutoFit/>
          </a:bodyPr>
          <a:lstStyle/>
          <a:p>
            <a:pPr algn="r"/>
            <a:r>
              <a:rPr lang="en-GB" dirty="0" smtClean="0">
                <a:latin typeface="Helvetica" panose="020B0604020202020204" pitchFamily="34" charset="0"/>
                <a:cs typeface="Helvetica" panose="020B0604020202020204" pitchFamily="34" charset="0"/>
              </a:rPr>
              <a:t>Borneo is the third largest island in the world and </a:t>
            </a:r>
            <a:r>
              <a:rPr lang="en-GB" dirty="0">
                <a:latin typeface="Helvetica" panose="020B0604020202020204" pitchFamily="34" charset="0"/>
                <a:cs typeface="Helvetica" panose="020B0604020202020204" pitchFamily="34" charset="0"/>
              </a:rPr>
              <a:t>is </a:t>
            </a:r>
            <a:r>
              <a:rPr lang="en-GB" dirty="0" smtClean="0">
                <a:latin typeface="Helvetica" panose="020B0604020202020204" pitchFamily="34" charset="0"/>
                <a:cs typeface="Helvetica" panose="020B0604020202020204" pitchFamily="34" charset="0"/>
              </a:rPr>
              <a:t>748,168 km</a:t>
            </a:r>
            <a:r>
              <a:rPr lang="en-GB" baseline="30000" dirty="0" smtClean="0">
                <a:latin typeface="Helvetica" panose="020B0604020202020204" pitchFamily="34" charset="0"/>
                <a:cs typeface="Helvetica" panose="020B0604020202020204" pitchFamily="34" charset="0"/>
              </a:rPr>
              <a:t>2</a:t>
            </a:r>
            <a:r>
              <a:rPr lang="en-GB" dirty="0" smtClean="0">
                <a:latin typeface="Helvetica" panose="020B0604020202020204" pitchFamily="34" charset="0"/>
                <a:cs typeface="Helvetica" panose="020B0604020202020204" pitchFamily="34" charset="0"/>
              </a:rPr>
              <a:t>.</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8394" y="2958183"/>
            <a:ext cx="3204839" cy="3614518"/>
          </a:xfrm>
          <a:prstGeom prst="rect">
            <a:avLst/>
          </a:prstGeom>
        </p:spPr>
      </p:pic>
      <p:cxnSp>
        <p:nvCxnSpPr>
          <p:cNvPr id="5" name="Straight Arrow Connector 4"/>
          <p:cNvCxnSpPr/>
          <p:nvPr/>
        </p:nvCxnSpPr>
        <p:spPr>
          <a:xfrm flipH="1">
            <a:off x="3488924" y="3329200"/>
            <a:ext cx="3608068" cy="11793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588" y="27800"/>
            <a:ext cx="5224725" cy="1079086"/>
          </a:xfrm>
          <a:prstGeom prst="rect">
            <a:avLst/>
          </a:prstGeom>
        </p:spPr>
      </p:pic>
    </p:spTree>
    <p:extLst>
      <p:ext uri="{BB962C8B-B14F-4D97-AF65-F5344CB8AC3E}">
        <p14:creationId xmlns:p14="http://schemas.microsoft.com/office/powerpoint/2010/main" val="213650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1" y="0"/>
            <a:ext cx="3213606" cy="4850726"/>
          </a:xfrm>
          <a:prstGeom prst="rect">
            <a:avLst/>
          </a:prstGeom>
          <a:effectLst>
            <a:softEdge rad="406400"/>
          </a:effectLst>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9755" y="-16331"/>
            <a:ext cx="4554245" cy="6874332"/>
          </a:xfrm>
          <a:prstGeom prst="rect">
            <a:avLst/>
          </a:prstGeom>
          <a:effectLst>
            <a:softEdge rad="406400"/>
          </a:effectLst>
        </p:spPr>
      </p:pic>
      <p:sp>
        <p:nvSpPr>
          <p:cNvPr id="25" name="Rectangle 24"/>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7" name="Rectangle 16"/>
          <p:cNvSpPr/>
          <p:nvPr/>
        </p:nvSpPr>
        <p:spPr>
          <a:xfrm>
            <a:off x="7303444" y="6308806"/>
            <a:ext cx="1512082" cy="238014"/>
          </a:xfrm>
          <a:prstGeom prst="rect">
            <a:avLst/>
          </a:prstGeom>
        </p:spPr>
        <p:txBody>
          <a:bodyPr wrap="square">
            <a:spAutoFit/>
          </a:bodyPr>
          <a:lstStyle/>
          <a:p>
            <a:pPr>
              <a:lnSpc>
                <a:spcPct val="115000"/>
              </a:lnSpc>
            </a:pPr>
            <a:r>
              <a:rPr lang="en-GB" sz="900" dirty="0">
                <a:solidFill>
                  <a:schemeClr val="bg1">
                    <a:lumMod val="95000"/>
                  </a:schemeClr>
                </a:solidFill>
                <a:latin typeface="Helvetica" panose="020B0604020202020204" pitchFamily="34" charset="0"/>
                <a:cs typeface="Helvetica" panose="020B0604020202020204" pitchFamily="34" charset="0"/>
              </a:rPr>
              <a:t>© Robin </a:t>
            </a:r>
            <a:r>
              <a:rPr lang="en-GB" sz="900" dirty="0" err="1" smtClean="0">
                <a:solidFill>
                  <a:schemeClr val="bg1">
                    <a:lumMod val="95000"/>
                  </a:schemeClr>
                </a:solidFill>
                <a:latin typeface="Helvetica" panose="020B0604020202020204" pitchFamily="34" charset="0"/>
                <a:cs typeface="Helvetica" panose="020B0604020202020204" pitchFamily="34" charset="0"/>
              </a:rPr>
              <a:t>Hanbury-Tenison</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219" y="2188257"/>
            <a:ext cx="3213606" cy="4850726"/>
          </a:xfrm>
          <a:prstGeom prst="rect">
            <a:avLst/>
          </a:prstGeom>
          <a:effectLst>
            <a:softEdge rad="406400"/>
          </a:effectLst>
        </p:spPr>
      </p:pic>
      <p:sp>
        <p:nvSpPr>
          <p:cNvPr id="20" name="Rectangle 19"/>
          <p:cNvSpPr/>
          <p:nvPr/>
        </p:nvSpPr>
        <p:spPr>
          <a:xfrm>
            <a:off x="2924660" y="6308806"/>
            <a:ext cx="1512082" cy="238014"/>
          </a:xfrm>
          <a:prstGeom prst="rect">
            <a:avLst/>
          </a:prstGeom>
        </p:spPr>
        <p:txBody>
          <a:bodyPr wrap="square">
            <a:spAutoFit/>
          </a:bodyPr>
          <a:lstStyle/>
          <a:p>
            <a:pPr>
              <a:lnSpc>
                <a:spcPct val="115000"/>
              </a:lnSpc>
            </a:pPr>
            <a:r>
              <a:rPr lang="en-GB" sz="900" dirty="0">
                <a:solidFill>
                  <a:schemeClr val="bg1">
                    <a:lumMod val="95000"/>
                  </a:schemeClr>
                </a:solidFill>
                <a:latin typeface="Helvetica" panose="020B0604020202020204" pitchFamily="34" charset="0"/>
                <a:cs typeface="Helvetica" panose="020B0604020202020204" pitchFamily="34" charset="0"/>
              </a:rPr>
              <a:t>© Robin </a:t>
            </a:r>
            <a:r>
              <a:rPr lang="en-GB" sz="900" dirty="0" err="1" smtClean="0">
                <a:solidFill>
                  <a:schemeClr val="bg1">
                    <a:lumMod val="95000"/>
                  </a:schemeClr>
                </a:solidFill>
                <a:latin typeface="Helvetica" panose="020B0604020202020204" pitchFamily="34" charset="0"/>
                <a:cs typeface="Helvetica" panose="020B0604020202020204" pitchFamily="34" charset="0"/>
              </a:rPr>
              <a:t>Hanbury-Tenison</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21" name="Rectangle 20"/>
          <p:cNvSpPr/>
          <p:nvPr/>
        </p:nvSpPr>
        <p:spPr>
          <a:xfrm>
            <a:off x="355631" y="4284238"/>
            <a:ext cx="1512082" cy="238014"/>
          </a:xfrm>
          <a:prstGeom prst="rect">
            <a:avLst/>
          </a:prstGeom>
        </p:spPr>
        <p:txBody>
          <a:bodyPr wrap="square">
            <a:spAutoFit/>
          </a:bodyPr>
          <a:lstStyle/>
          <a:p>
            <a:pPr>
              <a:lnSpc>
                <a:spcPct val="115000"/>
              </a:lnSpc>
            </a:pPr>
            <a:r>
              <a:rPr lang="en-GB" sz="900" dirty="0">
                <a:solidFill>
                  <a:schemeClr val="bg1">
                    <a:lumMod val="95000"/>
                  </a:schemeClr>
                </a:solidFill>
                <a:latin typeface="Helvetica" panose="020B0604020202020204" pitchFamily="34" charset="0"/>
                <a:cs typeface="Helvetica" panose="020B0604020202020204" pitchFamily="34" charset="0"/>
              </a:rPr>
              <a:t>© Robin </a:t>
            </a:r>
            <a:r>
              <a:rPr lang="en-GB" sz="900" dirty="0" err="1" smtClean="0">
                <a:solidFill>
                  <a:schemeClr val="bg1">
                    <a:lumMod val="95000"/>
                  </a:schemeClr>
                </a:solidFill>
                <a:latin typeface="Helvetica" panose="020B0604020202020204" pitchFamily="34" charset="0"/>
                <a:cs typeface="Helvetica" panose="020B0604020202020204" pitchFamily="34" charset="0"/>
              </a:rPr>
              <a:t>Hanbury-Tenison</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6800" y="85217"/>
            <a:ext cx="4828450" cy="877900"/>
          </a:xfrm>
          <a:prstGeom prst="rect">
            <a:avLst/>
          </a:prstGeom>
        </p:spPr>
      </p:pic>
    </p:spTree>
    <p:extLst>
      <p:ext uri="{BB962C8B-B14F-4D97-AF65-F5344CB8AC3E}">
        <p14:creationId xmlns:p14="http://schemas.microsoft.com/office/powerpoint/2010/main" val="327606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90944" y="2679620"/>
            <a:ext cx="5948264" cy="4074077"/>
            <a:chOff x="-2205604" y="-23072"/>
            <a:chExt cx="5948264" cy="4074077"/>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5604" y="-23072"/>
              <a:ext cx="5948263" cy="4074077"/>
            </a:xfrm>
            <a:prstGeom prst="rect">
              <a:avLst/>
            </a:prstGeom>
          </p:spPr>
        </p:pic>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8502" y="3835814"/>
              <a:ext cx="574158" cy="212652"/>
            </a:xfrm>
            <a:prstGeom prst="rect">
              <a:avLst/>
            </a:prstGeom>
          </p:spPr>
        </p:pic>
      </p:gr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0332" y="247016"/>
            <a:ext cx="4651899" cy="3081883"/>
          </a:xfrm>
          <a:prstGeom prst="rect">
            <a:avLst/>
          </a:prstGeom>
          <a:effectLst>
            <a:softEdge rad="406400"/>
          </a:effectLst>
        </p:spPr>
      </p:pic>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sp>
        <p:nvSpPr>
          <p:cNvPr id="16" name="Rectangle 15"/>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9" name="Rectangle 18"/>
          <p:cNvSpPr/>
          <p:nvPr/>
        </p:nvSpPr>
        <p:spPr>
          <a:xfrm>
            <a:off x="56498" y="2795034"/>
            <a:ext cx="1776339" cy="2585323"/>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There are around 10,000 – 12,000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living in communities of between 15 and 50 people throughout the state.</a:t>
            </a:r>
          </a:p>
        </p:txBody>
      </p:sp>
      <p:cxnSp>
        <p:nvCxnSpPr>
          <p:cNvPr id="9" name="Straight Arrow Connector 8"/>
          <p:cNvCxnSpPr/>
          <p:nvPr/>
        </p:nvCxnSpPr>
        <p:spPr>
          <a:xfrm>
            <a:off x="2007158" y="2534059"/>
            <a:ext cx="4722005" cy="12300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199380" y="2771289"/>
            <a:ext cx="1512082" cy="238014"/>
          </a:xfrm>
          <a:prstGeom prst="rect">
            <a:avLst/>
          </a:prstGeom>
        </p:spPr>
        <p:txBody>
          <a:bodyPr wrap="square">
            <a:spAutoFit/>
          </a:bodyPr>
          <a:lstStyle/>
          <a:p>
            <a:pPr>
              <a:lnSpc>
                <a:spcPct val="115000"/>
              </a:lnSpc>
            </a:pPr>
            <a:r>
              <a:rPr lang="en-GB" sz="900" dirty="0">
                <a:solidFill>
                  <a:schemeClr val="bg1">
                    <a:lumMod val="95000"/>
                  </a:schemeClr>
                </a:solidFill>
                <a:latin typeface="Helvetica" panose="020B0604020202020204" pitchFamily="34" charset="0"/>
                <a:cs typeface="Helvetica" panose="020B0604020202020204" pitchFamily="34" charset="0"/>
              </a:rPr>
              <a:t>© Robin </a:t>
            </a:r>
            <a:r>
              <a:rPr lang="en-GB" sz="900" dirty="0" err="1" smtClean="0">
                <a:solidFill>
                  <a:schemeClr val="bg1">
                    <a:lumMod val="95000"/>
                  </a:schemeClr>
                </a:solidFill>
                <a:latin typeface="Helvetica" panose="020B0604020202020204" pitchFamily="34" charset="0"/>
                <a:cs typeface="Helvetica" panose="020B0604020202020204" pitchFamily="34" charset="0"/>
              </a:rPr>
              <a:t>Hanbury-Tenison</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26" name="Rectangle 25"/>
          <p:cNvSpPr/>
          <p:nvPr/>
        </p:nvSpPr>
        <p:spPr>
          <a:xfrm>
            <a:off x="56498" y="1363193"/>
            <a:ext cx="3415910" cy="1200329"/>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The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are a hunter-gatherer, nomadic people </a:t>
            </a:r>
            <a:r>
              <a:rPr lang="en-GB" dirty="0">
                <a:latin typeface="Helvetica" panose="020B0604020202020204" pitchFamily="34" charset="0"/>
                <a:cs typeface="Helvetica" panose="020B0604020202020204" pitchFamily="34" charset="0"/>
              </a:rPr>
              <a:t>from </a:t>
            </a:r>
            <a:r>
              <a:rPr lang="en-GB" dirty="0" smtClean="0">
                <a:latin typeface="Helvetica" panose="020B0604020202020204" pitchFamily="34" charset="0"/>
                <a:cs typeface="Helvetica" panose="020B0604020202020204" pitchFamily="34" charset="0"/>
              </a:rPr>
              <a:t>Sarawak, a state in Malaysian Borneo.</a:t>
            </a:r>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1305" y="36340"/>
            <a:ext cx="6761050" cy="969348"/>
          </a:xfrm>
          <a:prstGeom prst="rect">
            <a:avLst/>
          </a:prstGeom>
        </p:spPr>
      </p:pic>
    </p:spTree>
    <p:extLst>
      <p:ext uri="{BB962C8B-B14F-4D97-AF65-F5344CB8AC3E}">
        <p14:creationId xmlns:p14="http://schemas.microsoft.com/office/powerpoint/2010/main" val="259750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9393" y="108852"/>
            <a:ext cx="4953739" cy="3281852"/>
          </a:xfrm>
          <a:prstGeom prst="rect">
            <a:avLst/>
          </a:prstGeom>
          <a:effectLst>
            <a:softEdge rad="406400"/>
          </a:effectLst>
        </p:spPr>
      </p:pic>
      <p:sp>
        <p:nvSpPr>
          <p:cNvPr id="9" name="Rectangle 8"/>
          <p:cNvSpPr/>
          <p:nvPr/>
        </p:nvSpPr>
        <p:spPr>
          <a:xfrm>
            <a:off x="130631" y="1176344"/>
            <a:ext cx="3284374" cy="658642"/>
          </a:xfrm>
          <a:prstGeom prst="rect">
            <a:avLst/>
          </a:prstGeom>
        </p:spPr>
        <p:txBody>
          <a:bodyPr wrap="square">
            <a:spAutoFit/>
          </a:bodyPr>
          <a:lstStyle/>
          <a:p>
            <a:pPr>
              <a:lnSpc>
                <a:spcPct val="115000"/>
              </a:lnSpc>
            </a:pPr>
            <a:endParaRPr lang="en-GB" sz="1600" i="1" dirty="0" smtClean="0">
              <a:latin typeface="Helvetica" panose="020B0604020202020204" pitchFamily="34" charset="0"/>
              <a:cs typeface="Helvetica" panose="020B0604020202020204" pitchFamily="34" charset="0"/>
            </a:endParaRPr>
          </a:p>
          <a:p>
            <a:pPr>
              <a:lnSpc>
                <a:spcPct val="115000"/>
              </a:lnSpc>
            </a:pPr>
            <a:endParaRPr lang="en-GB" sz="1600" dirty="0" smtClean="0">
              <a:latin typeface="Helvetica" panose="020B0604020202020204" pitchFamily="34" charset="0"/>
              <a:cs typeface="Helvetica" panose="020B0604020202020204" pitchFamily="34" charset="0"/>
            </a:endParaRPr>
          </a:p>
        </p:txBody>
      </p:sp>
      <p:sp>
        <p:nvSpPr>
          <p:cNvPr id="11" name="Rectangle 10"/>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3" name="Rectangle 2"/>
          <p:cNvSpPr/>
          <p:nvPr/>
        </p:nvSpPr>
        <p:spPr>
          <a:xfrm>
            <a:off x="130631" y="1176344"/>
            <a:ext cx="4346119" cy="4524315"/>
          </a:xfrm>
          <a:prstGeom prst="rect">
            <a:avLst/>
          </a:prstGeom>
        </p:spPr>
        <p:txBody>
          <a:bodyPr wrap="square">
            <a:spAutoFit/>
          </a:bodyPr>
          <a:lstStyle/>
          <a:p>
            <a:pPr marL="285750" indent="-285750">
              <a:buFont typeface="Arial" panose="020B0604020202020204" pitchFamily="34" charset="0"/>
              <a:buChar char="•"/>
            </a:pPr>
            <a:r>
              <a:rPr lang="en-GB" dirty="0" smtClean="0">
                <a:latin typeface="Helvetica" panose="020B0604020202020204" pitchFamily="34" charset="0"/>
                <a:cs typeface="Helvetica" panose="020B0604020202020204" pitchFamily="34" charset="0"/>
              </a:rPr>
              <a:t>The </a:t>
            </a:r>
            <a:r>
              <a:rPr lang="en-GB" dirty="0" err="1" smtClean="0">
                <a:latin typeface="Helvetica" panose="020B0604020202020204" pitchFamily="34" charset="0"/>
                <a:cs typeface="Helvetica" panose="020B0604020202020204" pitchFamily="34" charset="0"/>
              </a:rPr>
              <a:t>Penan</a:t>
            </a:r>
            <a:r>
              <a:rPr lang="en-GB" dirty="0" smtClean="0">
                <a:latin typeface="Helvetica" panose="020B0604020202020204" pitchFamily="34" charset="0"/>
                <a:cs typeface="Helvetica" panose="020B0604020202020204" pitchFamily="34" charset="0"/>
              </a:rPr>
              <a:t> don’t stay in the same place long, moving </a:t>
            </a:r>
            <a:r>
              <a:rPr lang="en-GB" dirty="0">
                <a:latin typeface="Helvetica" panose="020B0604020202020204" pitchFamily="34" charset="0"/>
                <a:cs typeface="Helvetica" panose="020B0604020202020204" pitchFamily="34" charset="0"/>
              </a:rPr>
              <a:t>e</a:t>
            </a:r>
            <a:r>
              <a:rPr lang="en-GB" dirty="0" smtClean="0">
                <a:latin typeface="Helvetica" panose="020B0604020202020204" pitchFamily="34" charset="0"/>
                <a:cs typeface="Helvetica" panose="020B0604020202020204" pitchFamily="34" charset="0"/>
              </a:rPr>
              <a:t>very </a:t>
            </a:r>
            <a:r>
              <a:rPr lang="en-GB" dirty="0">
                <a:latin typeface="Helvetica" panose="020B0604020202020204" pitchFamily="34" charset="0"/>
                <a:cs typeface="Helvetica" panose="020B0604020202020204" pitchFamily="34" charset="0"/>
              </a:rPr>
              <a:t>month or </a:t>
            </a:r>
            <a:r>
              <a:rPr lang="en-GB" dirty="0" smtClean="0">
                <a:latin typeface="Helvetica" panose="020B0604020202020204" pitchFamily="34" charset="0"/>
                <a:cs typeface="Helvetica" panose="020B0604020202020204" pitchFamily="34" charset="0"/>
              </a:rPr>
              <a:t>so</a:t>
            </a:r>
          </a:p>
          <a:p>
            <a:r>
              <a:rPr lang="en-GB" dirty="0" smtClean="0">
                <a:latin typeface="Helvetica" panose="020B0604020202020204" pitchFamily="34" charset="0"/>
                <a:cs typeface="Helvetica" panose="020B0604020202020204" pitchFamily="34" charset="0"/>
              </a:rPr>
              <a:t> </a:t>
            </a:r>
            <a:endParaRPr lang="en-GB"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dirty="0" smtClean="0">
                <a:latin typeface="Helvetica" panose="020B0604020202020204" pitchFamily="34" charset="0"/>
                <a:cs typeface="Helvetica" panose="020B0604020202020204" pitchFamily="34" charset="0"/>
              </a:rPr>
              <a:t>They make simple huts called </a:t>
            </a:r>
            <a:r>
              <a:rPr lang="en-GB" dirty="0" err="1" smtClean="0">
                <a:latin typeface="Helvetica" panose="020B0604020202020204" pitchFamily="34" charset="0"/>
                <a:cs typeface="Helvetica" panose="020B0604020202020204" pitchFamily="34" charset="0"/>
              </a:rPr>
              <a:t>selaps</a:t>
            </a:r>
            <a:r>
              <a:rPr lang="en-GB" dirty="0" smtClean="0">
                <a:latin typeface="Helvetica" panose="020B0604020202020204" pitchFamily="34" charset="0"/>
                <a:cs typeface="Helvetica" panose="020B0604020202020204" pitchFamily="34" charset="0"/>
              </a:rPr>
              <a:t>,  leaving these behind each time they move to a new patch of forest</a:t>
            </a:r>
          </a:p>
          <a:p>
            <a:pPr marL="285750" indent="-285750">
              <a:buFont typeface="Arial" panose="020B0604020202020204" pitchFamily="34" charset="0"/>
              <a:buChar char="•"/>
            </a:pPr>
            <a:endParaRPr lang="en-GB"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dirty="0" smtClean="0">
                <a:latin typeface="Helvetica" panose="020B0604020202020204" pitchFamily="34" charset="0"/>
                <a:cs typeface="Helvetica" panose="020B0604020202020204" pitchFamily="34" charset="0"/>
              </a:rPr>
              <a:t>They have few possessions, carrying what they do have in backpacks made of palm leaf (rattan)</a:t>
            </a:r>
          </a:p>
          <a:p>
            <a:pPr marL="285750" indent="-285750">
              <a:buFont typeface="Arial" panose="020B0604020202020204" pitchFamily="34" charset="0"/>
              <a:buChar char="•"/>
            </a:pPr>
            <a:endParaRPr lang="en-GB"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dirty="0" smtClean="0">
                <a:latin typeface="Helvetica" panose="020B0604020202020204" pitchFamily="34" charset="0"/>
                <a:cs typeface="Helvetica" panose="020B0604020202020204" pitchFamily="34" charset="0"/>
              </a:rPr>
              <a:t>However, most communities have now started to settle more permanently, leaving behind their nomadic life but remaining reliant on the forest.</a:t>
            </a:r>
            <a:endParaRPr lang="en-GB" dirty="0">
              <a:latin typeface="Helvetica" panose="020B0604020202020204" pitchFamily="34" charset="0"/>
              <a:cs typeface="Helvetica" panose="020B0604020202020204" pitchFamily="34" charset="0"/>
            </a:endParaRPr>
          </a:p>
        </p:txBody>
      </p:sp>
      <p:sp>
        <p:nvSpPr>
          <p:cNvPr id="5" name="TextBox 4"/>
          <p:cNvSpPr txBox="1"/>
          <p:nvPr/>
        </p:nvSpPr>
        <p:spPr>
          <a:xfrm>
            <a:off x="4759322" y="3442970"/>
            <a:ext cx="4384678" cy="2031325"/>
          </a:xfrm>
          <a:prstGeom prst="rect">
            <a:avLst/>
          </a:prstGeom>
          <a:noFill/>
        </p:spPr>
        <p:txBody>
          <a:bodyPr wrap="square" rtlCol="0">
            <a:spAutoFit/>
          </a:bodyPr>
          <a:lstStyle/>
          <a:p>
            <a:pPr lvl="0"/>
            <a:r>
              <a:rPr lang="en-GB" b="1" dirty="0">
                <a:latin typeface="Helvetica" panose="020B0604020202020204" pitchFamily="34" charset="0"/>
                <a:cs typeface="Helvetica" panose="020B0604020202020204" pitchFamily="34" charset="0"/>
              </a:rPr>
              <a:t>If you could only take </a:t>
            </a:r>
            <a:r>
              <a:rPr lang="en-GB" b="1" dirty="0" smtClean="0">
                <a:latin typeface="Helvetica" panose="020B0604020202020204" pitchFamily="34" charset="0"/>
                <a:cs typeface="Helvetica" panose="020B0604020202020204" pitchFamily="34" charset="0"/>
              </a:rPr>
              <a:t>three </a:t>
            </a:r>
            <a:r>
              <a:rPr lang="en-GB" b="1" dirty="0">
                <a:latin typeface="Helvetica" panose="020B0604020202020204" pitchFamily="34" charset="0"/>
                <a:cs typeface="Helvetica" panose="020B0604020202020204" pitchFamily="34" charset="0"/>
              </a:rPr>
              <a:t>items </a:t>
            </a:r>
            <a:r>
              <a:rPr lang="en-GB" b="1" dirty="0" smtClean="0">
                <a:latin typeface="Helvetica" panose="020B0604020202020204" pitchFamily="34" charset="0"/>
                <a:cs typeface="Helvetica" panose="020B0604020202020204" pitchFamily="34" charset="0"/>
              </a:rPr>
              <a:t>with you when </a:t>
            </a:r>
            <a:r>
              <a:rPr lang="en-GB" b="1" dirty="0">
                <a:latin typeface="Helvetica" panose="020B0604020202020204" pitchFamily="34" charset="0"/>
                <a:cs typeface="Helvetica" panose="020B0604020202020204" pitchFamily="34" charset="0"/>
              </a:rPr>
              <a:t>you </a:t>
            </a:r>
            <a:r>
              <a:rPr lang="en-GB" b="1" dirty="0" smtClean="0">
                <a:latin typeface="Helvetica" panose="020B0604020202020204" pitchFamily="34" charset="0"/>
                <a:cs typeface="Helvetica" panose="020B0604020202020204" pitchFamily="34" charset="0"/>
              </a:rPr>
              <a:t>moved </a:t>
            </a:r>
            <a:r>
              <a:rPr lang="en-GB" b="1" dirty="0">
                <a:latin typeface="Helvetica" panose="020B0604020202020204" pitchFamily="34" charset="0"/>
                <a:cs typeface="Helvetica" panose="020B0604020202020204" pitchFamily="34" charset="0"/>
              </a:rPr>
              <a:t>from place to </a:t>
            </a:r>
            <a:r>
              <a:rPr lang="en-GB" b="1" dirty="0" smtClean="0">
                <a:latin typeface="Helvetica" panose="020B0604020202020204" pitchFamily="34" charset="0"/>
                <a:cs typeface="Helvetica" panose="020B0604020202020204" pitchFamily="34" charset="0"/>
              </a:rPr>
              <a:t>place, </a:t>
            </a:r>
            <a:r>
              <a:rPr lang="en-GB" b="1" dirty="0">
                <a:latin typeface="Helvetica" panose="020B0604020202020204" pitchFamily="34" charset="0"/>
                <a:cs typeface="Helvetica" panose="020B0604020202020204" pitchFamily="34" charset="0"/>
              </a:rPr>
              <a:t>what would they be?</a:t>
            </a:r>
          </a:p>
          <a:p>
            <a:endParaRPr lang="en-US" b="1" dirty="0">
              <a:latin typeface="Helvetica" panose="020B0604020202020204" pitchFamily="34" charset="0"/>
              <a:cs typeface="Helvetica" panose="020B0604020202020204" pitchFamily="34" charset="0"/>
            </a:endParaRPr>
          </a:p>
          <a:p>
            <a:r>
              <a:rPr lang="en-US" b="1" dirty="0" smtClean="0">
                <a:latin typeface="Helvetica" panose="020B0604020202020204" pitchFamily="34" charset="0"/>
                <a:cs typeface="Helvetica" panose="020B0604020202020204" pitchFamily="34" charset="0"/>
              </a:rPr>
              <a:t>What would be the benefit of having possessions that lasted a long time and could be fixed if they break? </a:t>
            </a:r>
            <a:endParaRPr lang="en-US" b="1" dirty="0">
              <a:latin typeface="Helvetica" panose="020B0604020202020204" pitchFamily="34" charset="0"/>
              <a:cs typeface="Helvetica" panose="020B0604020202020204" pitchFamily="34" charset="0"/>
            </a:endParaRPr>
          </a:p>
        </p:txBody>
      </p:sp>
      <p:grpSp>
        <p:nvGrpSpPr>
          <p:cNvPr id="13" name="Group 12"/>
          <p:cNvGrpSpPr/>
          <p:nvPr/>
        </p:nvGrpSpPr>
        <p:grpSpPr>
          <a:xfrm>
            <a:off x="-51998" y="5806836"/>
            <a:ext cx="9195998" cy="1083623"/>
            <a:chOff x="-51998" y="5806836"/>
            <a:chExt cx="9195998" cy="1083623"/>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6" name="Rectangle 15"/>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sp>
        <p:nvSpPr>
          <p:cNvPr id="14" name="Rectangle 13"/>
          <p:cNvSpPr/>
          <p:nvPr/>
        </p:nvSpPr>
        <p:spPr>
          <a:xfrm>
            <a:off x="7294886" y="387268"/>
            <a:ext cx="1512082" cy="238014"/>
          </a:xfrm>
          <a:prstGeom prst="rect">
            <a:avLst/>
          </a:prstGeom>
        </p:spPr>
        <p:txBody>
          <a:bodyPr wrap="square">
            <a:spAutoFit/>
          </a:bodyPr>
          <a:lstStyle/>
          <a:p>
            <a:pPr>
              <a:lnSpc>
                <a:spcPct val="115000"/>
              </a:lnSpc>
            </a:pPr>
            <a:r>
              <a:rPr lang="en-GB" sz="900" dirty="0">
                <a:solidFill>
                  <a:schemeClr val="bg1"/>
                </a:solidFill>
                <a:latin typeface="Helvetica" panose="020B0604020202020204" pitchFamily="34" charset="0"/>
                <a:cs typeface="Helvetica" panose="020B0604020202020204" pitchFamily="34" charset="0"/>
              </a:rPr>
              <a:t>© Robin </a:t>
            </a:r>
            <a:r>
              <a:rPr lang="en-GB" sz="900" dirty="0" err="1" smtClean="0">
                <a:solidFill>
                  <a:schemeClr val="bg1"/>
                </a:solidFill>
                <a:latin typeface="Helvetica" panose="020B0604020202020204" pitchFamily="34" charset="0"/>
                <a:cs typeface="Helvetica" panose="020B0604020202020204" pitchFamily="34" charset="0"/>
              </a:rPr>
              <a:t>Hanbury-Tenison</a:t>
            </a:r>
            <a:endParaRPr lang="en-GB" sz="900" dirty="0">
              <a:solidFill>
                <a:schemeClr val="bg1"/>
              </a:solidFill>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588" y="27527"/>
            <a:ext cx="5224725" cy="1079086"/>
          </a:xfrm>
          <a:prstGeom prst="rect">
            <a:avLst/>
          </a:prstGeom>
        </p:spPr>
      </p:pic>
    </p:spTree>
    <p:extLst>
      <p:ext uri="{BB962C8B-B14F-4D97-AF65-F5344CB8AC3E}">
        <p14:creationId xmlns:p14="http://schemas.microsoft.com/office/powerpoint/2010/main" val="382381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sp>
        <p:nvSpPr>
          <p:cNvPr id="2" name="Rectangle 1"/>
          <p:cNvSpPr/>
          <p:nvPr/>
        </p:nvSpPr>
        <p:spPr>
          <a:xfrm>
            <a:off x="4389110" y="941022"/>
            <a:ext cx="1723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Annatto </a:t>
            </a:r>
            <a:r>
              <a:rPr lang="en-GB" dirty="0">
                <a:solidFill>
                  <a:schemeClr val="bg1"/>
                </a:solidFill>
                <a:latin typeface="Helvetica" panose="020B0604020202020204" pitchFamily="34" charset="0"/>
                <a:cs typeface="Helvetica" panose="020B0604020202020204" pitchFamily="34" charset="0"/>
              </a:rPr>
              <a:t>seeds </a:t>
            </a:r>
            <a:endParaRPr lang="en-GB" dirty="0">
              <a:solidFill>
                <a:schemeClr val="bg1"/>
              </a:solidFill>
            </a:endParaRPr>
          </a:p>
        </p:txBody>
      </p:sp>
      <p:sp>
        <p:nvSpPr>
          <p:cNvPr id="10" name="Rectangle 9"/>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4389109" y="3213863"/>
            <a:ext cx="1817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Traditional song</a:t>
            </a:r>
            <a:endParaRPr lang="en-GB"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8709" y="2496517"/>
            <a:ext cx="4640951" cy="30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111823" y="227955"/>
            <a:ext cx="3903718" cy="2154436"/>
          </a:xfrm>
          <a:prstGeom prst="rect">
            <a:avLst/>
          </a:prstGeom>
          <a:noFill/>
        </p:spPr>
        <p:txBody>
          <a:bodyPr wrap="square" rtlCol="0">
            <a:spAutoFit/>
          </a:bodyPr>
          <a:lstStyle/>
          <a:p>
            <a:r>
              <a:rPr lang="en-US" b="1" dirty="0" smtClean="0">
                <a:latin typeface="Helvetica" panose="020B0604020202020204" pitchFamily="34" charset="0"/>
                <a:cs typeface="Helvetica" panose="020B0604020202020204" pitchFamily="34" charset="0"/>
              </a:rPr>
              <a:t>Create your own ‘stick’ language drawing the shapes you create next to these phrases: </a:t>
            </a:r>
          </a:p>
          <a:p>
            <a:pPr marL="285750" indent="-285750">
              <a:buFont typeface="Arial" panose="020B0604020202020204" pitchFamily="34" charset="0"/>
              <a:buChar char="•"/>
            </a:pPr>
            <a:r>
              <a:rPr lang="en-US" sz="1600" b="1" dirty="0" smtClean="0">
                <a:latin typeface="Helvetica" panose="020B0604020202020204" pitchFamily="34" charset="0"/>
                <a:cs typeface="Helvetica" panose="020B0604020202020204" pitchFamily="34" charset="0"/>
              </a:rPr>
              <a:t>We went this way</a:t>
            </a:r>
          </a:p>
          <a:p>
            <a:pPr marL="285750" indent="-285750">
              <a:buFont typeface="Arial" panose="020B0604020202020204" pitchFamily="34" charset="0"/>
              <a:buChar char="•"/>
            </a:pPr>
            <a:r>
              <a:rPr lang="en-US" sz="1600" b="1" dirty="0" smtClean="0">
                <a:latin typeface="Helvetica" panose="020B0604020202020204" pitchFamily="34" charset="0"/>
                <a:cs typeface="Helvetica" panose="020B0604020202020204" pitchFamily="34" charset="0"/>
              </a:rPr>
              <a:t>We found food</a:t>
            </a:r>
          </a:p>
          <a:p>
            <a:pPr marL="285750" indent="-285750">
              <a:buFont typeface="Arial" panose="020B0604020202020204" pitchFamily="34" charset="0"/>
              <a:buChar char="•"/>
            </a:pPr>
            <a:r>
              <a:rPr lang="en-US" sz="1600" b="1" dirty="0" smtClean="0">
                <a:latin typeface="Helvetica" panose="020B0604020202020204" pitchFamily="34" charset="0"/>
                <a:cs typeface="Helvetica" panose="020B0604020202020204" pitchFamily="34" charset="0"/>
              </a:rPr>
              <a:t>We need help</a:t>
            </a:r>
          </a:p>
          <a:p>
            <a:pPr marL="285750" indent="-285750">
              <a:buFont typeface="Arial" panose="020B0604020202020204" pitchFamily="34" charset="0"/>
              <a:buChar char="•"/>
            </a:pPr>
            <a:r>
              <a:rPr lang="en-US" sz="1600" b="1" dirty="0" smtClean="0">
                <a:latin typeface="Helvetica" panose="020B0604020202020204" pitchFamily="34" charset="0"/>
                <a:cs typeface="Helvetica" panose="020B0604020202020204" pitchFamily="34" charset="0"/>
              </a:rPr>
              <a:t>Another phrase of your own invention.</a:t>
            </a:r>
            <a:endParaRPr lang="en-US" sz="1600" b="1" dirty="0">
              <a:latin typeface="Helvetica" panose="020B0604020202020204" pitchFamily="34" charset="0"/>
              <a:cs typeface="Helvetica" panose="020B0604020202020204" pitchFamily="34" charset="0"/>
            </a:endParaRPr>
          </a:p>
        </p:txBody>
      </p:sp>
      <p:grpSp>
        <p:nvGrpSpPr>
          <p:cNvPr id="15" name="Group 14"/>
          <p:cNvGrpSpPr/>
          <p:nvPr/>
        </p:nvGrpSpPr>
        <p:grpSpPr>
          <a:xfrm>
            <a:off x="-51998" y="5806836"/>
            <a:ext cx="9195998" cy="1083623"/>
            <a:chOff x="-51998" y="5806836"/>
            <a:chExt cx="9195998" cy="1083623"/>
          </a:xfrm>
        </p:grpSpPr>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806836"/>
              <a:ext cx="9144000" cy="1051164"/>
            </a:xfrm>
            <a:prstGeom prst="rect">
              <a:avLst/>
            </a:prstGeom>
          </p:spPr>
        </p:pic>
        <p:sp>
          <p:nvSpPr>
            <p:cNvPr id="17" name="Rectangle 1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grpSp>
      <p:sp>
        <p:nvSpPr>
          <p:cNvPr id="20" name="TextBox 19"/>
          <p:cNvSpPr txBox="1"/>
          <p:nvPr/>
        </p:nvSpPr>
        <p:spPr>
          <a:xfrm>
            <a:off x="138085" y="1135315"/>
            <a:ext cx="3795740" cy="4524315"/>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The </a:t>
            </a:r>
            <a:r>
              <a:rPr lang="en-US" dirty="0" err="1" smtClean="0">
                <a:latin typeface="Helvetica" panose="020B0604020202020204" pitchFamily="34" charset="0"/>
                <a:cs typeface="Helvetica" panose="020B0604020202020204" pitchFamily="34" charset="0"/>
              </a:rPr>
              <a:t>Penan</a:t>
            </a:r>
            <a:r>
              <a:rPr lang="en-US" dirty="0" smtClean="0">
                <a:latin typeface="Helvetica" panose="020B0604020202020204" pitchFamily="34" charset="0"/>
                <a:cs typeface="Helvetica" panose="020B0604020202020204" pitchFamily="34" charset="0"/>
              </a:rPr>
              <a:t> traditionally live in dense forest, so how do they find their way from place to place?</a:t>
            </a:r>
          </a:p>
          <a:p>
            <a:endParaRPr lang="en-US"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The </a:t>
            </a:r>
            <a:r>
              <a:rPr lang="en-US" dirty="0" err="1" smtClean="0">
                <a:latin typeface="Helvetica" panose="020B0604020202020204" pitchFamily="34" charset="0"/>
                <a:cs typeface="Helvetica" panose="020B0604020202020204" pitchFamily="34" charset="0"/>
              </a:rPr>
              <a:t>Penan</a:t>
            </a:r>
            <a:r>
              <a:rPr lang="en-US" dirty="0" smtClean="0">
                <a:latin typeface="Helvetica" panose="020B0604020202020204" pitchFamily="34" charset="0"/>
                <a:cs typeface="Helvetica" panose="020B0604020202020204" pitchFamily="34" charset="0"/>
              </a:rPr>
              <a:t> have ancient paths used since the time of their ancestors which they follow through the forest</a:t>
            </a:r>
          </a:p>
          <a:p>
            <a:endParaRPr lang="en-US"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They also have a special way of communicating with each other using sticks. They lay these in the pathways to indicate which way they have gone, to let other’s know they have found something or as a warning.</a:t>
            </a:r>
            <a:endParaRPr lang="en-US" dirty="0">
              <a:latin typeface="Helvetica" panose="020B0604020202020204" pitchFamily="34" charset="0"/>
              <a:cs typeface="Helvetica" panose="020B0604020202020204" pitchFamily="34" charset="0"/>
            </a:endParaRPr>
          </a:p>
        </p:txBody>
      </p:sp>
      <p:sp>
        <p:nvSpPr>
          <p:cNvPr id="21" name="Rectangle 20"/>
          <p:cNvSpPr/>
          <p:nvPr/>
        </p:nvSpPr>
        <p:spPr>
          <a:xfrm>
            <a:off x="8054915" y="5360193"/>
            <a:ext cx="80474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Pixaby.com</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588" y="33295"/>
            <a:ext cx="5224725" cy="1079086"/>
          </a:xfrm>
          <a:prstGeom prst="rect">
            <a:avLst/>
          </a:prstGeom>
        </p:spPr>
      </p:pic>
    </p:spTree>
    <p:extLst>
      <p:ext uri="{BB962C8B-B14F-4D97-AF65-F5344CB8AC3E}">
        <p14:creationId xmlns:p14="http://schemas.microsoft.com/office/powerpoint/2010/main" val="871829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6398</TotalTime>
  <Words>953</Words>
  <Application>Microsoft Office PowerPoint</Application>
  <PresentationFormat>On-screen Show (4:3)</PresentationFormat>
  <Paragraphs>151</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Helvetica</vt:lpstr>
      <vt:lpstr>Helvetica Neue</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Bolton</dc:creator>
  <cp:lastModifiedBy>Laura Gosset</cp:lastModifiedBy>
  <cp:revision>458</cp:revision>
  <dcterms:created xsi:type="dcterms:W3CDTF">2018-08-02T10:33:01Z</dcterms:created>
  <dcterms:modified xsi:type="dcterms:W3CDTF">2019-08-28T09:05:08Z</dcterms:modified>
</cp:coreProperties>
</file>