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97" r:id="rId2"/>
    <p:sldId id="398" r:id="rId3"/>
    <p:sldId id="399" r:id="rId4"/>
    <p:sldId id="400" r:id="rId5"/>
    <p:sldId id="401" r:id="rId6"/>
    <p:sldId id="402" r:id="rId7"/>
    <p:sldId id="403" r:id="rId8"/>
    <p:sldId id="408" r:id="rId9"/>
    <p:sldId id="404" r:id="rId10"/>
    <p:sldId id="405" r:id="rId11"/>
    <p:sldId id="412" r:id="rId12"/>
    <p:sldId id="406" r:id="rId13"/>
    <p:sldId id="420" r:id="rId14"/>
    <p:sldId id="40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66"/>
    <a:srgbClr val="00FFCC"/>
    <a:srgbClr val="FF00FF"/>
    <a:srgbClr val="EFAC2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1860" autoAdjust="0"/>
  </p:normalViewPr>
  <p:slideViewPr>
    <p:cSldViewPr snapToGrid="0">
      <p:cViewPr varScale="1">
        <p:scale>
          <a:sx n="68" d="100"/>
          <a:sy n="68" d="100"/>
        </p:scale>
        <p:origin x="1867"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65BD2-CBBD-4292-8FB2-75DC6D421674}" type="datetimeFigureOut">
              <a:rPr lang="en-GB" smtClean="0"/>
              <a:t>07/06/2020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23CCF-6EDD-4E3A-91AE-198068BE6B81}" type="slidenum">
              <a:rPr lang="en-GB" smtClean="0"/>
              <a:t>‹#›</a:t>
            </a:fld>
            <a:endParaRPr lang="en-GB"/>
          </a:p>
        </p:txBody>
      </p:sp>
    </p:spTree>
    <p:extLst>
      <p:ext uri="{BB962C8B-B14F-4D97-AF65-F5344CB8AC3E}">
        <p14:creationId xmlns:p14="http://schemas.microsoft.com/office/powerpoint/2010/main" val="400714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31186173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2</a:t>
            </a:fld>
            <a:endParaRPr lang="en-GB"/>
          </a:p>
        </p:txBody>
      </p:sp>
    </p:spTree>
    <p:extLst>
      <p:ext uri="{BB962C8B-B14F-4D97-AF65-F5344CB8AC3E}">
        <p14:creationId xmlns:p14="http://schemas.microsoft.com/office/powerpoint/2010/main" val="354836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Additional information: 60% of the Amazon rainforest is found in Brazil.</a:t>
            </a:r>
          </a:p>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4</a:t>
            </a:fld>
            <a:endParaRPr lang="en-GB"/>
          </a:p>
        </p:txBody>
      </p:sp>
    </p:spTree>
    <p:extLst>
      <p:ext uri="{BB962C8B-B14F-4D97-AF65-F5344CB8AC3E}">
        <p14:creationId xmlns:p14="http://schemas.microsoft.com/office/powerpoint/2010/main" val="3548792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6</a:t>
            </a:fld>
            <a:endParaRPr lang="en-GB"/>
          </a:p>
        </p:txBody>
      </p:sp>
    </p:spTree>
    <p:extLst>
      <p:ext uri="{BB962C8B-B14F-4D97-AF65-F5344CB8AC3E}">
        <p14:creationId xmlns:p14="http://schemas.microsoft.com/office/powerpoint/2010/main" val="228899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Additional info: “Our way of life is developed from our ancestors. We live close to nature.” </a:t>
            </a:r>
            <a:r>
              <a:rPr lang="en-GB" sz="1200" kern="1200" dirty="0" err="1" smtClean="0">
                <a:solidFill>
                  <a:schemeClr val="tx1"/>
                </a:solidFill>
                <a:effectLst/>
                <a:latin typeface="+mn-lt"/>
                <a:ea typeface="+mn-ea"/>
                <a:cs typeface="+mn-cs"/>
              </a:rPr>
              <a:t>Nixiwaka</a:t>
            </a:r>
            <a:r>
              <a:rPr lang="en-GB" sz="1200" kern="1200" baseline="0" dirty="0" smtClean="0">
                <a:solidFill>
                  <a:schemeClr val="tx1"/>
                </a:solidFill>
                <a:effectLst/>
                <a:latin typeface="+mn-lt"/>
                <a:ea typeface="+mn-ea"/>
                <a:cs typeface="+mn-cs"/>
              </a:rPr>
              <a:t> </a:t>
            </a:r>
            <a:r>
              <a:rPr lang="en-GB" sz="1200" dirty="0" err="1" smtClean="0">
                <a:latin typeface="Helvetica" panose="020B0604020202020204" pitchFamily="34" charset="0"/>
                <a:cs typeface="Helvetica" panose="020B0604020202020204" pitchFamily="34" charset="0"/>
              </a:rPr>
              <a:t>Yawanawá</a:t>
            </a:r>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7</a:t>
            </a:fld>
            <a:endParaRPr lang="en-GB"/>
          </a:p>
        </p:txBody>
      </p:sp>
    </p:spTree>
    <p:extLst>
      <p:ext uri="{BB962C8B-B14F-4D97-AF65-F5344CB8AC3E}">
        <p14:creationId xmlns:p14="http://schemas.microsoft.com/office/powerpoint/2010/main" val="2230952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585B79-2A62-41FB-863F-58C0CD307D65}" type="slidenum">
              <a:rPr lang="en-GB" smtClean="0"/>
              <a:t>8</a:t>
            </a:fld>
            <a:endParaRPr lang="en-GB" dirty="0"/>
          </a:p>
        </p:txBody>
      </p:sp>
    </p:spTree>
    <p:extLst>
      <p:ext uri="{BB962C8B-B14F-4D97-AF65-F5344CB8AC3E}">
        <p14:creationId xmlns:p14="http://schemas.microsoft.com/office/powerpoint/2010/main" val="381480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Additional information: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only wear our ‘</a:t>
            </a:r>
            <a:r>
              <a:rPr lang="en-GB" sz="1200" kern="1200" dirty="0" err="1" smtClean="0">
                <a:solidFill>
                  <a:schemeClr val="tx1"/>
                </a:solidFill>
                <a:effectLst/>
                <a:latin typeface="+mn-lt"/>
                <a:ea typeface="+mn-ea"/>
                <a:cs typeface="+mn-cs"/>
              </a:rPr>
              <a:t>maiti</a:t>
            </a:r>
            <a:r>
              <a:rPr lang="en-GB" sz="1200" kern="1200" dirty="0" smtClean="0">
                <a:solidFill>
                  <a:schemeClr val="tx1"/>
                </a:solidFill>
                <a:effectLst/>
                <a:latin typeface="+mn-lt"/>
                <a:ea typeface="+mn-ea"/>
                <a:cs typeface="+mn-cs"/>
              </a:rPr>
              <a:t>’ on very special occasions or ceremonies where we are connected to the spiritual world.” </a:t>
            </a:r>
            <a:r>
              <a:rPr lang="en-GB" sz="1200" kern="1200" dirty="0" err="1" smtClean="0">
                <a:solidFill>
                  <a:schemeClr val="tx1"/>
                </a:solidFill>
                <a:effectLst/>
                <a:latin typeface="+mn-lt"/>
                <a:ea typeface="+mn-ea"/>
                <a:cs typeface="+mn-cs"/>
              </a:rPr>
              <a:t>Nixiwaka</a:t>
            </a:r>
            <a:r>
              <a:rPr lang="en-GB" sz="1200" kern="1200" baseline="0" dirty="0" smtClean="0">
                <a:solidFill>
                  <a:schemeClr val="tx1"/>
                </a:solidFill>
                <a:effectLst/>
                <a:latin typeface="+mn-lt"/>
                <a:ea typeface="+mn-ea"/>
                <a:cs typeface="+mn-cs"/>
              </a:rPr>
              <a:t> </a:t>
            </a:r>
            <a:r>
              <a:rPr lang="en-GB" sz="1200" dirty="0" err="1" smtClean="0">
                <a:latin typeface="Helvetica" panose="020B0604020202020204" pitchFamily="34" charset="0"/>
                <a:cs typeface="Helvetica" panose="020B0604020202020204" pitchFamily="34" charset="0"/>
              </a:rPr>
              <a:t>Yawanawá</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dirty="0" smtClean="0"/>
              <a:t>They believe that the body painting (</a:t>
            </a:r>
            <a:r>
              <a:rPr lang="en-GB" dirty="0" err="1" smtClean="0"/>
              <a:t>Kênê</a:t>
            </a:r>
            <a:r>
              <a:rPr lang="en-GB" dirty="0" smtClean="0"/>
              <a:t>) brings them closer to nature, gives them power, and protects them. The  patterns often reflect the patterns found on the animals in the rainforest such as the jaguar and boa constrictor (Survival International.org).</a:t>
            </a:r>
          </a:p>
          <a:p>
            <a:endParaRPr lang="en-GB" dirty="0" smtClean="0"/>
          </a:p>
          <a:p>
            <a:r>
              <a:rPr lang="en-GB" dirty="0" smtClean="0"/>
              <a:t>If the embedded video doesn’t play please</a:t>
            </a:r>
            <a:r>
              <a:rPr lang="en-GB" baseline="0" dirty="0" smtClean="0"/>
              <a:t> use this </a:t>
            </a:r>
            <a:r>
              <a:rPr lang="en-GB" dirty="0" smtClean="0"/>
              <a:t>link: </a:t>
            </a:r>
            <a:r>
              <a:rPr lang="en-GB" sz="1200" u="sng" kern="1200" dirty="0" smtClean="0">
                <a:solidFill>
                  <a:schemeClr val="tx1"/>
                </a:solidFill>
                <a:effectLst/>
                <a:latin typeface="+mn-lt"/>
                <a:ea typeface="+mn-ea"/>
                <a:cs typeface="+mn-cs"/>
                <a:hlinkClick r:id="rId3"/>
              </a:rPr>
              <a:t>https://vimeo.com/311861733</a:t>
            </a:r>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9</a:t>
            </a:fld>
            <a:endParaRPr lang="en-GB"/>
          </a:p>
        </p:txBody>
      </p:sp>
    </p:spTree>
    <p:extLst>
      <p:ext uri="{BB962C8B-B14F-4D97-AF65-F5344CB8AC3E}">
        <p14:creationId xmlns:p14="http://schemas.microsoft.com/office/powerpoint/2010/main" val="938856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12</a:t>
            </a:fld>
            <a:endParaRPr lang="en-GB"/>
          </a:p>
        </p:txBody>
      </p:sp>
    </p:spTree>
    <p:extLst>
      <p:ext uri="{BB962C8B-B14F-4D97-AF65-F5344CB8AC3E}">
        <p14:creationId xmlns:p14="http://schemas.microsoft.com/office/powerpoint/2010/main" val="334049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523CCF-6EDD-4E3A-91AE-198068BE6B81}" type="slidenum">
              <a:rPr lang="en-GB" smtClean="0"/>
              <a:t>13</a:t>
            </a:fld>
            <a:endParaRPr lang="en-GB"/>
          </a:p>
        </p:txBody>
      </p:sp>
    </p:spTree>
    <p:extLst>
      <p:ext uri="{BB962C8B-B14F-4D97-AF65-F5344CB8AC3E}">
        <p14:creationId xmlns:p14="http://schemas.microsoft.com/office/powerpoint/2010/main" val="4196958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585B79-2A62-41FB-863F-58C0CD307D65}" type="slidenum">
              <a:rPr lang="en-GB" smtClean="0"/>
              <a:t>14</a:t>
            </a:fld>
            <a:endParaRPr lang="en-GB" dirty="0"/>
          </a:p>
        </p:txBody>
      </p:sp>
    </p:spTree>
    <p:extLst>
      <p:ext uri="{BB962C8B-B14F-4D97-AF65-F5344CB8AC3E}">
        <p14:creationId xmlns:p14="http://schemas.microsoft.com/office/powerpoint/2010/main" val="375033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48AD32-B42C-4C6C-A701-27A84EF289EB}"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80053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8AD32-B42C-4C6C-A701-27A84EF289EB}"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85280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8AD32-B42C-4C6C-A701-27A84EF289EB}"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107501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8AD32-B42C-4C6C-A701-27A84EF289EB}"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1367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48AD32-B42C-4C6C-A701-27A84EF289EB}"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15656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48AD32-B42C-4C6C-A701-27A84EF289EB}"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07255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48AD32-B42C-4C6C-A701-27A84EF289EB}" type="datetimeFigureOut">
              <a:rPr lang="en-GB" smtClean="0"/>
              <a:t>07/06/2020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55341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48AD32-B42C-4C6C-A701-27A84EF289EB}" type="datetimeFigureOut">
              <a:rPr lang="en-GB" smtClean="0"/>
              <a:t>07/06/2020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33355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8AD32-B42C-4C6C-A701-27A84EF289EB}" type="datetimeFigureOut">
              <a:rPr lang="en-GB" smtClean="0"/>
              <a:t>07/06/2020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5684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48AD32-B42C-4C6C-A701-27A84EF289EB}"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75215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48AD32-B42C-4C6C-A701-27A84EF289EB}"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214EE9-8E71-491B-A737-4A4D97FFBFF6}" type="slidenum">
              <a:rPr lang="en-GB" smtClean="0"/>
              <a:t>‹#›</a:t>
            </a:fld>
            <a:endParaRPr lang="en-GB"/>
          </a:p>
        </p:txBody>
      </p:sp>
    </p:spTree>
    <p:extLst>
      <p:ext uri="{BB962C8B-B14F-4D97-AF65-F5344CB8AC3E}">
        <p14:creationId xmlns:p14="http://schemas.microsoft.com/office/powerpoint/2010/main" val="156364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8AD32-B42C-4C6C-A701-27A84EF289EB}" type="datetimeFigureOut">
              <a:rPr lang="en-GB" smtClean="0"/>
              <a:t>07/06/2020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14EE9-8E71-491B-A737-4A4D97FFBFF6}" type="slidenum">
              <a:rPr lang="en-GB" smtClean="0"/>
              <a:t>‹#›</a:t>
            </a:fld>
            <a:endParaRPr lang="en-GB"/>
          </a:p>
        </p:txBody>
      </p:sp>
    </p:spTree>
    <p:extLst>
      <p:ext uri="{BB962C8B-B14F-4D97-AF65-F5344CB8AC3E}">
        <p14:creationId xmlns:p14="http://schemas.microsoft.com/office/powerpoint/2010/main" val="4146489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commons.wikimedia.org/wiki/File:South_America_Wikivoyage_locator_maps_-_Amazon_rainforest_(Green).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hyperlink" Target="https://earth.app.goo.gl/?apn=com.google.earth&amp;ibi=com.google.b612&amp;isi=293622097&amp;ius=googleearth&amp;link=https://earth.google.com/web/@-7.95065632,-71.48177488,190.05919539a,3970.80931449d,35y,0.00000001h,44.27951933t,-0r/data%3dChcaFQoNL2cvMTFkX2QxbTQ4ZBgCIAEoA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video" Target="https://player.vimeo.com/video/311861733?color=738269&amp;title=0&amp;byline=0&amp;portrait=0"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9585" b="76977"/>
          <a:stretch/>
        </p:blipFill>
        <p:spPr>
          <a:xfrm>
            <a:off x="0" y="5819775"/>
            <a:ext cx="9144000" cy="1038225"/>
          </a:xfrm>
          <a:prstGeom prst="rect">
            <a:avLst/>
          </a:prstGeom>
        </p:spPr>
      </p:pic>
      <p:pic>
        <p:nvPicPr>
          <p:cNvPr id="9" name="Picture 2" descr="Last Chance to Pa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9368" y="256618"/>
            <a:ext cx="4869548" cy="22805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98807" y="2687298"/>
            <a:ext cx="5121573" cy="2400657"/>
          </a:xfrm>
          <a:prstGeom prst="rect">
            <a:avLst/>
          </a:prstGeom>
        </p:spPr>
        <p:txBody>
          <a:bodyPr wrap="square">
            <a:spAutoFit/>
          </a:bodyPr>
          <a:lstStyle/>
          <a:p>
            <a:r>
              <a:rPr lang="en-GB" sz="2400" u="sng" dirty="0" smtClean="0">
                <a:latin typeface="Helvetica" panose="020B0604020202020204" pitchFamily="34" charset="0"/>
                <a:cs typeface="Helvetica" panose="020B0604020202020204" pitchFamily="34" charset="0"/>
              </a:rPr>
              <a:t>Chapter 1: </a:t>
            </a:r>
            <a:r>
              <a:rPr lang="en-GB" u="sng" dirty="0" smtClean="0">
                <a:latin typeface="Helvetica" panose="020B0604020202020204" pitchFamily="34" charset="0"/>
                <a:cs typeface="Helvetica" panose="020B0604020202020204" pitchFamily="34" charset="0"/>
              </a:rPr>
              <a:t>Spirit of the Rainforest</a:t>
            </a:r>
          </a:p>
          <a:p>
            <a:endParaRPr lang="en-GB" dirty="0">
              <a:latin typeface="Helvetica" panose="020B0604020202020204" pitchFamily="34" charset="0"/>
              <a:cs typeface="Helvetica" panose="020B0604020202020204" pitchFamily="34" charset="0"/>
            </a:endParaRPr>
          </a:p>
          <a:p>
            <a:r>
              <a:rPr lang="en-GB" dirty="0">
                <a:latin typeface="Helvetica" panose="020B0604020202020204" pitchFamily="34" charset="0"/>
                <a:cs typeface="Helvetica" panose="020B0604020202020204" pitchFamily="34" charset="0"/>
              </a:rPr>
              <a:t>Visit the </a:t>
            </a:r>
            <a:r>
              <a:rPr lang="en-GB" dirty="0" err="1">
                <a:latin typeface="Helvetica" panose="020B0604020202020204" pitchFamily="34" charset="0"/>
                <a:cs typeface="Helvetica" panose="020B0604020202020204" pitchFamily="34" charset="0"/>
              </a:rPr>
              <a:t>Yawanawá</a:t>
            </a:r>
            <a:r>
              <a:rPr lang="en-GB" dirty="0">
                <a:latin typeface="Helvetica" panose="020B0604020202020204" pitchFamily="34" charset="0"/>
                <a:cs typeface="Helvetica" panose="020B0604020202020204" pitchFamily="34" charset="0"/>
              </a:rPr>
              <a:t> tribe with artist John </a:t>
            </a:r>
            <a:r>
              <a:rPr lang="en-GB" dirty="0" smtClean="0">
                <a:latin typeface="Helvetica" panose="020B0604020202020204" pitchFamily="34" charset="0"/>
                <a:cs typeface="Helvetica" panose="020B0604020202020204" pitchFamily="34" charset="0"/>
              </a:rPr>
              <a:t>Dyer.</a:t>
            </a:r>
          </a:p>
          <a:p>
            <a:endParaRPr lang="en-GB" dirty="0">
              <a:latin typeface="Helvetica" panose="020B0604020202020204" pitchFamily="34" charset="0"/>
              <a:cs typeface="Helvetica" panose="020B0604020202020204" pitchFamily="34" charset="0"/>
            </a:endParaRPr>
          </a:p>
          <a:p>
            <a:r>
              <a:rPr lang="en-GB" dirty="0" smtClean="0">
                <a:latin typeface="Helvetica" panose="020B0604020202020204" pitchFamily="34" charset="0"/>
                <a:cs typeface="Helvetica" panose="020B0604020202020204" pitchFamily="34" charset="0"/>
              </a:rPr>
              <a:t>Develop </a:t>
            </a:r>
            <a:r>
              <a:rPr lang="en-GB" dirty="0">
                <a:latin typeface="Helvetica" panose="020B0604020202020204" pitchFamily="34" charset="0"/>
                <a:cs typeface="Helvetica" panose="020B0604020202020204" pitchFamily="34" charset="0"/>
              </a:rPr>
              <a:t>your artistic skills whilst discovering the people, plants, animals and culture from one of the most diverse ecosystems in the world, the Amazon r</a:t>
            </a:r>
            <a:r>
              <a:rPr lang="en-GB" dirty="0" smtClean="0">
                <a:latin typeface="Helvetica" panose="020B0604020202020204" pitchFamily="34" charset="0"/>
                <a:cs typeface="Helvetica" panose="020B0604020202020204" pitchFamily="34" charset="0"/>
              </a:rPr>
              <a:t>ainforest.</a:t>
            </a:r>
            <a:endParaRPr lang="en-GB" dirty="0">
              <a:latin typeface="Helvetica" panose="020B0604020202020204" pitchFamily="34" charset="0"/>
              <a:cs typeface="Helvetica" panose="020B0604020202020204"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8916" y="6066363"/>
            <a:ext cx="1697915" cy="586082"/>
          </a:xfrm>
          <a:prstGeom prst="rect">
            <a:avLst/>
          </a:prstGeom>
        </p:spPr>
      </p:pic>
      <p:pic>
        <p:nvPicPr>
          <p:cNvPr id="1026" name="Picture 2" descr="https://www.lastchancetopaint.com/wp-content/uploads/2019/01/JDEd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7613" y="2444525"/>
            <a:ext cx="2848882" cy="284888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43004" y="5087955"/>
            <a:ext cx="131979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 Gallery</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13" name="Rectangle 12"/>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782" y="6045846"/>
            <a:ext cx="1745149" cy="586082"/>
          </a:xfrm>
          <a:prstGeom prst="rect">
            <a:avLst/>
          </a:prstGeom>
        </p:spPr>
      </p:pic>
      <p:pic>
        <p:nvPicPr>
          <p:cNvPr id="4" name="Picture 2" descr="cd3a6d28-a8a8-4d67-ba5f-ab00c2f64532@onl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26712" y="6156063"/>
            <a:ext cx="1737148" cy="36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022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3419"/>
          <a:stretch/>
        </p:blipFill>
        <p:spPr>
          <a:xfrm>
            <a:off x="5168308" y="0"/>
            <a:ext cx="3975692" cy="20513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309" y="2051370"/>
            <a:ext cx="3975692" cy="2385415"/>
          </a:xfrm>
          <a:prstGeom prst="rect">
            <a:avLst/>
          </a:prstGeom>
        </p:spPr>
      </p:pic>
      <p:sp>
        <p:nvSpPr>
          <p:cNvPr id="10" name="Rectangle 9"/>
          <p:cNvSpPr/>
          <p:nvPr/>
        </p:nvSpPr>
        <p:spPr>
          <a:xfrm>
            <a:off x="398626" y="2228653"/>
            <a:ext cx="4572000" cy="4031873"/>
          </a:xfrm>
          <a:prstGeom prst="rect">
            <a:avLst/>
          </a:prstGeom>
        </p:spPr>
        <p:txBody>
          <a:bodyPr>
            <a:spAutoFit/>
          </a:bodyPr>
          <a:lstStyle/>
          <a:p>
            <a:r>
              <a:rPr lang="en-GB" sz="1600" b="1" dirty="0" smtClean="0">
                <a:latin typeface="Helvetica" panose="020B0604020202020204" pitchFamily="34" charset="0"/>
                <a:ea typeface="Times New Roman" panose="02020603050405020304" pitchFamily="18" charset="0"/>
                <a:cs typeface="Helvetica" panose="020B0604020202020204" pitchFamily="34" charset="0"/>
              </a:rPr>
              <a:t>Activity:</a:t>
            </a:r>
          </a:p>
          <a:p>
            <a:r>
              <a:rPr lang="en-GB" sz="1600" dirty="0" smtClean="0">
                <a:latin typeface="Helvetica" panose="020B0604020202020204" pitchFamily="34" charset="0"/>
                <a:ea typeface="Times New Roman" panose="02020603050405020304" pitchFamily="18" charset="0"/>
                <a:cs typeface="Helvetica" panose="020B0604020202020204" pitchFamily="34" charset="0"/>
              </a:rPr>
              <a:t>Use </a:t>
            </a:r>
            <a:r>
              <a:rPr lang="en-GB" sz="1600" dirty="0">
                <a:latin typeface="Helvetica" panose="020B0604020202020204" pitchFamily="34" charset="0"/>
                <a:ea typeface="Times New Roman" panose="02020603050405020304" pitchFamily="18" charset="0"/>
                <a:cs typeface="Helvetica" panose="020B0604020202020204" pitchFamily="34" charset="0"/>
              </a:rPr>
              <a:t>your worksheet to experiment with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face </a:t>
            </a:r>
            <a:r>
              <a:rPr lang="en-GB" sz="1600" dirty="0">
                <a:latin typeface="Helvetica" panose="020B0604020202020204" pitchFamily="34" charset="0"/>
                <a:ea typeface="Times New Roman" panose="02020603050405020304" pitchFamily="18" charset="0"/>
                <a:cs typeface="Helvetica" panose="020B0604020202020204" pitchFamily="34" charset="0"/>
              </a:rPr>
              <a:t>painting designs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a:t>
            </a:r>
            <a:r>
              <a:rPr lang="en-GB" sz="1600" dirty="0" err="1">
                <a:latin typeface="Helvetica" panose="020B0604020202020204" pitchFamily="34" charset="0"/>
                <a:ea typeface="Times New Roman" panose="02020603050405020304" pitchFamily="18" charset="0"/>
                <a:cs typeface="Helvetica" panose="020B0604020202020204" pitchFamily="34" charset="0"/>
              </a:rPr>
              <a:t>Kênê</a:t>
            </a:r>
            <a:r>
              <a:rPr lang="en-GB" sz="1600" dirty="0">
                <a:latin typeface="Helvetica" panose="020B0604020202020204" pitchFamily="34" charset="0"/>
                <a:ea typeface="Times New Roman" panose="02020603050405020304" pitchFamily="18" charset="0"/>
                <a:cs typeface="Helvetica" panose="020B0604020202020204" pitchFamily="34" charset="0"/>
              </a:rPr>
              <a:t>)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using </a:t>
            </a:r>
            <a:r>
              <a:rPr lang="en-GB" sz="1600" dirty="0">
                <a:latin typeface="Helvetica" panose="020B0604020202020204" pitchFamily="34" charset="0"/>
                <a:ea typeface="Times New Roman" panose="02020603050405020304" pitchFamily="18" charset="0"/>
                <a:cs typeface="Helvetica" panose="020B0604020202020204" pitchFamily="34" charset="0"/>
              </a:rPr>
              <a:t>black and red</a:t>
            </a:r>
            <a:r>
              <a:rPr lang="en-GB" sz="1600" dirty="0" smtClean="0">
                <a:latin typeface="Helvetica" panose="020B0604020202020204" pitchFamily="34" charset="0"/>
                <a:ea typeface="Times New Roman" panose="02020603050405020304" pitchFamily="18" charset="0"/>
                <a:cs typeface="Helvetica" panose="020B0604020202020204" pitchFamily="34" charset="0"/>
              </a:rPr>
              <a:t>.</a:t>
            </a:r>
          </a:p>
          <a:p>
            <a:endParaRPr lang="en-GB" sz="1600" dirty="0" smtClean="0">
              <a:latin typeface="Helvetica" panose="020B0604020202020204" pitchFamily="34" charset="0"/>
              <a:ea typeface="Times New Roman" panose="02020603050405020304" pitchFamily="18" charset="0"/>
              <a:cs typeface="Helvetica" panose="020B0604020202020204" pitchFamily="34" charset="0"/>
            </a:endParaRPr>
          </a:p>
          <a:p>
            <a:endParaRPr lang="en-GB" sz="1600" dirty="0">
              <a:latin typeface="Helvetica" panose="020B0604020202020204" pitchFamily="34" charset="0"/>
              <a:ea typeface="Times New Roman" panose="02020603050405020304" pitchFamily="18" charset="0"/>
              <a:cs typeface="Helvetica" panose="020B0604020202020204" pitchFamily="34" charset="0"/>
            </a:endParaRPr>
          </a:p>
          <a:p>
            <a:r>
              <a:rPr lang="en-GB" sz="1600" b="1" dirty="0" smtClean="0">
                <a:latin typeface="Helvetica" panose="020B0604020202020204" pitchFamily="34" charset="0"/>
                <a:ea typeface="Times New Roman" panose="02020603050405020304" pitchFamily="18" charset="0"/>
                <a:cs typeface="Helvetica" panose="020B0604020202020204" pitchFamily="34" charset="0"/>
              </a:rPr>
              <a:t>Materials:</a:t>
            </a:r>
          </a:p>
          <a:p>
            <a:pPr marL="285750"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Worksheet</a:t>
            </a:r>
          </a:p>
          <a:p>
            <a:pPr marL="285750"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Extra paper</a:t>
            </a:r>
          </a:p>
          <a:p>
            <a:pPr marL="285750"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Drawing or painting </a:t>
            </a:r>
            <a:r>
              <a:rPr lang="en-GB" sz="1600" dirty="0">
                <a:latin typeface="Helvetica" panose="020B0604020202020204" pitchFamily="34" charset="0"/>
                <a:ea typeface="Times New Roman" panose="02020603050405020304" pitchFamily="18" charset="0"/>
                <a:cs typeface="Helvetica" panose="020B0604020202020204" pitchFamily="34" charset="0"/>
              </a:rPr>
              <a:t>m</a:t>
            </a:r>
            <a:r>
              <a:rPr lang="en-GB" sz="1600" dirty="0" smtClean="0">
                <a:latin typeface="Helvetica" panose="020B0604020202020204" pitchFamily="34" charset="0"/>
                <a:ea typeface="Times New Roman" panose="02020603050405020304" pitchFamily="18" charset="0"/>
                <a:cs typeface="Helvetica" panose="020B0604020202020204" pitchFamily="34" charset="0"/>
              </a:rPr>
              <a:t>aterials such as:</a:t>
            </a:r>
          </a:p>
          <a:p>
            <a:pPr marL="742950" lvl="1"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Felt-tip pens</a:t>
            </a:r>
          </a:p>
          <a:p>
            <a:pPr marL="742950" lvl="1" indent="-285750">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colouring pencils</a:t>
            </a:r>
          </a:p>
          <a:p>
            <a:pPr marL="742950" lvl="1" indent="-285750">
              <a:buFont typeface="Arial" panose="020B0604020202020204" pitchFamily="34" charset="0"/>
              <a:buChar char="•"/>
            </a:pPr>
            <a:r>
              <a:rPr lang="en-GB" sz="1600" dirty="0">
                <a:latin typeface="Helvetica" panose="020B0604020202020204" pitchFamily="34" charset="0"/>
                <a:ea typeface="Times New Roman" panose="02020603050405020304" pitchFamily="18" charset="0"/>
                <a:cs typeface="Helvetica" panose="020B0604020202020204" pitchFamily="34" charset="0"/>
              </a:rPr>
              <a:t>c</a:t>
            </a:r>
            <a:r>
              <a:rPr lang="en-GB" sz="1600" dirty="0" smtClean="0">
                <a:latin typeface="Helvetica" panose="020B0604020202020204" pitchFamily="34" charset="0"/>
                <a:ea typeface="Times New Roman" panose="02020603050405020304" pitchFamily="18" charset="0"/>
                <a:cs typeface="Helvetica" panose="020B0604020202020204" pitchFamily="34" charset="0"/>
              </a:rPr>
              <a:t>rayons</a:t>
            </a:r>
          </a:p>
          <a:p>
            <a:pPr marL="742950" lvl="1" indent="-285750">
              <a:buFont typeface="Arial" panose="020B0604020202020204" pitchFamily="34" charset="0"/>
              <a:buChar char="•"/>
            </a:pPr>
            <a:r>
              <a:rPr lang="en-GB" sz="1600" dirty="0">
                <a:latin typeface="Helvetica" panose="020B0604020202020204" pitchFamily="34" charset="0"/>
                <a:ea typeface="Times New Roman" panose="02020603050405020304" pitchFamily="18" charset="0"/>
                <a:cs typeface="Helvetica" panose="020B0604020202020204" pitchFamily="34" charset="0"/>
              </a:rPr>
              <a:t>p</a:t>
            </a:r>
            <a:r>
              <a:rPr lang="en-GB" sz="1600" dirty="0" smtClean="0">
                <a:latin typeface="Helvetica" panose="020B0604020202020204" pitchFamily="34" charset="0"/>
                <a:ea typeface="Times New Roman" panose="02020603050405020304" pitchFamily="18" charset="0"/>
                <a:cs typeface="Helvetica" panose="020B0604020202020204" pitchFamily="34" charset="0"/>
              </a:rPr>
              <a:t>astels</a:t>
            </a:r>
          </a:p>
          <a:p>
            <a:pPr marL="742950" lvl="1" indent="-285750">
              <a:buFont typeface="Arial" panose="020B0604020202020204" pitchFamily="34" charset="0"/>
              <a:buChar char="•"/>
            </a:pPr>
            <a:r>
              <a:rPr lang="en-GB" sz="1600" dirty="0" smtClean="0">
                <a:latin typeface="Helvetica" panose="020B0604020202020204" pitchFamily="34" charset="0"/>
                <a:cs typeface="Helvetica" panose="020B0604020202020204" pitchFamily="34" charset="0"/>
              </a:rPr>
              <a:t>watercolours</a:t>
            </a:r>
          </a:p>
          <a:p>
            <a:pPr marL="742950" lvl="1" indent="-285750">
              <a:buFont typeface="Arial" panose="020B0604020202020204" pitchFamily="34" charset="0"/>
              <a:buChar char="•"/>
            </a:pPr>
            <a:r>
              <a:rPr lang="en-GB" sz="1600" dirty="0" smtClean="0">
                <a:latin typeface="Helvetica" panose="020B0604020202020204" pitchFamily="34" charset="0"/>
                <a:cs typeface="Helvetica" panose="020B0604020202020204" pitchFamily="34" charset="0"/>
              </a:rPr>
              <a:t>fine paint brushes.</a:t>
            </a:r>
            <a:endParaRPr lang="en-GB" sz="1600" dirty="0">
              <a:latin typeface="Helvetica" panose="020B0604020202020204" pitchFamily="34" charset="0"/>
              <a:cs typeface="Helvetica" panose="020B0604020202020204" pitchFamily="34" charset="0"/>
            </a:endParaRPr>
          </a:p>
          <a:p>
            <a:pPr marL="742950" lvl="1" indent="-285750">
              <a:buFont typeface="Arial" panose="020B0604020202020204" pitchFamily="34" charset="0"/>
              <a:buChar char="•"/>
            </a:pPr>
            <a:endParaRPr lang="en-GB" sz="1600" dirty="0">
              <a:latin typeface="Helvetica" panose="020B0604020202020204" pitchFamily="34" charset="0"/>
              <a:ea typeface="Times New Roman" panose="02020603050405020304" pitchFamily="18" charset="0"/>
              <a:cs typeface="Helvetica" panose="020B0604020202020204" pitchFamily="34"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2143" t="19765" r="16429" b="23747"/>
          <a:stretch/>
        </p:blipFill>
        <p:spPr>
          <a:xfrm>
            <a:off x="5167337" y="4420559"/>
            <a:ext cx="3976663" cy="2437441"/>
          </a:xfrm>
          <a:prstGeom prst="rect">
            <a:avLst/>
          </a:prstGeom>
        </p:spPr>
      </p:pic>
      <p:sp>
        <p:nvSpPr>
          <p:cNvPr id="3" name="Rectangle 2"/>
          <p:cNvSpPr/>
          <p:nvPr/>
        </p:nvSpPr>
        <p:spPr>
          <a:xfrm>
            <a:off x="7975971" y="-37148"/>
            <a:ext cx="1263487" cy="246221"/>
          </a:xfrm>
          <a:prstGeom prst="rect">
            <a:avLst/>
          </a:prstGeom>
        </p:spPr>
        <p:txBody>
          <a:bodyPr wrap="none">
            <a:spAutoFit/>
          </a:bodyPr>
          <a:lstStyle/>
          <a:p>
            <a:r>
              <a:rPr lang="en-GB" sz="1000" dirty="0" smtClean="0">
                <a:solidFill>
                  <a:schemeClr val="bg1">
                    <a:lumMod val="75000"/>
                  </a:schemeClr>
                </a:solidFill>
                <a:latin typeface="Helvetica" panose="020B0604020202020204" pitchFamily="34" charset="0"/>
                <a:ea typeface="Times New Roman" panose="02020603050405020304" pitchFamily="18" charset="0"/>
                <a:cs typeface="Helvetica" panose="020B0604020202020204" pitchFamily="34" charset="0"/>
              </a:rPr>
              <a:t>© </a:t>
            </a:r>
            <a:r>
              <a:rPr lang="en-GB" sz="1000" dirty="0" err="1" smtClean="0">
                <a:solidFill>
                  <a:schemeClr val="bg1">
                    <a:lumMod val="75000"/>
                  </a:schemeClr>
                </a:solidFill>
                <a:latin typeface="Helvetica" panose="020B0604020202020204" pitchFamily="34" charset="0"/>
                <a:ea typeface="Times New Roman" panose="02020603050405020304" pitchFamily="18" charset="0"/>
                <a:cs typeface="Helvetica" panose="020B0604020202020204" pitchFamily="34" charset="0"/>
              </a:rPr>
              <a:t>epa</a:t>
            </a:r>
            <a:r>
              <a:rPr lang="en-GB" sz="1000" dirty="0" smtClean="0">
                <a:solidFill>
                  <a:schemeClr val="bg1">
                    <a:lumMod val="75000"/>
                  </a:schemeClr>
                </a:solidFill>
                <a:latin typeface="Helvetica" panose="020B0604020202020204" pitchFamily="34" charset="0"/>
                <a:ea typeface="Times New Roman" panose="02020603050405020304" pitchFamily="18" charset="0"/>
                <a:cs typeface="Helvetica" panose="020B0604020202020204" pitchFamily="34" charset="0"/>
              </a:rPr>
              <a:t> </a:t>
            </a:r>
            <a:r>
              <a:rPr lang="en-GB" sz="1000" dirty="0" err="1" smtClean="0">
                <a:solidFill>
                  <a:schemeClr val="bg1">
                    <a:lumMod val="75000"/>
                  </a:schemeClr>
                </a:solidFill>
                <a:latin typeface="Helvetica" panose="020B0604020202020204" pitchFamily="34" charset="0"/>
                <a:ea typeface="Times New Roman" panose="02020603050405020304" pitchFamily="18" charset="0"/>
                <a:cs typeface="Helvetica" panose="020B0604020202020204" pitchFamily="34" charset="0"/>
              </a:rPr>
              <a:t>b.v</a:t>
            </a:r>
            <a:r>
              <a:rPr lang="en-GB" sz="1000" dirty="0">
                <a:solidFill>
                  <a:schemeClr val="bg1">
                    <a:lumMod val="75000"/>
                  </a:schemeClr>
                </a:solidFill>
                <a:latin typeface="Helvetica" panose="020B0604020202020204" pitchFamily="34" charset="0"/>
                <a:ea typeface="Times New Roman" panose="02020603050405020304" pitchFamily="18" charset="0"/>
                <a:cs typeface="Helvetica" panose="020B0604020202020204" pitchFamily="34" charset="0"/>
              </a:rPr>
              <a:t>. / </a:t>
            </a:r>
            <a:r>
              <a:rPr lang="en-GB" sz="1000" dirty="0" err="1">
                <a:solidFill>
                  <a:schemeClr val="bg1">
                    <a:lumMod val="75000"/>
                  </a:schemeClr>
                </a:solidFill>
                <a:latin typeface="Helvetica" panose="020B0604020202020204" pitchFamily="34" charset="0"/>
                <a:ea typeface="Times New Roman" panose="02020603050405020304" pitchFamily="18" charset="0"/>
                <a:cs typeface="Helvetica" panose="020B0604020202020204" pitchFamily="34" charset="0"/>
              </a:rPr>
              <a:t>Alamy</a:t>
            </a:r>
            <a:r>
              <a:rPr lang="en-GB" sz="1000" dirty="0">
                <a:solidFill>
                  <a:schemeClr val="bg1">
                    <a:lumMod val="75000"/>
                  </a:schemeClr>
                </a:solidFill>
                <a:latin typeface="Helvetica" panose="020B0604020202020204" pitchFamily="34" charset="0"/>
                <a:ea typeface="Times New Roman" panose="02020603050405020304" pitchFamily="18" charset="0"/>
                <a:cs typeface="Helvetica" panose="020B0604020202020204" pitchFamily="34" charset="0"/>
              </a:rPr>
              <a:t> </a:t>
            </a:r>
            <a:endParaRPr lang="en-GB" sz="1000" dirty="0">
              <a:solidFill>
                <a:schemeClr val="bg1">
                  <a:lumMod val="75000"/>
                </a:schemeClr>
              </a:solidFill>
              <a:latin typeface="Helvetica" panose="020B0604020202020204" pitchFamily="34" charset="0"/>
              <a:cs typeface="Helvetica" panose="020B0604020202020204" pitchFamily="34" charset="0"/>
            </a:endParaRPr>
          </a:p>
        </p:txBody>
      </p:sp>
      <p:sp>
        <p:nvSpPr>
          <p:cNvPr id="11" name="Rectangle 10"/>
          <p:cNvSpPr/>
          <p:nvPr/>
        </p:nvSpPr>
        <p:spPr>
          <a:xfrm>
            <a:off x="5167336" y="6611779"/>
            <a:ext cx="1848583" cy="246221"/>
          </a:xfrm>
          <a:prstGeom prst="rect">
            <a:avLst/>
          </a:prstGeom>
        </p:spPr>
        <p:txBody>
          <a:bodyPr wrap="none">
            <a:spAutoFit/>
          </a:bodyPr>
          <a:lstStyle/>
          <a:p>
            <a:r>
              <a:rPr lang="en-GB" sz="1000" dirty="0">
                <a:solidFill>
                  <a:schemeClr val="bg1">
                    <a:lumMod val="85000"/>
                  </a:schemeClr>
                </a:solidFill>
                <a:latin typeface="Helvetica" panose="020B0604020202020204" pitchFamily="34" charset="0"/>
                <a:ea typeface="Times New Roman" panose="02020603050405020304" pitchFamily="18" charset="0"/>
                <a:cs typeface="Helvetica" panose="020B0604020202020204" pitchFamily="34" charset="0"/>
              </a:rPr>
              <a:t>© </a:t>
            </a:r>
            <a:r>
              <a:rPr lang="en-GB" sz="1000" dirty="0" smtClean="0">
                <a:solidFill>
                  <a:schemeClr val="bg1">
                    <a:lumMod val="85000"/>
                  </a:schemeClr>
                </a:solidFill>
                <a:latin typeface="Helvetica" panose="020B0604020202020204" pitchFamily="34" charset="0"/>
                <a:ea typeface="Times New Roman" panose="02020603050405020304" pitchFamily="18" charset="0"/>
                <a:cs typeface="Helvetica" panose="020B0604020202020204" pitchFamily="34" charset="0"/>
              </a:rPr>
              <a:t>www.tigersintheforest.com</a:t>
            </a:r>
            <a:endParaRPr lang="en-GB" sz="1000" dirty="0">
              <a:solidFill>
                <a:schemeClr val="bg1">
                  <a:lumMod val="85000"/>
                </a:schemeClr>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533" y="0"/>
            <a:ext cx="5084505" cy="11217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641" y="1025685"/>
            <a:ext cx="4444369" cy="890093"/>
          </a:xfrm>
          <a:prstGeom prst="rect">
            <a:avLst/>
          </a:prstGeom>
        </p:spPr>
      </p:pic>
    </p:spTree>
    <p:extLst>
      <p:ext uri="{BB962C8B-B14F-4D97-AF65-F5344CB8AC3E}">
        <p14:creationId xmlns:p14="http://schemas.microsoft.com/office/powerpoint/2010/main" val="567517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41109" y="0"/>
            <a:ext cx="4861783" cy="6858000"/>
          </a:xfrm>
          <a:prstGeom prst="rect">
            <a:avLst/>
          </a:prstGeom>
        </p:spPr>
      </p:pic>
      <p:sp>
        <p:nvSpPr>
          <p:cNvPr id="4" name="Rectangle 3"/>
          <p:cNvSpPr/>
          <p:nvPr/>
        </p:nvSpPr>
        <p:spPr>
          <a:xfrm>
            <a:off x="8341124" y="-5425"/>
            <a:ext cx="938185" cy="238014"/>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 John Dyer</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60528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54" y="0"/>
            <a:ext cx="7498080" cy="707886"/>
          </a:xfrm>
          <a:prstGeom prst="rect">
            <a:avLst/>
          </a:prstGeom>
          <a:noFill/>
        </p:spPr>
        <p:txBody>
          <a:bodyPr wrap="square" rtlCol="0">
            <a:spAutoFit/>
          </a:bodyPr>
          <a:lstStyle/>
          <a:p>
            <a:r>
              <a:rPr lang="en-GB" sz="4000" b="1" dirty="0" smtClean="0">
                <a:solidFill>
                  <a:schemeClr val="bg1"/>
                </a:solidFill>
              </a:rPr>
              <a:t>Camel</a:t>
            </a:r>
            <a:endParaRPr lang="en-GB" sz="4000" b="1" dirty="0">
              <a:solidFill>
                <a:schemeClr val="bg1"/>
              </a:solidFill>
            </a:endParaRPr>
          </a:p>
        </p:txBody>
      </p:sp>
      <p:sp>
        <p:nvSpPr>
          <p:cNvPr id="14" name="Rectangle 13"/>
          <p:cNvSpPr/>
          <p:nvPr/>
        </p:nvSpPr>
        <p:spPr>
          <a:xfrm>
            <a:off x="298580" y="2050461"/>
            <a:ext cx="6833739" cy="4062651"/>
          </a:xfrm>
          <a:prstGeom prst="rect">
            <a:avLst/>
          </a:prstGeom>
        </p:spPr>
        <p:txBody>
          <a:bodyPr wrap="square">
            <a:spAutoFit/>
          </a:bodyPr>
          <a:lstStyle/>
          <a:p>
            <a:r>
              <a:rPr lang="en-GB" sz="1600" b="1" dirty="0" smtClean="0">
                <a:latin typeface="Helvetica" panose="020B0604020202020204" pitchFamily="34" charset="0"/>
                <a:ea typeface="Times New Roman" panose="02020603050405020304" pitchFamily="18" charset="0"/>
                <a:cs typeface="Helvetica" panose="020B0604020202020204" pitchFamily="34" charset="0"/>
              </a:rPr>
              <a:t>Activity:</a:t>
            </a:r>
          </a:p>
          <a:p>
            <a:r>
              <a:rPr lang="en-GB" sz="1600" dirty="0" smtClean="0">
                <a:latin typeface="Helvetica" panose="020B0604020202020204" pitchFamily="34" charset="0"/>
                <a:ea typeface="Times New Roman" panose="02020603050405020304" pitchFamily="18" charset="0"/>
                <a:cs typeface="Helvetica" panose="020B0604020202020204" pitchFamily="34" charset="0"/>
              </a:rPr>
              <a:t>Try your hand at painting or drawing people in John’s style.</a:t>
            </a:r>
          </a:p>
          <a:p>
            <a:endParaRPr lang="en-GB" sz="1600" dirty="0">
              <a:latin typeface="Helvetica" panose="020B0604020202020204" pitchFamily="34" charset="0"/>
              <a:ea typeface="Times New Roman" panose="02020603050405020304" pitchFamily="18" charset="0"/>
              <a:cs typeface="Helvetica" panose="020B0604020202020204" pitchFamily="34" charset="0"/>
            </a:endParaRPr>
          </a:p>
          <a:p>
            <a:pPr>
              <a:spcAft>
                <a:spcPts val="1000"/>
              </a:spcAft>
            </a:pPr>
            <a:endParaRPr lang="en-GB" sz="800" b="1" dirty="0" smtClean="0">
              <a:latin typeface="Helvetica" panose="020B0604020202020204" pitchFamily="34" charset="0"/>
              <a:ea typeface="Times New Roman" panose="02020603050405020304" pitchFamily="18" charset="0"/>
              <a:cs typeface="Helvetica" panose="020B0604020202020204" pitchFamily="34" charset="0"/>
            </a:endParaRPr>
          </a:p>
          <a:p>
            <a:pPr>
              <a:spcAft>
                <a:spcPts val="1000"/>
              </a:spcAft>
            </a:pPr>
            <a:r>
              <a:rPr lang="en-GB" sz="1600" b="1" dirty="0" smtClean="0">
                <a:latin typeface="Helvetica" panose="020B0604020202020204" pitchFamily="34" charset="0"/>
                <a:ea typeface="Times New Roman" panose="02020603050405020304" pitchFamily="18" charset="0"/>
                <a:cs typeface="Helvetica" panose="020B0604020202020204" pitchFamily="34" charset="0"/>
              </a:rPr>
              <a:t>Top tips:</a:t>
            </a:r>
          </a:p>
          <a:p>
            <a:pPr marL="285750" indent="-285750">
              <a:spcAft>
                <a:spcPts val="1000"/>
              </a:spcAft>
              <a:buFont typeface="Arial" panose="020B0604020202020204" pitchFamily="34" charset="0"/>
              <a:buChar char="•"/>
            </a:pPr>
            <a:r>
              <a:rPr lang="en-GB" sz="1600" dirty="0">
                <a:latin typeface="Helvetica" panose="020B0604020202020204" pitchFamily="34" charset="0"/>
                <a:ea typeface="Times New Roman" panose="02020603050405020304" pitchFamily="18" charset="0"/>
                <a:cs typeface="Helvetica" panose="020B0604020202020204" pitchFamily="34" charset="0"/>
              </a:rPr>
              <a:t>Use a soft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pencil: </a:t>
            </a:r>
            <a:r>
              <a:rPr lang="en-GB" sz="1600" dirty="0">
                <a:latin typeface="Helvetica" panose="020B0604020202020204" pitchFamily="34" charset="0"/>
                <a:ea typeface="Times New Roman" panose="02020603050405020304" pitchFamily="18" charset="0"/>
                <a:cs typeface="Helvetica" panose="020B0604020202020204" pitchFamily="34" charset="0"/>
              </a:rPr>
              <a:t>4B – 6B </a:t>
            </a:r>
          </a:p>
          <a:p>
            <a:pPr marL="285750" indent="-285750">
              <a:spcAft>
                <a:spcPts val="1000"/>
              </a:spcAft>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Use </a:t>
            </a:r>
            <a:r>
              <a:rPr lang="en-GB" sz="1600" dirty="0">
                <a:latin typeface="Helvetica" panose="020B0604020202020204" pitchFamily="34" charset="0"/>
                <a:ea typeface="Times New Roman" panose="02020603050405020304" pitchFamily="18" charset="0"/>
                <a:cs typeface="Helvetica" panose="020B0604020202020204" pitchFamily="34" charset="0"/>
              </a:rPr>
              <a:t>your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body, </a:t>
            </a:r>
            <a:r>
              <a:rPr lang="en-GB" sz="1600" dirty="0">
                <a:latin typeface="Helvetica" panose="020B0604020202020204" pitchFamily="34" charset="0"/>
                <a:ea typeface="Times New Roman" panose="02020603050405020304" pitchFamily="18" charset="0"/>
                <a:cs typeface="Helvetica" panose="020B0604020202020204" pitchFamily="34" charset="0"/>
              </a:rPr>
              <a:t>or a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friends, </a:t>
            </a:r>
            <a:r>
              <a:rPr lang="en-GB" sz="1600" dirty="0">
                <a:latin typeface="Helvetica" panose="020B0604020202020204" pitchFamily="34" charset="0"/>
                <a:ea typeface="Times New Roman" panose="02020603050405020304" pitchFamily="18" charset="0"/>
                <a:cs typeface="Helvetica" panose="020B0604020202020204" pitchFamily="34" charset="0"/>
              </a:rPr>
              <a:t>to see where the main joints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are e.g. elbows and knees</a:t>
            </a:r>
          </a:p>
          <a:p>
            <a:pPr marL="742950" lvl="1" indent="-285750">
              <a:spcAft>
                <a:spcPts val="1000"/>
              </a:spcAft>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This </a:t>
            </a:r>
            <a:r>
              <a:rPr lang="en-GB" sz="1600" dirty="0">
                <a:latin typeface="Helvetica" panose="020B0604020202020204" pitchFamily="34" charset="0"/>
                <a:ea typeface="Times New Roman" panose="02020603050405020304" pitchFamily="18" charset="0"/>
                <a:cs typeface="Helvetica" panose="020B0604020202020204" pitchFamily="34" charset="0"/>
              </a:rPr>
              <a:t>will help construct your body and make it more realistic and in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proportion</a:t>
            </a:r>
            <a:endParaRPr lang="en-GB" sz="1600" dirty="0">
              <a:latin typeface="Helvetica" panose="020B0604020202020204" pitchFamily="34" charset="0"/>
              <a:ea typeface="Times New Roman" panose="02020603050405020304" pitchFamily="18" charset="0"/>
              <a:cs typeface="Helvetica" panose="020B0604020202020204" pitchFamily="34" charset="0"/>
            </a:endParaRPr>
          </a:p>
          <a:p>
            <a:pPr marL="285750" indent="-285750">
              <a:spcAft>
                <a:spcPts val="1000"/>
              </a:spcAft>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For </a:t>
            </a:r>
            <a:r>
              <a:rPr lang="en-GB" sz="1600" dirty="0">
                <a:latin typeface="Helvetica" panose="020B0604020202020204" pitchFamily="34" charset="0"/>
                <a:ea typeface="Times New Roman" panose="02020603050405020304" pitchFamily="18" charset="0"/>
                <a:cs typeface="Helvetica" panose="020B0604020202020204" pitchFamily="34" charset="0"/>
              </a:rPr>
              <a:t>the extra features e.g. hair and clothing, art materials such as paint, coloured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pencils or </a:t>
            </a:r>
            <a:r>
              <a:rPr lang="en-GB" sz="1600" dirty="0">
                <a:latin typeface="Helvetica" panose="020B0604020202020204" pitchFamily="34" charset="0"/>
                <a:ea typeface="Times New Roman" panose="02020603050405020304" pitchFamily="18" charset="0"/>
                <a:cs typeface="Helvetica" panose="020B0604020202020204" pitchFamily="34" charset="0"/>
              </a:rPr>
              <a:t>pastels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can </a:t>
            </a:r>
            <a:r>
              <a:rPr lang="en-GB" sz="1600" dirty="0">
                <a:latin typeface="Helvetica" panose="020B0604020202020204" pitchFamily="34" charset="0"/>
                <a:ea typeface="Times New Roman" panose="02020603050405020304" pitchFamily="18" charset="0"/>
                <a:cs typeface="Helvetica" panose="020B0604020202020204" pitchFamily="34" charset="0"/>
              </a:rPr>
              <a:t>be </a:t>
            </a:r>
            <a:r>
              <a:rPr lang="en-GB" sz="1600" dirty="0" smtClean="0">
                <a:latin typeface="Helvetica" panose="020B0604020202020204" pitchFamily="34" charset="0"/>
                <a:ea typeface="Times New Roman" panose="02020603050405020304" pitchFamily="18" charset="0"/>
                <a:cs typeface="Helvetica" panose="020B0604020202020204" pitchFamily="34" charset="0"/>
              </a:rPr>
              <a:t>used</a:t>
            </a:r>
          </a:p>
          <a:p>
            <a:pPr marL="742950" lvl="1" indent="-285750">
              <a:spcAft>
                <a:spcPts val="1000"/>
              </a:spcAft>
              <a:buFont typeface="Arial" panose="020B0604020202020204" pitchFamily="34" charset="0"/>
              <a:buChar char="•"/>
            </a:pPr>
            <a:r>
              <a:rPr lang="en-GB" sz="1600" dirty="0" smtClean="0">
                <a:latin typeface="Helvetica" panose="020B0604020202020204" pitchFamily="34" charset="0"/>
                <a:ea typeface="Times New Roman" panose="02020603050405020304" pitchFamily="18" charset="0"/>
                <a:cs typeface="Helvetica" panose="020B0604020202020204" pitchFamily="34" charset="0"/>
              </a:rPr>
              <a:t>The </a:t>
            </a:r>
            <a:r>
              <a:rPr lang="en-GB" sz="1600" dirty="0" err="1">
                <a:latin typeface="Helvetica" panose="020B0604020202020204" pitchFamily="34" charset="0"/>
                <a:ea typeface="Times New Roman" panose="02020603050405020304" pitchFamily="18" charset="0"/>
                <a:cs typeface="Helvetica" panose="020B0604020202020204" pitchFamily="34" charset="0"/>
              </a:rPr>
              <a:t>Yawanawá</a:t>
            </a:r>
            <a:r>
              <a:rPr lang="en-GB" sz="1600" dirty="0">
                <a:latin typeface="Helvetica" panose="020B0604020202020204" pitchFamily="34" charset="0"/>
                <a:ea typeface="Times New Roman" panose="02020603050405020304" pitchFamily="18" charset="0"/>
                <a:cs typeface="Helvetica" panose="020B0604020202020204" pitchFamily="34" charset="0"/>
              </a:rPr>
              <a:t> often have long, dark hair.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799" r="40346"/>
          <a:stretch/>
        </p:blipFill>
        <p:spPr>
          <a:xfrm>
            <a:off x="7498074" y="0"/>
            <a:ext cx="1645926" cy="6858000"/>
          </a:xfrm>
          <a:prstGeom prst="rect">
            <a:avLst/>
          </a:prstGeom>
        </p:spPr>
      </p:pic>
      <p:sp>
        <p:nvSpPr>
          <p:cNvPr id="9" name="Rectangle 8"/>
          <p:cNvSpPr/>
          <p:nvPr/>
        </p:nvSpPr>
        <p:spPr>
          <a:xfrm>
            <a:off x="8306399" y="-2857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69" y="-4783"/>
            <a:ext cx="5084505" cy="112176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84" y="1001811"/>
            <a:ext cx="4712616" cy="804742"/>
          </a:xfrm>
          <a:prstGeom prst="rect">
            <a:avLst/>
          </a:prstGeom>
        </p:spPr>
      </p:pic>
    </p:spTree>
    <p:extLst>
      <p:ext uri="{BB962C8B-B14F-4D97-AF65-F5344CB8AC3E}">
        <p14:creationId xmlns:p14="http://schemas.microsoft.com/office/powerpoint/2010/main" val="929934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82834" y="79142"/>
            <a:ext cx="1832553" cy="307777"/>
          </a:xfrm>
          <a:prstGeom prst="rect">
            <a:avLst/>
          </a:prstGeom>
        </p:spPr>
        <p:txBody>
          <a:bodyPr wrap="none">
            <a:spAutoFit/>
          </a:bodyPr>
          <a:lstStyle/>
          <a:p>
            <a:r>
              <a:rPr lang="en-GB" sz="1400" b="1" dirty="0" smtClean="0">
                <a:solidFill>
                  <a:srgbClr val="FF0000"/>
                </a:solidFill>
                <a:latin typeface="Helvetica" panose="020B0604020202020204" pitchFamily="34" charset="0"/>
                <a:ea typeface="Times New Roman" panose="02020603050405020304" pitchFamily="18" charset="0"/>
                <a:cs typeface="Helvetica" panose="020B0604020202020204" pitchFamily="34" charset="0"/>
              </a:rPr>
              <a:t>Step by step guide:</a:t>
            </a:r>
            <a:endParaRPr lang="en-GB" sz="1400" b="1" dirty="0">
              <a:solidFill>
                <a:srgbClr val="FF0000"/>
              </a:solidFill>
              <a:latin typeface="Helvetica" panose="020B0604020202020204" pitchFamily="34" charset="0"/>
              <a:ea typeface="Times New Roman" panose="02020603050405020304" pitchFamily="18" charset="0"/>
              <a:cs typeface="Helvetica" panose="020B0604020202020204" pitchFamily="34" charset="0"/>
            </a:endParaRPr>
          </a:p>
        </p:txBody>
      </p:sp>
      <p:grpSp>
        <p:nvGrpSpPr>
          <p:cNvPr id="10" name="Group 9"/>
          <p:cNvGrpSpPr/>
          <p:nvPr/>
        </p:nvGrpSpPr>
        <p:grpSpPr>
          <a:xfrm>
            <a:off x="279983" y="429768"/>
            <a:ext cx="4849801" cy="3117927"/>
            <a:chOff x="279983" y="429768"/>
            <a:chExt cx="4849801" cy="3117927"/>
          </a:xfrm>
        </p:grpSpPr>
        <p:sp>
          <p:nvSpPr>
            <p:cNvPr id="9" name="Rectangle 8"/>
            <p:cNvSpPr/>
            <p:nvPr/>
          </p:nvSpPr>
          <p:spPr>
            <a:xfrm>
              <a:off x="279983" y="429768"/>
              <a:ext cx="4849801" cy="31087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7668"/>
            <a:stretch/>
          </p:blipFill>
          <p:spPr>
            <a:xfrm>
              <a:off x="3005544" y="449274"/>
              <a:ext cx="2124240" cy="3077702"/>
            </a:xfrm>
            <a:prstGeom prst="rect">
              <a:avLst/>
            </a:prstGeom>
          </p:spPr>
        </p:pic>
        <p:sp>
          <p:nvSpPr>
            <p:cNvPr id="15" name="Rectangle 14"/>
            <p:cNvSpPr/>
            <p:nvPr/>
          </p:nvSpPr>
          <p:spPr>
            <a:xfrm>
              <a:off x="279983" y="460849"/>
              <a:ext cx="2669621" cy="3086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ysClr val="windowText" lastClr="000000"/>
                  </a:solidFill>
                </a:rPr>
                <a:t>Step 1</a:t>
              </a:r>
              <a:r>
                <a:rPr lang="en-GB" sz="1400" b="1" u="sng" dirty="0" smtClean="0">
                  <a:solidFill>
                    <a:sysClr val="windowText" lastClr="000000"/>
                  </a:solidFill>
                </a:rPr>
                <a:t>:</a:t>
              </a:r>
            </a:p>
            <a:p>
              <a:endParaRPr lang="en-GB" sz="1400" dirty="0">
                <a:solidFill>
                  <a:sysClr val="windowText" lastClr="000000"/>
                </a:solidFill>
              </a:endParaRPr>
            </a:p>
            <a:p>
              <a:pPr marL="342900" indent="-342900">
                <a:spcAft>
                  <a:spcPts val="600"/>
                </a:spcAft>
                <a:buFont typeface="+mj-lt"/>
                <a:buAutoNum type="arabicPeriod"/>
              </a:pPr>
              <a:r>
                <a:rPr lang="en-GB" sz="1400" dirty="0" smtClean="0">
                  <a:solidFill>
                    <a:sysClr val="windowText" lastClr="000000"/>
                  </a:solidFill>
                </a:rPr>
                <a:t>Decide </a:t>
              </a:r>
              <a:r>
                <a:rPr lang="en-GB" sz="1400" dirty="0">
                  <a:solidFill>
                    <a:sysClr val="windowText" lastClr="000000"/>
                  </a:solidFill>
                </a:rPr>
                <a:t>on body position: standing, sitting, waving etc. </a:t>
              </a:r>
            </a:p>
            <a:p>
              <a:pPr marL="342900" indent="-342900">
                <a:spcAft>
                  <a:spcPts val="600"/>
                </a:spcAft>
                <a:buFont typeface="+mj-lt"/>
                <a:buAutoNum type="arabicPeriod"/>
              </a:pPr>
              <a:r>
                <a:rPr lang="en-GB" sz="1400" dirty="0" smtClean="0">
                  <a:solidFill>
                    <a:sysClr val="windowText" lastClr="000000"/>
                  </a:solidFill>
                </a:rPr>
                <a:t>Draw </a:t>
              </a:r>
              <a:r>
                <a:rPr lang="en-GB" sz="1400" dirty="0">
                  <a:solidFill>
                    <a:sysClr val="windowText" lastClr="000000"/>
                  </a:solidFill>
                </a:rPr>
                <a:t>the head as an </a:t>
              </a:r>
              <a:r>
                <a:rPr lang="en-GB" sz="1400" dirty="0" smtClean="0">
                  <a:solidFill>
                    <a:sysClr val="windowText" lastClr="000000"/>
                  </a:solidFill>
                </a:rPr>
                <a:t>oval</a:t>
              </a:r>
              <a:endParaRPr lang="en-GB" sz="1400" dirty="0">
                <a:solidFill>
                  <a:sysClr val="windowText" lastClr="000000"/>
                </a:solidFill>
              </a:endParaRPr>
            </a:p>
            <a:p>
              <a:pPr marL="342900" indent="-342900">
                <a:spcAft>
                  <a:spcPts val="600"/>
                </a:spcAft>
                <a:buFont typeface="+mj-lt"/>
                <a:buAutoNum type="arabicPeriod"/>
              </a:pPr>
              <a:r>
                <a:rPr lang="en-GB" sz="1400" dirty="0" smtClean="0">
                  <a:solidFill>
                    <a:sysClr val="windowText" lastClr="000000"/>
                  </a:solidFill>
                </a:rPr>
                <a:t>Draw </a:t>
              </a:r>
              <a:r>
                <a:rPr lang="en-GB" sz="1400" dirty="0">
                  <a:solidFill>
                    <a:sysClr val="windowText" lastClr="000000"/>
                  </a:solidFill>
                </a:rPr>
                <a:t>a vertical line of symmetry through the head and through where the body will be. Use a ruler as </a:t>
              </a:r>
              <a:r>
                <a:rPr lang="en-GB" sz="1400" dirty="0" smtClean="0">
                  <a:solidFill>
                    <a:sysClr val="windowText" lastClr="000000"/>
                  </a:solidFill>
                </a:rPr>
                <a:t>required</a:t>
              </a:r>
              <a:endParaRPr lang="en-GB" sz="1400" dirty="0">
                <a:solidFill>
                  <a:sysClr val="windowText" lastClr="000000"/>
                </a:solidFill>
              </a:endParaRPr>
            </a:p>
            <a:p>
              <a:pPr marL="342900" indent="-342900">
                <a:spcAft>
                  <a:spcPts val="600"/>
                </a:spcAft>
                <a:buFont typeface="+mj-lt"/>
                <a:buAutoNum type="arabicPeriod"/>
              </a:pPr>
              <a:r>
                <a:rPr lang="en-GB" sz="1400" dirty="0" smtClean="0">
                  <a:solidFill>
                    <a:sysClr val="windowText" lastClr="000000"/>
                  </a:solidFill>
                </a:rPr>
                <a:t>Draw </a:t>
              </a:r>
              <a:r>
                <a:rPr lang="en-GB" sz="1400" dirty="0">
                  <a:solidFill>
                    <a:sysClr val="windowText" lastClr="000000"/>
                  </a:solidFill>
                </a:rPr>
                <a:t>the shoulders, arms and upper body. See top tips!</a:t>
              </a:r>
            </a:p>
            <a:p>
              <a:endParaRPr lang="en-GB" sz="1400" dirty="0">
                <a:solidFill>
                  <a:sysClr val="windowText" lastClr="000000"/>
                </a:solidFill>
              </a:endParaRPr>
            </a:p>
          </p:txBody>
        </p:sp>
      </p:grpSp>
      <p:grpSp>
        <p:nvGrpSpPr>
          <p:cNvPr id="31" name="Group 30"/>
          <p:cNvGrpSpPr/>
          <p:nvPr/>
        </p:nvGrpSpPr>
        <p:grpSpPr>
          <a:xfrm>
            <a:off x="5197701" y="429768"/>
            <a:ext cx="3811480" cy="3191857"/>
            <a:chOff x="5197701" y="429768"/>
            <a:chExt cx="3811480" cy="3191857"/>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7483"/>
            <a:stretch/>
          </p:blipFill>
          <p:spPr>
            <a:xfrm>
              <a:off x="6880048" y="448056"/>
              <a:ext cx="2129133" cy="3099639"/>
            </a:xfrm>
            <a:prstGeom prst="rect">
              <a:avLst/>
            </a:prstGeom>
          </p:spPr>
        </p:pic>
        <p:sp>
          <p:nvSpPr>
            <p:cNvPr id="23" name="Rectangle 22"/>
            <p:cNvSpPr/>
            <p:nvPr/>
          </p:nvSpPr>
          <p:spPr>
            <a:xfrm>
              <a:off x="5206557" y="451705"/>
              <a:ext cx="1605862" cy="3169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ysClr val="windowText" lastClr="000000"/>
                  </a:solidFill>
                </a:rPr>
                <a:t>Step 2</a:t>
              </a:r>
              <a:r>
                <a:rPr lang="en-GB" sz="1400" b="1" u="sng" dirty="0" smtClean="0">
                  <a:solidFill>
                    <a:sysClr val="windowText" lastClr="000000"/>
                  </a:solidFill>
                </a:rPr>
                <a:t>:</a:t>
              </a:r>
            </a:p>
            <a:p>
              <a:endParaRPr lang="en-GB" sz="1400" dirty="0">
                <a:solidFill>
                  <a:sysClr val="windowText" lastClr="000000"/>
                </a:solidFill>
              </a:endParaRPr>
            </a:p>
            <a:p>
              <a:pPr marL="342900" indent="-342900">
                <a:buFont typeface="+mj-lt"/>
                <a:buAutoNum type="arabicPeriod"/>
              </a:pPr>
              <a:r>
                <a:rPr lang="en-GB" sz="1400" dirty="0" smtClean="0">
                  <a:solidFill>
                    <a:sysClr val="windowText" lastClr="000000"/>
                  </a:solidFill>
                </a:rPr>
                <a:t>Add </a:t>
              </a:r>
              <a:r>
                <a:rPr lang="en-GB" sz="1400" dirty="0">
                  <a:solidFill>
                    <a:sysClr val="windowText" lastClr="000000"/>
                  </a:solidFill>
                </a:rPr>
                <a:t>the </a:t>
              </a:r>
              <a:r>
                <a:rPr lang="en-GB" sz="1400" dirty="0" smtClean="0">
                  <a:solidFill>
                    <a:sysClr val="windowText" lastClr="000000"/>
                  </a:solidFill>
                </a:rPr>
                <a:t>legs</a:t>
              </a:r>
              <a:r>
                <a:rPr lang="en-GB" sz="1400" dirty="0">
                  <a:solidFill>
                    <a:sysClr val="windowText" lastClr="000000"/>
                  </a:solidFill>
                </a:rPr>
                <a:t> </a:t>
              </a:r>
            </a:p>
            <a:p>
              <a:pPr marL="342900" indent="-342900">
                <a:buFont typeface="+mj-lt"/>
                <a:buAutoNum type="arabicPeriod"/>
              </a:pPr>
              <a:r>
                <a:rPr lang="en-GB" sz="1400" dirty="0" smtClean="0">
                  <a:solidFill>
                    <a:sysClr val="windowText" lastClr="000000"/>
                  </a:solidFill>
                </a:rPr>
                <a:t>Bend </a:t>
              </a:r>
              <a:r>
                <a:rPr lang="en-GB" sz="1400" dirty="0">
                  <a:solidFill>
                    <a:sysClr val="windowText" lastClr="000000"/>
                  </a:solidFill>
                </a:rPr>
                <a:t>the legs slightly at the knees. </a:t>
              </a:r>
            </a:p>
          </p:txBody>
        </p:sp>
        <p:sp>
          <p:nvSpPr>
            <p:cNvPr id="30" name="Rectangle 29"/>
            <p:cNvSpPr/>
            <p:nvPr/>
          </p:nvSpPr>
          <p:spPr>
            <a:xfrm>
              <a:off x="5197701" y="429768"/>
              <a:ext cx="3811480" cy="31179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79983" y="3621625"/>
            <a:ext cx="3863628" cy="3086846"/>
            <a:chOff x="279983" y="3621625"/>
            <a:chExt cx="3863628" cy="3086846"/>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7971"/>
            <a:stretch/>
          </p:blipFill>
          <p:spPr>
            <a:xfrm>
              <a:off x="2015387" y="3621625"/>
              <a:ext cx="2128223" cy="3086846"/>
            </a:xfrm>
            <a:prstGeom prst="rect">
              <a:avLst/>
            </a:prstGeom>
          </p:spPr>
        </p:pic>
        <p:sp>
          <p:nvSpPr>
            <p:cNvPr id="24" name="Rectangle 23"/>
            <p:cNvSpPr/>
            <p:nvPr/>
          </p:nvSpPr>
          <p:spPr>
            <a:xfrm>
              <a:off x="282870" y="3621625"/>
              <a:ext cx="1692320" cy="3086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ysClr val="windowText" lastClr="000000"/>
                  </a:solidFill>
                </a:rPr>
                <a:t>Step 3</a:t>
              </a:r>
              <a:r>
                <a:rPr lang="en-GB" sz="1400" b="1" u="sng" dirty="0" smtClean="0">
                  <a:solidFill>
                    <a:sysClr val="windowText" lastClr="000000"/>
                  </a:solidFill>
                </a:rPr>
                <a:t>:</a:t>
              </a:r>
            </a:p>
            <a:p>
              <a:endParaRPr lang="en-GB" sz="1400" dirty="0">
                <a:solidFill>
                  <a:sysClr val="windowText" lastClr="000000"/>
                </a:solidFill>
              </a:endParaRPr>
            </a:p>
            <a:p>
              <a:pPr marL="342900" indent="-342900">
                <a:buFont typeface="+mj-lt"/>
                <a:buAutoNum type="arabicPeriod"/>
              </a:pPr>
              <a:r>
                <a:rPr lang="en-GB" sz="1400" dirty="0" smtClean="0">
                  <a:solidFill>
                    <a:sysClr val="windowText" lastClr="000000"/>
                  </a:solidFill>
                </a:rPr>
                <a:t>Add </a:t>
              </a:r>
              <a:r>
                <a:rPr lang="en-GB" sz="1400" dirty="0">
                  <a:solidFill>
                    <a:sysClr val="windowText" lastClr="000000"/>
                  </a:solidFill>
                </a:rPr>
                <a:t>the hair style of your choice.</a:t>
              </a:r>
            </a:p>
          </p:txBody>
        </p:sp>
        <p:sp>
          <p:nvSpPr>
            <p:cNvPr id="32" name="Rectangle 31"/>
            <p:cNvSpPr/>
            <p:nvPr/>
          </p:nvSpPr>
          <p:spPr>
            <a:xfrm>
              <a:off x="279983" y="3621625"/>
              <a:ext cx="3863628" cy="3086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p:cNvGrpSpPr/>
          <p:nvPr/>
        </p:nvGrpSpPr>
        <p:grpSpPr>
          <a:xfrm>
            <a:off x="4211239" y="3621625"/>
            <a:ext cx="4797942" cy="3086846"/>
            <a:chOff x="4211239" y="3621625"/>
            <a:chExt cx="4797942" cy="3086846"/>
          </a:xfrm>
        </p:grpSpPr>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7715"/>
            <a:stretch/>
          </p:blipFill>
          <p:spPr>
            <a:xfrm>
              <a:off x="6879056" y="3621625"/>
              <a:ext cx="2130125" cy="3086846"/>
            </a:xfrm>
            <a:prstGeom prst="rect">
              <a:avLst/>
            </a:prstGeom>
          </p:spPr>
        </p:pic>
        <p:sp>
          <p:nvSpPr>
            <p:cNvPr id="25" name="Rectangle 24"/>
            <p:cNvSpPr/>
            <p:nvPr/>
          </p:nvSpPr>
          <p:spPr>
            <a:xfrm>
              <a:off x="4211239" y="3621625"/>
              <a:ext cx="2601180" cy="3086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ysClr val="windowText" lastClr="000000"/>
                  </a:solidFill>
                </a:rPr>
                <a:t>Step 4</a:t>
              </a:r>
              <a:r>
                <a:rPr lang="en-GB" sz="1400" b="1" u="sng" dirty="0" smtClean="0">
                  <a:solidFill>
                    <a:sysClr val="windowText" lastClr="000000"/>
                  </a:solidFill>
                </a:rPr>
                <a:t>:</a:t>
              </a:r>
            </a:p>
            <a:p>
              <a:endParaRPr lang="en-GB" sz="1400" dirty="0" smtClean="0">
                <a:solidFill>
                  <a:sysClr val="windowText" lastClr="000000"/>
                </a:solidFill>
              </a:endParaRPr>
            </a:p>
            <a:p>
              <a:pPr marL="342900" indent="-342900">
                <a:spcAft>
                  <a:spcPts val="600"/>
                </a:spcAft>
                <a:buFont typeface="+mj-lt"/>
                <a:buAutoNum type="arabicPeriod"/>
              </a:pPr>
              <a:r>
                <a:rPr lang="en-GB" sz="1400" dirty="0" smtClean="0">
                  <a:solidFill>
                    <a:sysClr val="windowText" lastClr="000000"/>
                  </a:solidFill>
                </a:rPr>
                <a:t>Add a ceremonial grass skirt, or coloured shorts and a t-shirt</a:t>
              </a:r>
            </a:p>
            <a:p>
              <a:pPr marL="342900" indent="-342900">
                <a:spcAft>
                  <a:spcPts val="600"/>
                </a:spcAft>
                <a:buFont typeface="+mj-lt"/>
                <a:buAutoNum type="arabicPeriod"/>
              </a:pPr>
              <a:r>
                <a:rPr lang="en-GB" sz="1400" dirty="0" smtClean="0">
                  <a:solidFill>
                    <a:sysClr val="windowText" lastClr="000000"/>
                  </a:solidFill>
                </a:rPr>
                <a:t>Add </a:t>
              </a:r>
              <a:r>
                <a:rPr lang="en-GB" sz="1400" dirty="0">
                  <a:solidFill>
                    <a:sysClr val="windowText" lastClr="000000"/>
                  </a:solidFill>
                </a:rPr>
                <a:t>a head dress of your design and </a:t>
              </a:r>
              <a:r>
                <a:rPr lang="en-GB" sz="1400" dirty="0" smtClean="0">
                  <a:solidFill>
                    <a:sysClr val="windowText" lastClr="000000"/>
                  </a:solidFill>
                </a:rPr>
                <a:t>choosing</a:t>
              </a:r>
              <a:endParaRPr lang="en-GB" sz="1400" dirty="0">
                <a:solidFill>
                  <a:sysClr val="windowText" lastClr="000000"/>
                </a:solidFill>
              </a:endParaRPr>
            </a:p>
            <a:p>
              <a:pPr marL="342900" indent="-342900">
                <a:spcAft>
                  <a:spcPts val="600"/>
                </a:spcAft>
                <a:buFont typeface="+mj-lt"/>
                <a:buAutoNum type="arabicPeriod"/>
              </a:pPr>
              <a:r>
                <a:rPr lang="en-GB" sz="1400" dirty="0" smtClean="0">
                  <a:solidFill>
                    <a:sysClr val="windowText" lastClr="000000"/>
                  </a:solidFill>
                </a:rPr>
                <a:t>Remove </a:t>
              </a:r>
              <a:r>
                <a:rPr lang="en-GB" sz="1400" dirty="0">
                  <a:solidFill>
                    <a:sysClr val="windowText" lastClr="000000"/>
                  </a:solidFill>
                </a:rPr>
                <a:t>any extra pencil markings such as the central line</a:t>
              </a:r>
              <a:r>
                <a:rPr lang="en-GB" sz="1400" dirty="0" smtClean="0">
                  <a:solidFill>
                    <a:sysClr val="windowText" lastClr="000000"/>
                  </a:solidFill>
                </a:rPr>
                <a:t>.</a:t>
              </a:r>
              <a:endParaRPr lang="en-GB" sz="1400" dirty="0">
                <a:solidFill>
                  <a:sysClr val="windowText" lastClr="000000"/>
                </a:solidFill>
              </a:endParaRPr>
            </a:p>
            <a:p>
              <a:r>
                <a:rPr lang="en-GB" sz="1400" u="sng" dirty="0" smtClean="0">
                  <a:solidFill>
                    <a:sysClr val="windowText" lastClr="000000"/>
                  </a:solidFill>
                </a:rPr>
                <a:t>Extra</a:t>
              </a:r>
              <a:endParaRPr lang="en-GB" sz="1400" dirty="0">
                <a:solidFill>
                  <a:sysClr val="windowText" lastClr="000000"/>
                </a:solidFill>
              </a:endParaRPr>
            </a:p>
            <a:p>
              <a:r>
                <a:rPr lang="en-GB" sz="1400" dirty="0" smtClean="0">
                  <a:solidFill>
                    <a:sysClr val="windowText" lastClr="000000"/>
                  </a:solidFill>
                </a:rPr>
                <a:t>Add </a:t>
              </a:r>
              <a:r>
                <a:rPr lang="en-GB" sz="1400" dirty="0">
                  <a:solidFill>
                    <a:sysClr val="windowText" lastClr="000000"/>
                  </a:solidFill>
                </a:rPr>
                <a:t>a body colour or body paint </a:t>
              </a:r>
              <a:r>
                <a:rPr lang="en-GB" sz="1400" dirty="0" smtClean="0">
                  <a:solidFill>
                    <a:sysClr val="windowText" lastClr="000000"/>
                  </a:solidFill>
                </a:rPr>
                <a:t>markings.</a:t>
              </a:r>
              <a:r>
                <a:rPr lang="en-GB" sz="1400" dirty="0">
                  <a:solidFill>
                    <a:sysClr val="windowText" lastClr="000000"/>
                  </a:solidFill>
                </a:rPr>
                <a:t> </a:t>
              </a:r>
            </a:p>
          </p:txBody>
        </p:sp>
        <p:sp>
          <p:nvSpPr>
            <p:cNvPr id="34" name="Rectangle 33"/>
            <p:cNvSpPr/>
            <p:nvPr/>
          </p:nvSpPr>
          <p:spPr>
            <a:xfrm>
              <a:off x="4211239" y="3621625"/>
              <a:ext cx="4797942" cy="3086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60225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104" t="-278" r="104" b="11146"/>
          <a:stretch/>
        </p:blipFill>
        <p:spPr>
          <a:xfrm>
            <a:off x="-9331" y="-18662"/>
            <a:ext cx="9157554" cy="6886575"/>
          </a:xfrm>
          <a:prstGeom prst="rect">
            <a:avLst/>
          </a:prstGeom>
        </p:spPr>
      </p:pic>
      <p:sp>
        <p:nvSpPr>
          <p:cNvPr id="3" name="Content Placeholder 2"/>
          <p:cNvSpPr>
            <a:spLocks noGrp="1"/>
          </p:cNvSpPr>
          <p:nvPr>
            <p:ph idx="1"/>
          </p:nvPr>
        </p:nvSpPr>
        <p:spPr>
          <a:xfrm>
            <a:off x="213322" y="1644840"/>
            <a:ext cx="8821271" cy="2522596"/>
          </a:xfrm>
        </p:spPr>
        <p:txBody>
          <a:bodyPr>
            <a:noAutofit/>
          </a:bodyPr>
          <a:lstStyle/>
          <a:p>
            <a:pPr marL="0" indent="0">
              <a:buNone/>
            </a:pPr>
            <a:r>
              <a:rPr lang="en-US" sz="1800" b="1" dirty="0">
                <a:latin typeface="Helvetica" panose="020B0604020202020204" pitchFamily="34" charset="0"/>
                <a:cs typeface="Helvetica" panose="020B0604020202020204" pitchFamily="34" charset="0"/>
              </a:rPr>
              <a:t>Tell </a:t>
            </a:r>
            <a:r>
              <a:rPr lang="en-US" sz="1800" b="1" dirty="0" smtClean="0">
                <a:latin typeface="Helvetica" panose="020B0604020202020204" pitchFamily="34" charset="0"/>
                <a:cs typeface="Helvetica" panose="020B0604020202020204" pitchFamily="34" charset="0"/>
              </a:rPr>
              <a:t>me…</a:t>
            </a:r>
          </a:p>
          <a:p>
            <a:pPr marL="0" indent="0">
              <a:buNone/>
            </a:pPr>
            <a:endParaRPr lang="en-US" sz="1800" b="1" dirty="0">
              <a:latin typeface="Helvetica" panose="020B0604020202020204" pitchFamily="34" charset="0"/>
              <a:cs typeface="Helvetica" panose="020B0604020202020204" pitchFamily="34" charset="0"/>
            </a:endParaRPr>
          </a:p>
          <a:p>
            <a:r>
              <a:rPr lang="en-US" sz="1800" b="1" dirty="0" smtClean="0">
                <a:latin typeface="Helvetica" panose="020B0604020202020204" pitchFamily="34" charset="0"/>
                <a:cs typeface="Helvetica" panose="020B0604020202020204" pitchFamily="34" charset="0"/>
              </a:rPr>
              <a:t>…something you </a:t>
            </a:r>
            <a:r>
              <a:rPr lang="en-US" sz="1800" b="1" dirty="0">
                <a:latin typeface="Helvetica" panose="020B0604020202020204" pitchFamily="34" charset="0"/>
                <a:cs typeface="Helvetica" panose="020B0604020202020204" pitchFamily="34" charset="0"/>
              </a:rPr>
              <a:t>know now that you didn’t know an hour </a:t>
            </a:r>
            <a:r>
              <a:rPr lang="en-US" sz="1800" b="1" dirty="0" smtClean="0">
                <a:latin typeface="Helvetica" panose="020B0604020202020204" pitchFamily="34" charset="0"/>
                <a:cs typeface="Helvetica" panose="020B0604020202020204" pitchFamily="34" charset="0"/>
              </a:rPr>
              <a:t>ago</a:t>
            </a:r>
          </a:p>
          <a:p>
            <a:endParaRPr lang="en-US" sz="1800" b="1" dirty="0">
              <a:latin typeface="Helvetica" panose="020B0604020202020204" pitchFamily="34" charset="0"/>
              <a:cs typeface="Helvetica" panose="020B0604020202020204" pitchFamily="34" charset="0"/>
            </a:endParaRPr>
          </a:p>
          <a:p>
            <a:r>
              <a:rPr lang="en-US" sz="1800" b="1" dirty="0" smtClean="0">
                <a:latin typeface="Helvetica" panose="020B0604020202020204" pitchFamily="34" charset="0"/>
                <a:cs typeface="Helvetica" panose="020B0604020202020204" pitchFamily="34" charset="0"/>
              </a:rPr>
              <a:t>…three </a:t>
            </a:r>
            <a:r>
              <a:rPr lang="en-GB" sz="1800" b="1" dirty="0" smtClean="0">
                <a:latin typeface="Helvetica" panose="020B0604020202020204" pitchFamily="34" charset="0"/>
                <a:cs typeface="Helvetica" panose="020B0604020202020204" pitchFamily="34" charset="0"/>
              </a:rPr>
              <a:t>differences </a:t>
            </a:r>
            <a:r>
              <a:rPr lang="en-GB" sz="1800" b="1" dirty="0">
                <a:latin typeface="Helvetica" panose="020B0604020202020204" pitchFamily="34" charset="0"/>
                <a:cs typeface="Helvetica" panose="020B0604020202020204" pitchFamily="34" charset="0"/>
              </a:rPr>
              <a:t>between the culture and customs of the </a:t>
            </a:r>
            <a:r>
              <a:rPr lang="en-GB" sz="1800" b="1" dirty="0" err="1">
                <a:latin typeface="Helvetica" panose="020B0604020202020204" pitchFamily="34" charset="0"/>
                <a:cs typeface="Helvetica" panose="020B0604020202020204" pitchFamily="34" charset="0"/>
              </a:rPr>
              <a:t>Yawanawá</a:t>
            </a:r>
            <a:r>
              <a:rPr lang="en-GB" sz="1800" b="1" dirty="0">
                <a:latin typeface="Helvetica" panose="020B0604020202020204" pitchFamily="34" charset="0"/>
                <a:cs typeface="Helvetica" panose="020B0604020202020204" pitchFamily="34" charset="0"/>
              </a:rPr>
              <a:t> tribe and your own</a:t>
            </a:r>
          </a:p>
          <a:p>
            <a:endParaRPr lang="en-US" sz="1800" b="1" dirty="0" smtClean="0">
              <a:latin typeface="Helvetica" panose="020B0604020202020204" pitchFamily="34" charset="0"/>
              <a:cs typeface="Helvetica" panose="020B0604020202020204" pitchFamily="34" charset="0"/>
            </a:endParaRPr>
          </a:p>
          <a:p>
            <a:r>
              <a:rPr lang="en-US" sz="1800" b="1" dirty="0" smtClean="0">
                <a:latin typeface="Helvetica" panose="020B0604020202020204" pitchFamily="34" charset="0"/>
                <a:cs typeface="Helvetica" panose="020B0604020202020204" pitchFamily="34" charset="0"/>
              </a:rPr>
              <a:t>…one top tip you need to remember when painting people.</a:t>
            </a:r>
          </a:p>
          <a:p>
            <a:pPr marL="0" indent="0">
              <a:buNone/>
            </a:pPr>
            <a:endParaRPr lang="en-GB" sz="1800" dirty="0">
              <a:latin typeface="Helvetica" panose="020B0604020202020204" pitchFamily="34" charset="0"/>
              <a:cs typeface="Helvetica" panose="020B0604020202020204" pitchFamily="34" charset="0"/>
            </a:endParaRPr>
          </a:p>
        </p:txBody>
      </p:sp>
      <p:grpSp>
        <p:nvGrpSpPr>
          <p:cNvPr id="4" name="Group 3"/>
          <p:cNvGrpSpPr/>
          <p:nvPr/>
        </p:nvGrpSpPr>
        <p:grpSpPr>
          <a:xfrm>
            <a:off x="-7" y="5819774"/>
            <a:ext cx="9144007" cy="1038226"/>
            <a:chOff x="-7" y="5819774"/>
            <a:chExt cx="9144007" cy="1038226"/>
          </a:xfrm>
        </p:grpSpPr>
        <p:sp>
          <p:nvSpPr>
            <p:cNvPr id="2" name="Rectangle 1"/>
            <p:cNvSpPr/>
            <p:nvPr/>
          </p:nvSpPr>
          <p:spPr>
            <a:xfrm>
              <a:off x="-7" y="5819774"/>
              <a:ext cx="9144007" cy="10382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Picture 9" descr="BF PRESENTATION SLIDES.pdf"/>
            <p:cNvPicPr>
              <a:picLocks noChangeAspect="1"/>
            </p:cNvPicPr>
            <p:nvPr/>
          </p:nvPicPr>
          <p:blipFill rotWithShape="1">
            <a:blip r:embed="rId4">
              <a:extLst>
                <a:ext uri="{28A0092B-C50C-407E-A947-70E740481C1C}">
                  <a14:useLocalDpi xmlns:a14="http://schemas.microsoft.com/office/drawing/2010/main"/>
                </a:ext>
              </a:extLst>
            </a:blip>
            <a:srcRect t="60311" b="19278"/>
            <a:stretch/>
          </p:blipFill>
          <p:spPr>
            <a:xfrm>
              <a:off x="1240814" y="5819775"/>
              <a:ext cx="6662373" cy="1038224"/>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293" y="97923"/>
            <a:ext cx="9144000" cy="894401"/>
          </a:xfrm>
          <a:prstGeom prst="rect">
            <a:avLst/>
          </a:prstGeom>
        </p:spPr>
      </p:pic>
      <p:sp>
        <p:nvSpPr>
          <p:cNvPr id="9" name="Rectangle 8"/>
          <p:cNvSpPr/>
          <p:nvPr/>
        </p:nvSpPr>
        <p:spPr>
          <a:xfrm>
            <a:off x="8338454" y="-3565"/>
            <a:ext cx="938185" cy="238014"/>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 John Dyer</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53052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4688" b="1"/>
          <a:stretch/>
        </p:blipFill>
        <p:spPr>
          <a:xfrm>
            <a:off x="0" y="-28575"/>
            <a:ext cx="9144000" cy="6886575"/>
          </a:xfrm>
          <a:prstGeom prst="rect">
            <a:avLst/>
          </a:prstGeom>
        </p:spPr>
      </p:pic>
      <p:sp>
        <p:nvSpPr>
          <p:cNvPr id="10" name="Rectangle 9"/>
          <p:cNvSpPr/>
          <p:nvPr/>
        </p:nvSpPr>
        <p:spPr>
          <a:xfrm>
            <a:off x="2136711" y="5197830"/>
            <a:ext cx="6923314" cy="1574149"/>
          </a:xfrm>
          <a:prstGeom prst="rect">
            <a:avLst/>
          </a:prstGeom>
          <a:solidFill>
            <a:schemeClr val="bg1">
              <a:lumMod val="65000"/>
              <a:alpha val="90000"/>
            </a:schemeClr>
          </a:solidFill>
        </p:spPr>
        <p:txBody>
          <a:bodyPr wrap="square">
            <a:spAutoFit/>
          </a:bodyPr>
          <a:lstStyle/>
          <a:p>
            <a:pPr lvl="0">
              <a:lnSpc>
                <a:spcPct val="107000"/>
              </a:lnSpc>
              <a:spcAft>
                <a:spcPts val="0"/>
              </a:spcAft>
              <a:tabLst>
                <a:tab pos="107950" algn="l"/>
              </a:tabLst>
            </a:pPr>
            <a:r>
              <a:rPr lang="en-GB" b="1" dirty="0" smtClean="0">
                <a:solidFill>
                  <a:sysClr val="windowText" lastClr="000000"/>
                </a:solidFill>
                <a:latin typeface="Helvetica" panose="020B0604020202020204" pitchFamily="34" charset="0"/>
                <a:cs typeface="Helvetica" panose="020B0604020202020204" pitchFamily="34" charset="0"/>
              </a:rPr>
              <a:t>Learning objectives:</a:t>
            </a:r>
          </a:p>
          <a:p>
            <a:pPr marL="342900" lvl="0" indent="-342900">
              <a:lnSpc>
                <a:spcPct val="107000"/>
              </a:lnSpc>
              <a:spcAft>
                <a:spcPts val="0"/>
              </a:spcAft>
              <a:buFont typeface="Symbol" panose="05050102010706020507" pitchFamily="18" charset="2"/>
              <a:buChar char=""/>
              <a:tabLst>
                <a:tab pos="107950" algn="l"/>
              </a:tabLst>
            </a:pPr>
            <a:r>
              <a:rPr lang="en-GB" dirty="0" smtClean="0">
                <a:solidFill>
                  <a:sysClr val="windowText" lastClr="000000"/>
                </a:solidFill>
                <a:latin typeface="Helvetica" panose="020B0604020202020204" pitchFamily="34" charset="0"/>
                <a:cs typeface="Helvetica" panose="020B0604020202020204" pitchFamily="34" charset="0"/>
              </a:rPr>
              <a:t>To describe the location of Brazil </a:t>
            </a:r>
          </a:p>
          <a:p>
            <a:pPr marL="342900" lvl="0" indent="-342900">
              <a:lnSpc>
                <a:spcPct val="107000"/>
              </a:lnSpc>
              <a:spcAft>
                <a:spcPts val="0"/>
              </a:spcAft>
              <a:buFont typeface="Symbol" panose="05050102010706020507" pitchFamily="18" charset="2"/>
              <a:buChar char=""/>
              <a:tabLst>
                <a:tab pos="107950" algn="l"/>
              </a:tabLst>
            </a:pPr>
            <a:r>
              <a:rPr lang="en-GB" dirty="0" smtClean="0">
                <a:solidFill>
                  <a:sysClr val="windowText" lastClr="000000"/>
                </a:solidFill>
                <a:latin typeface="Helvetica" panose="020B0604020202020204" pitchFamily="34" charset="0"/>
                <a:cs typeface="Helvetica" panose="020B0604020202020204" pitchFamily="34" charset="0"/>
              </a:rPr>
              <a:t>To explain the difference between the culture and customs of the </a:t>
            </a:r>
            <a:r>
              <a:rPr lang="en-GB" dirty="0" err="1">
                <a:latin typeface="Helvetica" panose="020B0604020202020204" pitchFamily="34" charset="0"/>
                <a:cs typeface="Helvetica" panose="020B0604020202020204" pitchFamily="34" charset="0"/>
              </a:rPr>
              <a:t>Yawanawá</a:t>
            </a:r>
            <a:r>
              <a:rPr lang="en-GB" dirty="0">
                <a:latin typeface="Helvetica" panose="020B0604020202020204" pitchFamily="34" charset="0"/>
                <a:cs typeface="Helvetica" panose="020B0604020202020204" pitchFamily="34" charset="0"/>
              </a:rPr>
              <a:t> </a:t>
            </a:r>
            <a:r>
              <a:rPr lang="en-GB" dirty="0" smtClean="0">
                <a:latin typeface="Helvetica" panose="020B0604020202020204" pitchFamily="34" charset="0"/>
                <a:cs typeface="Helvetica" panose="020B0604020202020204" pitchFamily="34" charset="0"/>
              </a:rPr>
              <a:t>tribe </a:t>
            </a:r>
            <a:r>
              <a:rPr lang="en-GB" dirty="0" smtClean="0">
                <a:solidFill>
                  <a:sysClr val="windowText" lastClr="000000"/>
                </a:solidFill>
                <a:latin typeface="Helvetica" panose="020B0604020202020204" pitchFamily="34" charset="0"/>
                <a:cs typeface="Helvetica" panose="020B0604020202020204" pitchFamily="34" charset="0"/>
              </a:rPr>
              <a:t>and your own</a:t>
            </a:r>
            <a:endParaRPr lang="en-GB" dirty="0">
              <a:solidFill>
                <a:sysClr val="windowText" lastClr="000000"/>
              </a:solidFill>
              <a:latin typeface="Helvetica" panose="020B0604020202020204" pitchFamily="34" charset="0"/>
              <a:cs typeface="Helvetica" panose="020B0604020202020204" pitchFamily="34" charset="0"/>
            </a:endParaRPr>
          </a:p>
          <a:p>
            <a:pPr marL="342900" lvl="0" indent="-342900">
              <a:lnSpc>
                <a:spcPct val="107000"/>
              </a:lnSpc>
              <a:spcAft>
                <a:spcPts val="0"/>
              </a:spcAft>
              <a:buFont typeface="Symbol" panose="05050102010706020507" pitchFamily="18" charset="2"/>
              <a:buChar char=""/>
              <a:tabLst>
                <a:tab pos="107950" algn="l"/>
              </a:tabLst>
            </a:pPr>
            <a:r>
              <a:rPr lang="en-GB" dirty="0" smtClean="0">
                <a:solidFill>
                  <a:sysClr val="windowText" lastClr="000000"/>
                </a:solidFill>
                <a:latin typeface="Helvetica" panose="020B0604020202020204" pitchFamily="34" charset="0"/>
                <a:cs typeface="Helvetica" panose="020B0604020202020204" pitchFamily="34" charset="0"/>
              </a:rPr>
              <a:t>To experiment with a range or art materials </a:t>
            </a:r>
            <a:r>
              <a:rPr lang="en-GB" smtClean="0">
                <a:solidFill>
                  <a:sysClr val="windowText" lastClr="000000"/>
                </a:solidFill>
                <a:latin typeface="Helvetica" panose="020B0604020202020204" pitchFamily="34" charset="0"/>
                <a:cs typeface="Helvetica" panose="020B0604020202020204" pitchFamily="34" charset="0"/>
              </a:rPr>
              <a:t>and techniques.</a:t>
            </a:r>
            <a:endParaRPr lang="en-GB" dirty="0">
              <a:solidFill>
                <a:sysClr val="windowText" lastClr="000000"/>
              </a:solidFill>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126" y="326976"/>
            <a:ext cx="6492803" cy="107298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22" y="1450154"/>
            <a:ext cx="5931922" cy="896190"/>
          </a:xfrm>
          <a:prstGeom prst="rect">
            <a:avLst/>
          </a:prstGeom>
        </p:spPr>
      </p:pic>
      <p:sp>
        <p:nvSpPr>
          <p:cNvPr id="6" name="Rectangle 5"/>
          <p:cNvSpPr/>
          <p:nvPr/>
        </p:nvSpPr>
        <p:spPr>
          <a:xfrm>
            <a:off x="8306399" y="-2857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07571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679" y="8812"/>
            <a:ext cx="7718205" cy="1079086"/>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1053"/>
            <a:ext cx="9144000" cy="463629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9585" b="76977"/>
          <a:stretch/>
        </p:blipFill>
        <p:spPr>
          <a:xfrm>
            <a:off x="0" y="5819775"/>
            <a:ext cx="9144000" cy="1038225"/>
          </a:xfrm>
          <a:prstGeom prst="rect">
            <a:avLst/>
          </a:prstGeom>
        </p:spPr>
      </p:pic>
      <p:sp>
        <p:nvSpPr>
          <p:cNvPr id="12" name="Rectangle 11"/>
          <p:cNvSpPr/>
          <p:nvPr/>
        </p:nvSpPr>
        <p:spPr>
          <a:xfrm>
            <a:off x="218394" y="1146758"/>
            <a:ext cx="2939143" cy="646331"/>
          </a:xfrm>
          <a:prstGeom prst="rect">
            <a:avLst/>
          </a:prstGeom>
        </p:spPr>
        <p:txBody>
          <a:bodyPr wrap="square">
            <a:spAutoFit/>
          </a:bodyPr>
          <a:lstStyle/>
          <a:p>
            <a:r>
              <a:rPr lang="en-GB" dirty="0" smtClean="0">
                <a:latin typeface="Helvetica" panose="020B0604020202020204" pitchFamily="34" charset="0"/>
                <a:cs typeface="Helvetica" panose="020B0604020202020204" pitchFamily="34" charset="0"/>
              </a:rPr>
              <a:t>Use the map to locate South America and Brazil</a:t>
            </a:r>
          </a:p>
        </p:txBody>
      </p:sp>
      <p:sp>
        <p:nvSpPr>
          <p:cNvPr id="11" name="Rectangle 10"/>
          <p:cNvSpPr/>
          <p:nvPr/>
        </p:nvSpPr>
        <p:spPr>
          <a:xfrm>
            <a:off x="8339255" y="5568168"/>
            <a:ext cx="804745" cy="251607"/>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Pixaby.com</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
        <p:nvSpPr>
          <p:cNvPr id="7" name="Rectangle 6"/>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05671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54" y="0"/>
            <a:ext cx="7498080" cy="707886"/>
          </a:xfrm>
          <a:prstGeom prst="rect">
            <a:avLst/>
          </a:prstGeom>
          <a:noFill/>
        </p:spPr>
        <p:txBody>
          <a:bodyPr wrap="square" rtlCol="0">
            <a:spAutoFit/>
          </a:bodyPr>
          <a:lstStyle/>
          <a:p>
            <a:r>
              <a:rPr lang="en-GB" sz="4000" b="1" dirty="0" smtClean="0">
                <a:solidFill>
                  <a:schemeClr val="bg1"/>
                </a:solidFill>
              </a:rPr>
              <a:t>Camel</a:t>
            </a:r>
            <a:endParaRPr lang="en-GB" sz="4000" b="1" dirty="0">
              <a:solidFill>
                <a:schemeClr val="bg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585" b="76977"/>
          <a:stretch/>
        </p:blipFill>
        <p:spPr>
          <a:xfrm>
            <a:off x="0" y="5819775"/>
            <a:ext cx="9144000" cy="1038225"/>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5960"/>
          <a:stretch/>
        </p:blipFill>
        <p:spPr>
          <a:xfrm>
            <a:off x="246857" y="988310"/>
            <a:ext cx="3672000" cy="4736488"/>
          </a:xfrm>
          <a:prstGeom prst="rect">
            <a:avLst/>
          </a:prstGeom>
        </p:spPr>
      </p:pic>
      <p:sp>
        <p:nvSpPr>
          <p:cNvPr id="6" name="Rectangle 5"/>
          <p:cNvSpPr/>
          <p:nvPr/>
        </p:nvSpPr>
        <p:spPr>
          <a:xfrm>
            <a:off x="4067897" y="1032715"/>
            <a:ext cx="4852885" cy="1754326"/>
          </a:xfrm>
          <a:prstGeom prst="rect">
            <a:avLst/>
          </a:prstGeom>
        </p:spPr>
        <p:txBody>
          <a:bodyPr wrap="square">
            <a:spAutoFit/>
          </a:bodyPr>
          <a:lstStyle/>
          <a:p>
            <a:r>
              <a:rPr lang="en-GB" dirty="0" smtClean="0">
                <a:latin typeface="Helvetica" panose="020B0604020202020204" pitchFamily="34" charset="0"/>
                <a:cs typeface="Helvetica" panose="020B0604020202020204" pitchFamily="34" charset="0"/>
              </a:rPr>
              <a:t>The </a:t>
            </a:r>
            <a:r>
              <a:rPr lang="en-GB" dirty="0" err="1" smtClean="0">
                <a:latin typeface="Helvetica" panose="020B0604020202020204" pitchFamily="34" charset="0"/>
                <a:cs typeface="Helvetica" panose="020B0604020202020204" pitchFamily="34" charset="0"/>
              </a:rPr>
              <a:t>Yawanawá</a:t>
            </a:r>
            <a:r>
              <a:rPr lang="en-GB" dirty="0" smtClean="0">
                <a:latin typeface="Helvetica" panose="020B0604020202020204" pitchFamily="34" charset="0"/>
                <a:cs typeface="Helvetica" panose="020B0604020202020204" pitchFamily="34" charset="0"/>
              </a:rPr>
              <a:t> tribe lives deep in the </a:t>
            </a:r>
            <a:r>
              <a:rPr lang="en-GB" dirty="0">
                <a:latin typeface="Helvetica" panose="020B0604020202020204" pitchFamily="34" charset="0"/>
                <a:cs typeface="Helvetica" panose="020B0604020202020204" pitchFamily="34" charset="0"/>
              </a:rPr>
              <a:t>Brazilian </a:t>
            </a:r>
            <a:r>
              <a:rPr lang="en-GB" dirty="0" smtClean="0">
                <a:latin typeface="Helvetica" panose="020B0604020202020204" pitchFamily="34" charset="0"/>
                <a:cs typeface="Helvetica" panose="020B0604020202020204" pitchFamily="34" charset="0"/>
              </a:rPr>
              <a:t>Amazon in eight tribal villages.</a:t>
            </a:r>
          </a:p>
          <a:p>
            <a:endParaRPr lang="en-GB" dirty="0" smtClean="0">
              <a:latin typeface="Helvetica" panose="020B0604020202020204" pitchFamily="34" charset="0"/>
              <a:cs typeface="Helvetica" panose="020B0604020202020204" pitchFamily="34" charset="0"/>
            </a:endParaRPr>
          </a:p>
          <a:p>
            <a:r>
              <a:rPr lang="en-GB" dirty="0" smtClean="0">
                <a:latin typeface="Helvetica" panose="020B0604020202020204" pitchFamily="34" charset="0"/>
                <a:cs typeface="Helvetica" panose="020B0604020202020204" pitchFamily="34" charset="0"/>
              </a:rPr>
              <a:t>The Amazon </a:t>
            </a:r>
            <a:r>
              <a:rPr lang="en-GB" dirty="0">
                <a:latin typeface="Helvetica" panose="020B0604020202020204" pitchFamily="34" charset="0"/>
                <a:cs typeface="Helvetica" panose="020B0604020202020204" pitchFamily="34" charset="0"/>
              </a:rPr>
              <a:t>r</a:t>
            </a:r>
            <a:r>
              <a:rPr lang="en-GB" dirty="0" smtClean="0">
                <a:latin typeface="Helvetica" panose="020B0604020202020204" pitchFamily="34" charset="0"/>
                <a:cs typeface="Helvetica" panose="020B0604020202020204" pitchFamily="34" charset="0"/>
              </a:rPr>
              <a:t>ainforest spans nine countries in South America and holds a huge variety of different plants and animals.</a:t>
            </a:r>
          </a:p>
        </p:txBody>
      </p:sp>
      <p:sp>
        <p:nvSpPr>
          <p:cNvPr id="13" name="Rectangle 12"/>
          <p:cNvSpPr/>
          <p:nvPr/>
        </p:nvSpPr>
        <p:spPr>
          <a:xfrm>
            <a:off x="1683114" y="2386916"/>
            <a:ext cx="577402" cy="261610"/>
          </a:xfrm>
          <a:prstGeom prst="rect">
            <a:avLst/>
          </a:prstGeom>
        </p:spPr>
        <p:txBody>
          <a:bodyPr wrap="none">
            <a:spAutoFit/>
          </a:bodyPr>
          <a:lstStyle/>
          <a:p>
            <a:r>
              <a:rPr lang="en-GB" sz="1100" dirty="0">
                <a:latin typeface="Helvetica" panose="020B0604020202020204" pitchFamily="34" charset="0"/>
                <a:cs typeface="Helvetica" panose="020B0604020202020204" pitchFamily="34" charset="0"/>
              </a:rPr>
              <a:t>Brazil </a:t>
            </a:r>
          </a:p>
        </p:txBody>
      </p:sp>
      <p:sp>
        <p:nvSpPr>
          <p:cNvPr id="14" name="Rectangle 13"/>
          <p:cNvSpPr/>
          <p:nvPr/>
        </p:nvSpPr>
        <p:spPr>
          <a:xfrm>
            <a:off x="816339" y="2780479"/>
            <a:ext cx="521297" cy="261610"/>
          </a:xfrm>
          <a:prstGeom prst="rect">
            <a:avLst/>
          </a:prstGeom>
        </p:spPr>
        <p:txBody>
          <a:bodyPr wrap="none">
            <a:spAutoFit/>
          </a:bodyPr>
          <a:lstStyle/>
          <a:p>
            <a:r>
              <a:rPr lang="en-GB" sz="1100" dirty="0" smtClean="0">
                <a:latin typeface="Helvetica" panose="020B0604020202020204" pitchFamily="34" charset="0"/>
                <a:cs typeface="Helvetica" panose="020B0604020202020204" pitchFamily="34" charset="0"/>
              </a:rPr>
              <a:t>Peru </a:t>
            </a:r>
            <a:endParaRPr lang="en-GB" sz="1100" dirty="0">
              <a:latin typeface="Helvetica" panose="020B0604020202020204" pitchFamily="34" charset="0"/>
              <a:cs typeface="Helvetica" panose="020B0604020202020204" pitchFamily="34" charset="0"/>
            </a:endParaRPr>
          </a:p>
        </p:txBody>
      </p:sp>
      <p:sp>
        <p:nvSpPr>
          <p:cNvPr id="15" name="Rectangle 14"/>
          <p:cNvSpPr/>
          <p:nvPr/>
        </p:nvSpPr>
        <p:spPr>
          <a:xfrm>
            <a:off x="1524627" y="3104425"/>
            <a:ext cx="641522" cy="261610"/>
          </a:xfrm>
          <a:prstGeom prst="rect">
            <a:avLst/>
          </a:prstGeom>
        </p:spPr>
        <p:txBody>
          <a:bodyPr wrap="none">
            <a:spAutoFit/>
          </a:bodyPr>
          <a:lstStyle/>
          <a:p>
            <a:r>
              <a:rPr lang="en-GB" sz="1100" dirty="0" smtClean="0">
                <a:latin typeface="Helvetica" panose="020B0604020202020204" pitchFamily="34" charset="0"/>
                <a:cs typeface="Helvetica" panose="020B0604020202020204" pitchFamily="34" charset="0"/>
              </a:rPr>
              <a:t>Bolivia </a:t>
            </a:r>
            <a:endParaRPr lang="en-GB" sz="1100" dirty="0">
              <a:latin typeface="Helvetica" panose="020B0604020202020204" pitchFamily="34" charset="0"/>
              <a:cs typeface="Helvetica" panose="020B0604020202020204" pitchFamily="34" charset="0"/>
            </a:endParaRPr>
          </a:p>
        </p:txBody>
      </p:sp>
      <p:sp>
        <p:nvSpPr>
          <p:cNvPr id="16" name="Rectangle 15"/>
          <p:cNvSpPr/>
          <p:nvPr/>
        </p:nvSpPr>
        <p:spPr>
          <a:xfrm>
            <a:off x="314817" y="2167531"/>
            <a:ext cx="748923" cy="261610"/>
          </a:xfrm>
          <a:prstGeom prst="rect">
            <a:avLst/>
          </a:prstGeom>
        </p:spPr>
        <p:txBody>
          <a:bodyPr wrap="none">
            <a:spAutoFit/>
          </a:bodyPr>
          <a:lstStyle/>
          <a:p>
            <a:r>
              <a:rPr lang="en-GB" sz="1100" dirty="0" smtClean="0">
                <a:latin typeface="Helvetica" panose="020B0604020202020204" pitchFamily="34" charset="0"/>
                <a:cs typeface="Helvetica" panose="020B0604020202020204" pitchFamily="34" charset="0"/>
              </a:rPr>
              <a:t>Ecuador </a:t>
            </a:r>
            <a:endParaRPr lang="en-GB" sz="1100" dirty="0">
              <a:latin typeface="Helvetica" panose="020B0604020202020204" pitchFamily="34" charset="0"/>
              <a:cs typeface="Helvetica" panose="020B0604020202020204" pitchFamily="34" charset="0"/>
            </a:endParaRPr>
          </a:p>
        </p:txBody>
      </p:sp>
      <p:sp>
        <p:nvSpPr>
          <p:cNvPr id="17" name="Rectangle 16"/>
          <p:cNvSpPr/>
          <p:nvPr/>
        </p:nvSpPr>
        <p:spPr>
          <a:xfrm>
            <a:off x="759577" y="1795555"/>
            <a:ext cx="821059" cy="261610"/>
          </a:xfrm>
          <a:prstGeom prst="rect">
            <a:avLst/>
          </a:prstGeom>
        </p:spPr>
        <p:txBody>
          <a:bodyPr wrap="none">
            <a:spAutoFit/>
          </a:bodyPr>
          <a:lstStyle/>
          <a:p>
            <a:r>
              <a:rPr lang="en-GB" sz="1100" dirty="0" smtClean="0">
                <a:latin typeface="Helvetica" panose="020B0604020202020204" pitchFamily="34" charset="0"/>
                <a:cs typeface="Helvetica" panose="020B0604020202020204" pitchFamily="34" charset="0"/>
              </a:rPr>
              <a:t>Colombia </a:t>
            </a:r>
            <a:endParaRPr lang="en-GB" sz="1100" dirty="0">
              <a:latin typeface="Helvetica" panose="020B0604020202020204" pitchFamily="34" charset="0"/>
              <a:cs typeface="Helvetica" panose="020B0604020202020204" pitchFamily="34" charset="0"/>
            </a:endParaRPr>
          </a:p>
        </p:txBody>
      </p:sp>
      <p:sp>
        <p:nvSpPr>
          <p:cNvPr id="18" name="Rectangle 17"/>
          <p:cNvSpPr/>
          <p:nvPr/>
        </p:nvSpPr>
        <p:spPr>
          <a:xfrm>
            <a:off x="1254310" y="1541679"/>
            <a:ext cx="891591" cy="261610"/>
          </a:xfrm>
          <a:prstGeom prst="rect">
            <a:avLst/>
          </a:prstGeom>
        </p:spPr>
        <p:txBody>
          <a:bodyPr wrap="none">
            <a:spAutoFit/>
          </a:bodyPr>
          <a:lstStyle/>
          <a:p>
            <a:r>
              <a:rPr lang="en-GB" sz="1100" dirty="0" smtClean="0">
                <a:latin typeface="Helvetica" panose="020B0604020202020204" pitchFamily="34" charset="0"/>
                <a:cs typeface="Helvetica" panose="020B0604020202020204" pitchFamily="34" charset="0"/>
              </a:rPr>
              <a:t>Venezuela </a:t>
            </a:r>
            <a:endParaRPr lang="en-GB" sz="1100" dirty="0">
              <a:latin typeface="Helvetica" panose="020B0604020202020204" pitchFamily="34" charset="0"/>
              <a:cs typeface="Helvetica" panose="020B0604020202020204" pitchFamily="34" charset="0"/>
            </a:endParaRPr>
          </a:p>
        </p:txBody>
      </p:sp>
      <p:sp>
        <p:nvSpPr>
          <p:cNvPr id="19" name="Rectangle 18"/>
          <p:cNvSpPr/>
          <p:nvPr/>
        </p:nvSpPr>
        <p:spPr>
          <a:xfrm>
            <a:off x="2073411" y="1384266"/>
            <a:ext cx="678391" cy="261610"/>
          </a:xfrm>
          <a:prstGeom prst="rect">
            <a:avLst/>
          </a:prstGeom>
        </p:spPr>
        <p:txBody>
          <a:bodyPr wrap="none">
            <a:spAutoFit/>
          </a:bodyPr>
          <a:lstStyle/>
          <a:p>
            <a:r>
              <a:rPr lang="en-GB" sz="1100" dirty="0">
                <a:latin typeface="Helvetica" panose="020B0604020202020204" pitchFamily="34" charset="0"/>
                <a:cs typeface="Helvetica" panose="020B0604020202020204" pitchFamily="34" charset="0"/>
              </a:rPr>
              <a:t>Guyana</a:t>
            </a:r>
          </a:p>
        </p:txBody>
      </p:sp>
      <p:sp>
        <p:nvSpPr>
          <p:cNvPr id="20" name="Rectangle 19"/>
          <p:cNvSpPr/>
          <p:nvPr/>
        </p:nvSpPr>
        <p:spPr>
          <a:xfrm>
            <a:off x="2301463" y="1595610"/>
            <a:ext cx="788999" cy="261610"/>
          </a:xfrm>
          <a:prstGeom prst="rect">
            <a:avLst/>
          </a:prstGeom>
        </p:spPr>
        <p:txBody>
          <a:bodyPr wrap="none">
            <a:spAutoFit/>
          </a:bodyPr>
          <a:lstStyle/>
          <a:p>
            <a:r>
              <a:rPr lang="en-GB" sz="1100" dirty="0">
                <a:latin typeface="Helvetica" panose="020B0604020202020204" pitchFamily="34" charset="0"/>
                <a:cs typeface="Helvetica" panose="020B0604020202020204" pitchFamily="34" charset="0"/>
              </a:rPr>
              <a:t>Suriname</a:t>
            </a:r>
          </a:p>
        </p:txBody>
      </p:sp>
      <p:sp>
        <p:nvSpPr>
          <p:cNvPr id="21" name="Rectangle 20"/>
          <p:cNvSpPr/>
          <p:nvPr/>
        </p:nvSpPr>
        <p:spPr>
          <a:xfrm>
            <a:off x="2599459" y="1762548"/>
            <a:ext cx="1117614" cy="261610"/>
          </a:xfrm>
          <a:prstGeom prst="rect">
            <a:avLst/>
          </a:prstGeom>
        </p:spPr>
        <p:txBody>
          <a:bodyPr wrap="none">
            <a:spAutoFit/>
          </a:bodyPr>
          <a:lstStyle/>
          <a:p>
            <a:r>
              <a:rPr lang="en-GB" sz="1100" dirty="0">
                <a:latin typeface="Helvetica" panose="020B0604020202020204" pitchFamily="34" charset="0"/>
                <a:cs typeface="Helvetica" panose="020B0604020202020204" pitchFamily="34" charset="0"/>
              </a:rPr>
              <a:t>French Guiana</a:t>
            </a:r>
          </a:p>
        </p:txBody>
      </p:sp>
      <p:cxnSp>
        <p:nvCxnSpPr>
          <p:cNvPr id="23" name="Straight Connector 22"/>
          <p:cNvCxnSpPr/>
          <p:nvPr/>
        </p:nvCxnSpPr>
        <p:spPr>
          <a:xfrm flipH="1">
            <a:off x="2111919" y="1587185"/>
            <a:ext cx="72507" cy="266374"/>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a:off x="2346116" y="1795555"/>
            <a:ext cx="69540" cy="152981"/>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2514600" y="1896498"/>
            <a:ext cx="147177" cy="52038"/>
          </a:xfrm>
          <a:prstGeom prst="line">
            <a:avLst/>
          </a:prstGeom>
          <a:ln w="12700"/>
        </p:spPr>
        <p:style>
          <a:lnRef idx="1">
            <a:schemeClr val="dk1"/>
          </a:lnRef>
          <a:fillRef idx="0">
            <a:schemeClr val="dk1"/>
          </a:fillRef>
          <a:effectRef idx="0">
            <a:schemeClr val="dk1"/>
          </a:effectRef>
          <a:fontRef idx="minor">
            <a:schemeClr val="tx1"/>
          </a:fontRef>
        </p:style>
      </p:cxn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3274" y="2972488"/>
            <a:ext cx="5550025" cy="2740325"/>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679" y="8812"/>
            <a:ext cx="7718205" cy="1079086"/>
          </a:xfrm>
          <a:prstGeom prst="rect">
            <a:avLst/>
          </a:prstGeom>
        </p:spPr>
      </p:pic>
      <p:sp>
        <p:nvSpPr>
          <p:cNvPr id="22" name="Rectangle 21"/>
          <p:cNvSpPr/>
          <p:nvPr/>
        </p:nvSpPr>
        <p:spPr>
          <a:xfrm>
            <a:off x="8116037" y="5473191"/>
            <a:ext cx="804745" cy="238014"/>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Pixaby.com</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
        <p:nvSpPr>
          <p:cNvPr id="25" name="Rectangle 24"/>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27" name="Rectangle 26"/>
          <p:cNvSpPr/>
          <p:nvPr/>
        </p:nvSpPr>
        <p:spPr>
          <a:xfrm>
            <a:off x="8116037" y="5473191"/>
            <a:ext cx="804745" cy="251607"/>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Pixaby.com</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
        <p:nvSpPr>
          <p:cNvPr id="29" name="Rectangle 28"/>
          <p:cNvSpPr/>
          <p:nvPr/>
        </p:nvSpPr>
        <p:spPr>
          <a:xfrm>
            <a:off x="246857" y="5508351"/>
            <a:ext cx="1007453" cy="238014"/>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hlinkClick r:id="rId7"/>
              </a:rPr>
              <a:t>Wiki commons</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76068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8" t="5255" b="2017"/>
          <a:stretch/>
        </p:blipFill>
        <p:spPr>
          <a:xfrm>
            <a:off x="-19050" y="952500"/>
            <a:ext cx="9163050" cy="4781550"/>
          </a:xfrm>
          <a:prstGeom prst="rect">
            <a:avLst/>
          </a:prstGeom>
        </p:spPr>
      </p:pic>
      <p:sp>
        <p:nvSpPr>
          <p:cNvPr id="5" name="TextBox 4"/>
          <p:cNvSpPr txBox="1"/>
          <p:nvPr/>
        </p:nvSpPr>
        <p:spPr>
          <a:xfrm>
            <a:off x="-13554" y="0"/>
            <a:ext cx="7498080" cy="707886"/>
          </a:xfrm>
          <a:prstGeom prst="rect">
            <a:avLst/>
          </a:prstGeom>
          <a:noFill/>
        </p:spPr>
        <p:txBody>
          <a:bodyPr wrap="square" rtlCol="0">
            <a:spAutoFit/>
          </a:bodyPr>
          <a:lstStyle/>
          <a:p>
            <a:r>
              <a:rPr lang="en-GB" sz="4000" b="1" dirty="0" smtClean="0">
                <a:solidFill>
                  <a:schemeClr val="bg1"/>
                </a:solidFill>
              </a:rPr>
              <a:t>Camel</a:t>
            </a:r>
            <a:endParaRPr lang="en-GB" sz="4000" b="1" dirty="0">
              <a:solidFill>
                <a:schemeClr val="bg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585" b="76977"/>
          <a:stretch/>
        </p:blipFill>
        <p:spPr>
          <a:xfrm>
            <a:off x="0" y="5819775"/>
            <a:ext cx="9144000" cy="1038225"/>
          </a:xfrm>
          <a:prstGeom prst="rect">
            <a:avLst/>
          </a:prstGeom>
        </p:spPr>
      </p:pic>
      <p:sp>
        <p:nvSpPr>
          <p:cNvPr id="6" name="Rectangle 5"/>
          <p:cNvSpPr/>
          <p:nvPr/>
        </p:nvSpPr>
        <p:spPr>
          <a:xfrm>
            <a:off x="94396" y="1082658"/>
            <a:ext cx="4801454" cy="923330"/>
          </a:xfrm>
          <a:prstGeom prst="rect">
            <a:avLst/>
          </a:prstGeom>
        </p:spPr>
        <p:txBody>
          <a:bodyPr wrap="square">
            <a:spAutoFit/>
          </a:bodyPr>
          <a:lstStyle/>
          <a:p>
            <a:r>
              <a:rPr lang="en-GB" dirty="0">
                <a:latin typeface="Helvetica" panose="020B0604020202020204" pitchFamily="34" charset="0"/>
                <a:cs typeface="Helvetica" panose="020B0604020202020204" pitchFamily="34" charset="0"/>
              </a:rPr>
              <a:t>John </a:t>
            </a:r>
            <a:r>
              <a:rPr lang="en-GB" dirty="0" smtClean="0">
                <a:latin typeface="Helvetica" panose="020B0604020202020204" pitchFamily="34" charset="0"/>
                <a:cs typeface="Helvetica" panose="020B0604020202020204" pitchFamily="34" charset="0"/>
              </a:rPr>
              <a:t>met </a:t>
            </a:r>
            <a:r>
              <a:rPr lang="en-GB" dirty="0">
                <a:latin typeface="Helvetica" panose="020B0604020202020204" pitchFamily="34" charset="0"/>
                <a:cs typeface="Helvetica" panose="020B0604020202020204" pitchFamily="34" charset="0"/>
              </a:rPr>
              <a:t>his </a:t>
            </a:r>
            <a:r>
              <a:rPr lang="en-GB" dirty="0">
                <a:latin typeface="Helvetica" panose="020B0604020202020204" pitchFamily="34" charset="0"/>
                <a:cs typeface="Helvetica" panose="020B0604020202020204" pitchFamily="34" charset="0"/>
                <a:hlinkClick r:id="rId4"/>
              </a:rPr>
              <a:t>guide</a:t>
            </a:r>
            <a:r>
              <a:rPr lang="en-GB" dirty="0">
                <a:latin typeface="Helvetica" panose="020B0604020202020204" pitchFamily="34" charset="0"/>
                <a:cs typeface="Helvetica" panose="020B0604020202020204" pitchFamily="34" charset="0"/>
              </a:rPr>
              <a:t> </a:t>
            </a:r>
            <a:r>
              <a:rPr lang="en-GB" dirty="0" smtClean="0">
                <a:latin typeface="Helvetica" panose="020B0604020202020204" pitchFamily="34" charset="0"/>
                <a:cs typeface="Helvetica" panose="020B0604020202020204" pitchFamily="34" charset="0"/>
              </a:rPr>
              <a:t>and headed south on the </a:t>
            </a:r>
            <a:r>
              <a:rPr lang="en-GB" dirty="0">
                <a:latin typeface="Helvetica" panose="020B0604020202020204" pitchFamily="34" charset="0"/>
                <a:cs typeface="Helvetica" panose="020B0604020202020204" pitchFamily="34" charset="0"/>
              </a:rPr>
              <a:t>Rio </a:t>
            </a:r>
            <a:r>
              <a:rPr lang="en-GB" dirty="0" err="1">
                <a:latin typeface="Helvetica" panose="020B0604020202020204" pitchFamily="34" charset="0"/>
                <a:cs typeface="Helvetica" panose="020B0604020202020204" pitchFamily="34" charset="0"/>
              </a:rPr>
              <a:t>Gregório</a:t>
            </a:r>
            <a:r>
              <a:rPr lang="en-GB" dirty="0">
                <a:latin typeface="Helvetica" panose="020B0604020202020204" pitchFamily="34" charset="0"/>
                <a:cs typeface="Helvetica" panose="020B0604020202020204" pitchFamily="34" charset="0"/>
              </a:rPr>
              <a:t> </a:t>
            </a:r>
            <a:r>
              <a:rPr lang="en-GB" dirty="0" smtClean="0">
                <a:latin typeface="Helvetica" panose="020B0604020202020204" pitchFamily="34" charset="0"/>
                <a:cs typeface="Helvetica" panose="020B0604020202020204" pitchFamily="34" charset="0"/>
              </a:rPr>
              <a:t>for many hours </a:t>
            </a:r>
            <a:r>
              <a:rPr lang="en-GB" dirty="0">
                <a:latin typeface="Helvetica" panose="020B0604020202020204" pitchFamily="34" charset="0"/>
                <a:cs typeface="Helvetica" panose="020B0604020202020204" pitchFamily="34" charset="0"/>
              </a:rPr>
              <a:t>to </a:t>
            </a:r>
            <a:r>
              <a:rPr lang="en-GB" dirty="0" smtClean="0">
                <a:latin typeface="Helvetica" panose="020B0604020202020204" pitchFamily="34" charset="0"/>
                <a:cs typeface="Helvetica" panose="020B0604020202020204" pitchFamily="34" charset="0"/>
              </a:rPr>
              <a:t>reach the village of </a:t>
            </a:r>
            <a:r>
              <a:rPr lang="en-GB" dirty="0" err="1" smtClean="0">
                <a:latin typeface="Helvetica" panose="020B0604020202020204" pitchFamily="34" charset="0"/>
                <a:cs typeface="Helvetica" panose="020B0604020202020204" pitchFamily="34" charset="0"/>
              </a:rPr>
              <a:t>Mutum</a:t>
            </a:r>
            <a:r>
              <a:rPr lang="en-GB" dirty="0" smtClean="0">
                <a:latin typeface="Helvetica" panose="020B0604020202020204" pitchFamily="34" charset="0"/>
                <a:cs typeface="Helvetica" panose="020B0604020202020204" pitchFamily="34" charset="0"/>
              </a:rPr>
              <a:t>.</a:t>
            </a:r>
          </a:p>
        </p:txBody>
      </p:sp>
      <p:grpSp>
        <p:nvGrpSpPr>
          <p:cNvPr id="9" name="Group 8"/>
          <p:cNvGrpSpPr/>
          <p:nvPr/>
        </p:nvGrpSpPr>
        <p:grpSpPr>
          <a:xfrm>
            <a:off x="197789" y="4245333"/>
            <a:ext cx="3693286" cy="2419350"/>
            <a:chOff x="312089" y="3111858"/>
            <a:chExt cx="3693286" cy="2419350"/>
          </a:xfrm>
        </p:grpSpPr>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14137" b="37828"/>
            <a:stretch/>
          </p:blipFill>
          <p:spPr>
            <a:xfrm>
              <a:off x="333375" y="3111858"/>
              <a:ext cx="3672000" cy="2419350"/>
            </a:xfrm>
            <a:prstGeom prst="rect">
              <a:avLst/>
            </a:prstGeom>
          </p:spPr>
        </p:pic>
        <p:sp>
          <p:nvSpPr>
            <p:cNvPr id="10" name="5-Point Star 9"/>
            <p:cNvSpPr/>
            <p:nvPr/>
          </p:nvSpPr>
          <p:spPr>
            <a:xfrm>
              <a:off x="1381125" y="4361751"/>
              <a:ext cx="104775" cy="10547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Rectangle 30"/>
            <p:cNvSpPr/>
            <p:nvPr/>
          </p:nvSpPr>
          <p:spPr>
            <a:xfrm>
              <a:off x="1686104" y="4052527"/>
              <a:ext cx="997389" cy="270459"/>
            </a:xfrm>
            <a:prstGeom prst="rect">
              <a:avLst/>
            </a:prstGeom>
          </p:spPr>
          <p:txBody>
            <a:bodyPr wrap="none">
              <a:spAutoFit/>
            </a:bodyPr>
            <a:lstStyle/>
            <a:p>
              <a:pPr lvl="0">
                <a:lnSpc>
                  <a:spcPct val="115000"/>
                </a:lnSpc>
                <a:spcAft>
                  <a:spcPts val="0"/>
                </a:spcAft>
              </a:pPr>
              <a:r>
                <a:rPr lang="en-GB" sz="1100" dirty="0">
                  <a:latin typeface="Helvetica" panose="020B0604020202020204" pitchFamily="34" charset="0"/>
                  <a:ea typeface="Calibri" panose="020F0502020204030204" pitchFamily="34" charset="0"/>
                  <a:cs typeface="Helvetica" panose="020B0604020202020204" pitchFamily="34" charset="0"/>
                </a:rPr>
                <a:t>State of </a:t>
              </a:r>
              <a:r>
                <a:rPr lang="en-GB" sz="1100" dirty="0" smtClean="0">
                  <a:latin typeface="Helvetica" panose="020B0604020202020204" pitchFamily="34" charset="0"/>
                  <a:ea typeface="Calibri" panose="020F0502020204030204" pitchFamily="34" charset="0"/>
                  <a:cs typeface="Helvetica" panose="020B0604020202020204" pitchFamily="34" charset="0"/>
                </a:rPr>
                <a:t>Acre</a:t>
              </a:r>
              <a:endParaRPr lang="en-GB" sz="1100" dirty="0">
                <a:latin typeface="Helvetica" panose="020B0604020202020204" pitchFamily="34" charset="0"/>
                <a:ea typeface="Calibri" panose="020F0502020204030204" pitchFamily="34" charset="0"/>
                <a:cs typeface="Helvetica" panose="020B0604020202020204" pitchFamily="34" charset="0"/>
              </a:endParaRPr>
            </a:p>
          </p:txBody>
        </p:sp>
        <p:cxnSp>
          <p:nvCxnSpPr>
            <p:cNvPr id="32" name="Straight Connector 31"/>
            <p:cNvCxnSpPr/>
            <p:nvPr/>
          </p:nvCxnSpPr>
          <p:spPr>
            <a:xfrm flipH="1">
              <a:off x="1581150" y="4274255"/>
              <a:ext cx="200026" cy="19297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42950" y="4130282"/>
              <a:ext cx="635940" cy="280466"/>
            </a:xfrm>
            <a:prstGeom prst="line">
              <a:avLst/>
            </a:prstGeom>
            <a:ln w="12700"/>
          </p:spPr>
          <p:style>
            <a:lnRef idx="1">
              <a:schemeClr val="dk1"/>
            </a:lnRef>
            <a:fillRef idx="0">
              <a:schemeClr val="dk1"/>
            </a:fillRef>
            <a:effectRef idx="0">
              <a:schemeClr val="dk1"/>
            </a:effectRef>
            <a:fontRef idx="minor">
              <a:schemeClr val="tx1"/>
            </a:fontRef>
          </p:style>
        </p:cxnSp>
        <p:sp>
          <p:nvSpPr>
            <p:cNvPr id="38" name="Rectangle 37"/>
            <p:cNvSpPr/>
            <p:nvPr/>
          </p:nvSpPr>
          <p:spPr>
            <a:xfrm>
              <a:off x="312089" y="3908426"/>
              <a:ext cx="1023037" cy="261610"/>
            </a:xfrm>
            <a:prstGeom prst="rect">
              <a:avLst/>
            </a:prstGeom>
          </p:spPr>
          <p:txBody>
            <a:bodyPr wrap="none">
              <a:spAutoFit/>
            </a:bodyPr>
            <a:lstStyle/>
            <a:p>
              <a:r>
                <a:rPr lang="en-GB" sz="1100" dirty="0">
                  <a:latin typeface="Helvetica" panose="020B0604020202020204" pitchFamily="34" charset="0"/>
                  <a:ea typeface="Calibri" panose="020F0502020204030204" pitchFamily="34" charset="0"/>
                  <a:cs typeface="Helvetica" panose="020B0604020202020204" pitchFamily="34" charset="0"/>
                </a:rPr>
                <a:t>Rio </a:t>
              </a:r>
              <a:r>
                <a:rPr lang="en-GB" sz="1100" dirty="0" err="1">
                  <a:latin typeface="Helvetica" panose="020B0604020202020204" pitchFamily="34" charset="0"/>
                  <a:ea typeface="Calibri" panose="020F0502020204030204" pitchFamily="34" charset="0"/>
                  <a:cs typeface="Helvetica" panose="020B0604020202020204" pitchFamily="34" charset="0"/>
                </a:rPr>
                <a:t>Gregório</a:t>
              </a:r>
              <a:r>
                <a:rPr lang="en-GB" sz="1100" dirty="0">
                  <a:latin typeface="Helvetica" panose="020B0604020202020204" pitchFamily="34" charset="0"/>
                  <a:ea typeface="Calibri" panose="020F0502020204030204" pitchFamily="34" charset="0"/>
                  <a:cs typeface="Helvetica" panose="020B0604020202020204" pitchFamily="34" charset="0"/>
                </a:rPr>
                <a:t> </a:t>
              </a:r>
              <a:endParaRPr lang="en-GB" sz="1100" dirty="0">
                <a:latin typeface="Helvetica" panose="020B0604020202020204" pitchFamily="34" charset="0"/>
                <a:cs typeface="Helvetica" panose="020B0604020202020204" pitchFamily="34" charset="0"/>
              </a:endParaRPr>
            </a:p>
          </p:txBody>
        </p:sp>
      </p:gr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679" y="8812"/>
            <a:ext cx="7718205" cy="1079086"/>
          </a:xfrm>
          <a:prstGeom prst="rect">
            <a:avLst/>
          </a:prstGeom>
        </p:spPr>
      </p:pic>
      <p:sp>
        <p:nvSpPr>
          <p:cNvPr id="14" name="Rectangle 13"/>
          <p:cNvSpPr/>
          <p:nvPr/>
        </p:nvSpPr>
        <p:spPr>
          <a:xfrm>
            <a:off x="8388041" y="5495226"/>
            <a:ext cx="804745" cy="251607"/>
          </a:xfrm>
          <a:prstGeom prst="rect">
            <a:avLst/>
          </a:prstGeom>
        </p:spPr>
        <p:txBody>
          <a:bodyPr wrap="square">
            <a:spAutoFit/>
          </a:bodyPr>
          <a:lstStyle/>
          <a:p>
            <a:pPr>
              <a:lnSpc>
                <a:spcPct val="115000"/>
              </a:lnSpc>
            </a:pPr>
            <a:r>
              <a:rPr lang="en-GB" sz="900" dirty="0" smtClean="0">
                <a:solidFill>
                  <a:schemeClr val="bg1">
                    <a:lumMod val="65000"/>
                  </a:schemeClr>
                </a:solidFill>
                <a:latin typeface="Helvetica" panose="020B0604020202020204" pitchFamily="34" charset="0"/>
                <a:cs typeface="Helvetica" panose="020B0604020202020204" pitchFamily="34" charset="0"/>
              </a:rPr>
              <a:t>Pixaby.com</a:t>
            </a:r>
            <a:endParaRPr lang="en-GB" sz="900" dirty="0">
              <a:solidFill>
                <a:schemeClr val="bg1">
                  <a:lumMod val="65000"/>
                </a:schemeClr>
              </a:solidFill>
              <a:latin typeface="Helvetica" panose="020B0604020202020204" pitchFamily="34" charset="0"/>
              <a:cs typeface="Helvetica" panose="020B0604020202020204" pitchFamily="34" charset="0"/>
            </a:endParaRPr>
          </a:p>
        </p:txBody>
      </p:sp>
      <p:sp>
        <p:nvSpPr>
          <p:cNvPr id="16" name="Rectangle 15"/>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97507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585" b="76977"/>
          <a:stretch/>
        </p:blipFill>
        <p:spPr>
          <a:xfrm>
            <a:off x="0" y="5819775"/>
            <a:ext cx="9144000" cy="1038225"/>
          </a:xfrm>
          <a:prstGeom prst="rect">
            <a:avLst/>
          </a:prstGeom>
        </p:spPr>
      </p:pic>
      <p:sp>
        <p:nvSpPr>
          <p:cNvPr id="9" name="Rectangle 8"/>
          <p:cNvSpPr/>
          <p:nvPr/>
        </p:nvSpPr>
        <p:spPr>
          <a:xfrm>
            <a:off x="626173" y="1254599"/>
            <a:ext cx="3489648" cy="3985706"/>
          </a:xfrm>
          <a:prstGeom prst="rect">
            <a:avLst/>
          </a:prstGeom>
        </p:spPr>
        <p:txBody>
          <a:bodyPr wrap="square">
            <a:spAutoFit/>
          </a:bodyPr>
          <a:lstStyle/>
          <a:p>
            <a:pPr>
              <a:lnSpc>
                <a:spcPct val="115000"/>
              </a:lnSpc>
            </a:pPr>
            <a:r>
              <a:rPr lang="en-GB" sz="2000" dirty="0" smtClean="0">
                <a:latin typeface="Helvetica" panose="020B0604020202020204" pitchFamily="34" charset="0"/>
                <a:cs typeface="Helvetica" panose="020B0604020202020204" pitchFamily="34" charset="0"/>
              </a:rPr>
              <a:t>…and let me tell you about my tribe.</a:t>
            </a:r>
            <a:endParaRPr lang="en-GB" sz="2000" dirty="0">
              <a:latin typeface="Helvetica" panose="020B0604020202020204" pitchFamily="34" charset="0"/>
              <a:cs typeface="Helvetica" panose="020B0604020202020204" pitchFamily="34" charset="0"/>
            </a:endParaRPr>
          </a:p>
          <a:p>
            <a:pPr>
              <a:lnSpc>
                <a:spcPct val="115000"/>
              </a:lnSpc>
            </a:pPr>
            <a:endParaRPr lang="en-GB" dirty="0" smtClean="0">
              <a:latin typeface="Helvetica" panose="020B0604020202020204" pitchFamily="34" charset="0"/>
              <a:cs typeface="Helvetica" panose="020B0604020202020204" pitchFamily="34" charset="0"/>
            </a:endParaRPr>
          </a:p>
          <a:p>
            <a:pPr>
              <a:lnSpc>
                <a:spcPct val="115000"/>
              </a:lnSpc>
            </a:pPr>
            <a:r>
              <a:rPr lang="en-GB" sz="1600" dirty="0" smtClean="0">
                <a:latin typeface="Helvetica" panose="020B0604020202020204" pitchFamily="34" charset="0"/>
                <a:cs typeface="Helvetica" panose="020B0604020202020204" pitchFamily="34" charset="0"/>
              </a:rPr>
              <a:t>“There </a:t>
            </a:r>
            <a:r>
              <a:rPr lang="en-GB" sz="1600" dirty="0">
                <a:latin typeface="Helvetica" panose="020B0604020202020204" pitchFamily="34" charset="0"/>
                <a:cs typeface="Helvetica" panose="020B0604020202020204" pitchFamily="34" charset="0"/>
              </a:rPr>
              <a:t>are over 900 </a:t>
            </a:r>
            <a:r>
              <a:rPr lang="en-GB" sz="1600" dirty="0" err="1" smtClean="0">
                <a:latin typeface="Helvetica" panose="020B0604020202020204" pitchFamily="34" charset="0"/>
                <a:cs typeface="Helvetica" panose="020B0604020202020204" pitchFamily="34" charset="0"/>
              </a:rPr>
              <a:t>Yawanawá</a:t>
            </a:r>
            <a:r>
              <a:rPr lang="en-GB" sz="1600" dirty="0" smtClean="0">
                <a:latin typeface="Helvetica" panose="020B0604020202020204" pitchFamily="34" charset="0"/>
                <a:cs typeface="Helvetica" panose="020B0604020202020204" pitchFamily="34" charset="0"/>
              </a:rPr>
              <a:t>.</a:t>
            </a:r>
          </a:p>
          <a:p>
            <a:pPr>
              <a:lnSpc>
                <a:spcPct val="115000"/>
              </a:lnSpc>
            </a:pPr>
            <a:endParaRPr lang="en-GB" sz="1600" dirty="0">
              <a:latin typeface="Helvetica" panose="020B0604020202020204" pitchFamily="34" charset="0"/>
              <a:cs typeface="Helvetica" panose="020B0604020202020204" pitchFamily="34" charset="0"/>
            </a:endParaRPr>
          </a:p>
          <a:p>
            <a:pPr>
              <a:lnSpc>
                <a:spcPct val="115000"/>
              </a:lnSpc>
            </a:pPr>
            <a:r>
              <a:rPr lang="en-GB" sz="1600" dirty="0" smtClean="0">
                <a:latin typeface="Helvetica" panose="020B0604020202020204" pitchFamily="34" charset="0"/>
                <a:cs typeface="Helvetica" panose="020B0604020202020204" pitchFamily="34" charset="0"/>
              </a:rPr>
              <a:t>The </a:t>
            </a:r>
            <a:r>
              <a:rPr lang="en-GB" sz="1600" dirty="0">
                <a:latin typeface="Helvetica" panose="020B0604020202020204" pitchFamily="34" charset="0"/>
                <a:cs typeface="Helvetica" panose="020B0604020202020204" pitchFamily="34" charset="0"/>
              </a:rPr>
              <a:t>name </a:t>
            </a:r>
            <a:r>
              <a:rPr lang="en-GB" sz="1600" dirty="0" err="1">
                <a:latin typeface="Helvetica" panose="020B0604020202020204" pitchFamily="34" charset="0"/>
                <a:cs typeface="Helvetica" panose="020B0604020202020204" pitchFamily="34" charset="0"/>
              </a:rPr>
              <a:t>Yawanawá</a:t>
            </a:r>
            <a:r>
              <a:rPr lang="en-GB" sz="1600" dirty="0">
                <a:latin typeface="Helvetica" panose="020B0604020202020204" pitchFamily="34" charset="0"/>
                <a:cs typeface="Helvetica" panose="020B0604020202020204" pitchFamily="34" charset="0"/>
              </a:rPr>
              <a:t> translates as ‘The People of the Wild Boar</a:t>
            </a:r>
            <a:r>
              <a:rPr lang="en-GB" sz="1600" dirty="0" smtClean="0">
                <a:latin typeface="Helvetica" panose="020B0604020202020204" pitchFamily="34" charset="0"/>
                <a:cs typeface="Helvetica" panose="020B0604020202020204" pitchFamily="34" charset="0"/>
              </a:rPr>
              <a:t>’.</a:t>
            </a:r>
            <a:endParaRPr lang="en-GB" sz="1600" dirty="0">
              <a:latin typeface="Helvetica" panose="020B0604020202020204" pitchFamily="34" charset="0"/>
              <a:cs typeface="Helvetica" panose="020B0604020202020204" pitchFamily="34" charset="0"/>
            </a:endParaRPr>
          </a:p>
          <a:p>
            <a:pPr lvl="0">
              <a:lnSpc>
                <a:spcPct val="115000"/>
              </a:lnSpc>
              <a:spcAft>
                <a:spcPts val="0"/>
              </a:spcAft>
            </a:pPr>
            <a:endParaRPr lang="en-GB" sz="1600" dirty="0">
              <a:latin typeface="Helvetica" panose="020B0604020202020204" pitchFamily="34" charset="0"/>
              <a:cs typeface="Helvetica" panose="020B0604020202020204" pitchFamily="34" charset="0"/>
            </a:endParaRPr>
          </a:p>
          <a:p>
            <a:pPr>
              <a:lnSpc>
                <a:spcPct val="115000"/>
              </a:lnSpc>
            </a:pPr>
            <a:r>
              <a:rPr lang="en-GB" sz="1600" dirty="0" smtClean="0">
                <a:latin typeface="Helvetica" panose="020B0604020202020204" pitchFamily="34" charset="0"/>
                <a:cs typeface="Helvetica" panose="020B0604020202020204" pitchFamily="34" charset="0"/>
              </a:rPr>
              <a:t>All </a:t>
            </a:r>
            <a:r>
              <a:rPr lang="en-GB" sz="1600" dirty="0">
                <a:latin typeface="Helvetica" panose="020B0604020202020204" pitchFamily="34" charset="0"/>
                <a:cs typeface="Helvetica" panose="020B0604020202020204" pitchFamily="34" charset="0"/>
              </a:rPr>
              <a:t>food is shared amongst our village so no one goes hungry. </a:t>
            </a:r>
            <a:endParaRPr lang="en-GB" sz="1600" dirty="0" smtClean="0">
              <a:latin typeface="Helvetica" panose="020B0604020202020204" pitchFamily="34" charset="0"/>
              <a:cs typeface="Helvetica" panose="020B0604020202020204" pitchFamily="34" charset="0"/>
            </a:endParaRPr>
          </a:p>
          <a:p>
            <a:pPr>
              <a:lnSpc>
                <a:spcPct val="115000"/>
              </a:lnSpc>
            </a:pPr>
            <a:endParaRPr lang="en-GB" sz="1600" dirty="0">
              <a:latin typeface="Helvetica" panose="020B0604020202020204" pitchFamily="34" charset="0"/>
              <a:cs typeface="Helvetica" panose="020B0604020202020204" pitchFamily="34" charset="0"/>
            </a:endParaRPr>
          </a:p>
          <a:p>
            <a:pPr>
              <a:lnSpc>
                <a:spcPct val="115000"/>
              </a:lnSpc>
            </a:pPr>
            <a:r>
              <a:rPr lang="en-GB" sz="1600" dirty="0" smtClean="0">
                <a:latin typeface="Helvetica" panose="020B0604020202020204" pitchFamily="34" charset="0"/>
                <a:cs typeface="Helvetica" panose="020B0604020202020204" pitchFamily="34" charset="0"/>
              </a:rPr>
              <a:t>Generosity </a:t>
            </a:r>
            <a:r>
              <a:rPr lang="en-GB" sz="1600" dirty="0">
                <a:latin typeface="Helvetica" panose="020B0604020202020204" pitchFamily="34" charset="0"/>
                <a:cs typeface="Helvetica" panose="020B0604020202020204" pitchFamily="34" charset="0"/>
              </a:rPr>
              <a:t>and sharing is essential to our way of </a:t>
            </a:r>
            <a:r>
              <a:rPr lang="en-GB" sz="1600" dirty="0" smtClean="0">
                <a:latin typeface="Helvetica" panose="020B0604020202020204" pitchFamily="34" charset="0"/>
                <a:cs typeface="Helvetica" panose="020B0604020202020204" pitchFamily="34" charset="0"/>
              </a:rPr>
              <a:t>life.”</a:t>
            </a:r>
            <a:r>
              <a:rPr lang="en-GB" dirty="0" smtClean="0"/>
              <a:t> </a:t>
            </a:r>
            <a:endParaRPr lang="en-GB" sz="1600" dirty="0" smtClean="0">
              <a:latin typeface="Helvetica" panose="020B0604020202020204" pitchFamily="34" charset="0"/>
              <a:cs typeface="Helvetica" panose="020B0604020202020204" pitchFamily="34" charset="0"/>
            </a:endParaRPr>
          </a:p>
        </p:txBody>
      </p:sp>
      <p:sp>
        <p:nvSpPr>
          <p:cNvPr id="10" name="TextBox 9"/>
          <p:cNvSpPr txBox="1"/>
          <p:nvPr/>
        </p:nvSpPr>
        <p:spPr>
          <a:xfrm>
            <a:off x="-13554" y="5586639"/>
            <a:ext cx="3265715" cy="246221"/>
          </a:xfrm>
          <a:prstGeom prst="rect">
            <a:avLst/>
          </a:prstGeom>
          <a:noFill/>
        </p:spPr>
        <p:txBody>
          <a:bodyPr wrap="square" rtlCol="0">
            <a:spAutoFit/>
          </a:bodyPr>
          <a:lstStyle/>
          <a:p>
            <a:r>
              <a:rPr lang="en-GB" sz="1000" dirty="0" smtClean="0">
                <a:solidFill>
                  <a:schemeClr val="tx1">
                    <a:lumMod val="65000"/>
                    <a:lumOff val="35000"/>
                  </a:schemeClr>
                </a:solidFill>
              </a:rPr>
              <a:t>Information sourced from Survival International.org</a:t>
            </a:r>
            <a:endParaRPr lang="en-GB" sz="1000" dirty="0">
              <a:solidFill>
                <a:schemeClr val="tx1">
                  <a:lumMod val="65000"/>
                  <a:lumOff val="35000"/>
                </a:schemeClr>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672" y="-15755"/>
            <a:ext cx="7718205" cy="1121761"/>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4729" b="3570"/>
          <a:stretch/>
        </p:blipFill>
        <p:spPr>
          <a:xfrm>
            <a:off x="4746216" y="1002149"/>
            <a:ext cx="3407121" cy="4688347"/>
          </a:xfrm>
          <a:prstGeom prst="rect">
            <a:avLst/>
          </a:prstGeom>
        </p:spPr>
      </p:pic>
      <p:sp>
        <p:nvSpPr>
          <p:cNvPr id="2" name="Rectangle 1"/>
          <p:cNvSpPr/>
          <p:nvPr/>
        </p:nvSpPr>
        <p:spPr>
          <a:xfrm>
            <a:off x="6442974" y="5448624"/>
            <a:ext cx="1765227" cy="257891"/>
          </a:xfrm>
          <a:prstGeom prst="rect">
            <a:avLst/>
          </a:prstGeom>
        </p:spPr>
        <p:txBody>
          <a:bodyPr wrap="none">
            <a:spAutoFit/>
          </a:bodyPr>
          <a:lstStyle/>
          <a:p>
            <a:pPr>
              <a:lnSpc>
                <a:spcPct val="115000"/>
              </a:lnSpc>
            </a:pPr>
            <a:r>
              <a:rPr lang="en-GB" sz="1000" dirty="0" smtClean="0">
                <a:solidFill>
                  <a:schemeClr val="tx1">
                    <a:lumMod val="65000"/>
                    <a:lumOff val="35000"/>
                  </a:schemeClr>
                </a:solidFill>
              </a:rPr>
              <a:t>© Emily Whitfield-Wicks/Eden</a:t>
            </a:r>
            <a:endParaRPr lang="en-GB" sz="1000" dirty="0">
              <a:solidFill>
                <a:schemeClr val="tx1">
                  <a:lumMod val="65000"/>
                  <a:lumOff val="35000"/>
                </a:schemeClr>
              </a:solidFill>
              <a:latin typeface="Helvetica" panose="020B0604020202020204" pitchFamily="34" charset="0"/>
              <a:cs typeface="Helvetica" panose="020B0604020202020204" pitchFamily="34" charset="0"/>
            </a:endParaRPr>
          </a:p>
        </p:txBody>
      </p:sp>
      <p:sp>
        <p:nvSpPr>
          <p:cNvPr id="8" name="Rectangle 7"/>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1877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585" b="76977"/>
          <a:stretch/>
        </p:blipFill>
        <p:spPr>
          <a:xfrm>
            <a:off x="0" y="5819775"/>
            <a:ext cx="9144000" cy="1038225"/>
          </a:xfrm>
          <a:prstGeom prst="rect">
            <a:avLst/>
          </a:prstGeom>
        </p:spPr>
      </p:pic>
      <p:sp>
        <p:nvSpPr>
          <p:cNvPr id="9" name="Rectangle 8"/>
          <p:cNvSpPr/>
          <p:nvPr/>
        </p:nvSpPr>
        <p:spPr>
          <a:xfrm>
            <a:off x="130631" y="1176344"/>
            <a:ext cx="3284374" cy="4622804"/>
          </a:xfrm>
          <a:prstGeom prst="rect">
            <a:avLst/>
          </a:prstGeom>
        </p:spPr>
        <p:txBody>
          <a:bodyPr wrap="square">
            <a:spAutoFit/>
          </a:bodyPr>
          <a:lstStyle/>
          <a:p>
            <a:pPr>
              <a:lnSpc>
                <a:spcPct val="115000"/>
              </a:lnSpc>
            </a:pPr>
            <a:r>
              <a:rPr lang="en-GB" sz="1600" dirty="0" smtClean="0">
                <a:latin typeface="Helvetica" panose="020B0604020202020204" pitchFamily="34" charset="0"/>
                <a:cs typeface="Helvetica" panose="020B0604020202020204" pitchFamily="34" charset="0"/>
              </a:rPr>
              <a:t>“Living in the forest, we have a deep connection with it.</a:t>
            </a:r>
          </a:p>
          <a:p>
            <a:pPr>
              <a:lnSpc>
                <a:spcPct val="115000"/>
              </a:lnSpc>
            </a:pPr>
            <a:endParaRPr lang="en-GB" sz="1600" dirty="0" smtClean="0">
              <a:latin typeface="Helvetica" panose="020B0604020202020204" pitchFamily="34" charset="0"/>
              <a:cs typeface="Helvetica" panose="020B0604020202020204" pitchFamily="34" charset="0"/>
            </a:endParaRPr>
          </a:p>
          <a:p>
            <a:pPr>
              <a:lnSpc>
                <a:spcPct val="115000"/>
              </a:lnSpc>
            </a:pPr>
            <a:r>
              <a:rPr lang="en-GB" sz="1600" dirty="0" smtClean="0">
                <a:latin typeface="Helvetica" panose="020B0604020202020204" pitchFamily="34" charset="0"/>
                <a:cs typeface="Helvetica" panose="020B0604020202020204" pitchFamily="34" charset="0"/>
              </a:rPr>
              <a:t>We </a:t>
            </a:r>
            <a:r>
              <a:rPr lang="en-GB" sz="1600" dirty="0">
                <a:latin typeface="Helvetica" panose="020B0604020202020204" pitchFamily="34" charset="0"/>
                <a:cs typeface="Helvetica" panose="020B0604020202020204" pitchFamily="34" charset="0"/>
              </a:rPr>
              <a:t>get our food, housing and virtually everything we need from our rainforests</a:t>
            </a:r>
            <a:r>
              <a:rPr lang="en-GB" sz="1600" dirty="0" smtClean="0">
                <a:latin typeface="Helvetica" panose="020B0604020202020204" pitchFamily="34" charset="0"/>
                <a:cs typeface="Helvetica" panose="020B0604020202020204" pitchFamily="34" charset="0"/>
              </a:rPr>
              <a:t>.</a:t>
            </a:r>
          </a:p>
          <a:p>
            <a:pPr>
              <a:lnSpc>
                <a:spcPct val="115000"/>
              </a:lnSpc>
            </a:pPr>
            <a:endParaRPr lang="en-GB" sz="1600" dirty="0" smtClean="0">
              <a:latin typeface="Helvetica" panose="020B0604020202020204" pitchFamily="34" charset="0"/>
              <a:cs typeface="Helvetica" panose="020B0604020202020204" pitchFamily="34" charset="0"/>
            </a:endParaRPr>
          </a:p>
          <a:p>
            <a:pPr>
              <a:lnSpc>
                <a:spcPct val="115000"/>
              </a:lnSpc>
            </a:pPr>
            <a:r>
              <a:rPr lang="en-GB" sz="1600" dirty="0">
                <a:latin typeface="Helvetica" panose="020B0604020202020204" pitchFamily="34" charset="0"/>
                <a:cs typeface="Helvetica" panose="020B0604020202020204" pitchFamily="34" charset="0"/>
              </a:rPr>
              <a:t>In the rainforest you are surrounded by the constant sounds of animals, insects, frogs and water</a:t>
            </a:r>
            <a:r>
              <a:rPr lang="en-GB" sz="1600" dirty="0" smtClean="0">
                <a:latin typeface="Helvetica" panose="020B0604020202020204" pitchFamily="34" charset="0"/>
                <a:cs typeface="Helvetica" panose="020B0604020202020204" pitchFamily="34" charset="0"/>
              </a:rPr>
              <a:t>.</a:t>
            </a:r>
          </a:p>
          <a:p>
            <a:pPr>
              <a:lnSpc>
                <a:spcPct val="115000"/>
              </a:lnSpc>
            </a:pPr>
            <a:endParaRPr lang="en-GB" sz="1600" dirty="0" smtClean="0">
              <a:latin typeface="Helvetica" panose="020B0604020202020204" pitchFamily="34" charset="0"/>
              <a:cs typeface="Helvetica" panose="020B0604020202020204" pitchFamily="34" charset="0"/>
            </a:endParaRPr>
          </a:p>
          <a:p>
            <a:pPr>
              <a:lnSpc>
                <a:spcPct val="115000"/>
              </a:lnSpc>
            </a:pPr>
            <a:r>
              <a:rPr lang="en-GB" sz="1600" i="1" dirty="0">
                <a:latin typeface="Helvetica" panose="020B0604020202020204" pitchFamily="34" charset="0"/>
                <a:cs typeface="Helvetica" panose="020B0604020202020204" pitchFamily="34" charset="0"/>
              </a:rPr>
              <a:t>We have a lot of respect for our land, and we have a responsibility to look </a:t>
            </a:r>
            <a:r>
              <a:rPr lang="en-GB" sz="1600" i="1" dirty="0" smtClean="0">
                <a:latin typeface="Helvetica" panose="020B0604020202020204" pitchFamily="34" charset="0"/>
                <a:cs typeface="Helvetica" panose="020B0604020202020204" pitchFamily="34" charset="0"/>
              </a:rPr>
              <a:t>after it</a:t>
            </a:r>
            <a:r>
              <a:rPr lang="en-GB" sz="1600" dirty="0" smtClean="0">
                <a:latin typeface="Helvetica" panose="020B0604020202020204" pitchFamily="34" charset="0"/>
                <a:cs typeface="Helvetica" panose="020B0604020202020204" pitchFamily="34" charset="0"/>
              </a:rPr>
              <a:t>.”</a:t>
            </a:r>
          </a:p>
          <a:p>
            <a:pPr>
              <a:lnSpc>
                <a:spcPct val="115000"/>
              </a:lnSpc>
            </a:pPr>
            <a:endParaRPr lang="en-GB" sz="1600" dirty="0" smtClean="0">
              <a:latin typeface="Helvetica" panose="020B0604020202020204" pitchFamily="34" charset="0"/>
              <a:cs typeface="Helvetica" panose="020B0604020202020204" pitchFamily="34" charset="0"/>
            </a:endParaRPr>
          </a:p>
        </p:txBody>
      </p:sp>
      <p:sp>
        <p:nvSpPr>
          <p:cNvPr id="14" name="TextBox 13"/>
          <p:cNvSpPr txBox="1"/>
          <p:nvPr/>
        </p:nvSpPr>
        <p:spPr>
          <a:xfrm>
            <a:off x="-13554" y="5586639"/>
            <a:ext cx="3265715" cy="246221"/>
          </a:xfrm>
          <a:prstGeom prst="rect">
            <a:avLst/>
          </a:prstGeom>
          <a:noFill/>
        </p:spPr>
        <p:txBody>
          <a:bodyPr wrap="square" rtlCol="0">
            <a:spAutoFit/>
          </a:bodyPr>
          <a:lstStyle/>
          <a:p>
            <a:r>
              <a:rPr lang="en-GB" sz="1000" dirty="0" smtClean="0">
                <a:solidFill>
                  <a:schemeClr val="tx1">
                    <a:lumMod val="65000"/>
                    <a:lumOff val="35000"/>
                  </a:schemeClr>
                </a:solidFill>
              </a:rPr>
              <a:t>Information sourced from Survival </a:t>
            </a:r>
            <a:r>
              <a:rPr lang="en-GB" sz="1000" dirty="0">
                <a:solidFill>
                  <a:schemeClr val="tx1">
                    <a:lumMod val="65000"/>
                    <a:lumOff val="35000"/>
                  </a:schemeClr>
                </a:solidFill>
              </a:rPr>
              <a:t>International.org</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73" y="85887"/>
            <a:ext cx="8590008" cy="89619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9190" y="1593728"/>
            <a:ext cx="5294554" cy="3521085"/>
          </a:xfrm>
          <a:prstGeom prst="rect">
            <a:avLst/>
          </a:prstGeom>
        </p:spPr>
      </p:pic>
      <p:sp>
        <p:nvSpPr>
          <p:cNvPr id="2" name="Rectangle 1"/>
          <p:cNvSpPr/>
          <p:nvPr/>
        </p:nvSpPr>
        <p:spPr>
          <a:xfrm>
            <a:off x="7422304" y="4886880"/>
            <a:ext cx="1486304" cy="246221"/>
          </a:xfrm>
          <a:prstGeom prst="rect">
            <a:avLst/>
          </a:prstGeom>
        </p:spPr>
        <p:txBody>
          <a:bodyPr wrap="none">
            <a:spAutoFit/>
          </a:bodyPr>
          <a:lstStyle/>
          <a:p>
            <a:r>
              <a:rPr lang="en-GB" sz="1000" dirty="0" smtClean="0">
                <a:solidFill>
                  <a:schemeClr val="tx1">
                    <a:lumMod val="95000"/>
                    <a:lumOff val="5000"/>
                  </a:schemeClr>
                </a:solidFill>
                <a:latin typeface="Helvetica" panose="020B0604020202020204" pitchFamily="34" charset="0"/>
                <a:ea typeface="Times New Roman" panose="02020603050405020304" pitchFamily="18" charset="0"/>
                <a:cs typeface="Helvetica" panose="020B0604020202020204" pitchFamily="34" charset="0"/>
              </a:rPr>
              <a:t>© </a:t>
            </a:r>
            <a:r>
              <a:rPr lang="en-GB" sz="1000" dirty="0" err="1" smtClean="0">
                <a:solidFill>
                  <a:schemeClr val="tx1">
                    <a:lumMod val="95000"/>
                    <a:lumOff val="5000"/>
                  </a:schemeClr>
                </a:solidFill>
                <a:latin typeface="Helvetica" panose="020B0604020202020204" pitchFamily="34" charset="0"/>
                <a:ea typeface="Times New Roman" panose="02020603050405020304" pitchFamily="18" charset="0"/>
                <a:cs typeface="Helvetica" panose="020B0604020202020204" pitchFamily="34" charset="0"/>
              </a:rPr>
              <a:t>Nixiwaka</a:t>
            </a:r>
            <a:r>
              <a:rPr lang="en-GB" sz="1000" dirty="0" smtClean="0">
                <a:solidFill>
                  <a:schemeClr val="tx1">
                    <a:lumMod val="95000"/>
                    <a:lumOff val="5000"/>
                  </a:schemeClr>
                </a:solidFill>
                <a:latin typeface="Helvetica" panose="020B0604020202020204" pitchFamily="34" charset="0"/>
                <a:ea typeface="Times New Roman" panose="02020603050405020304" pitchFamily="18" charset="0"/>
                <a:cs typeface="Helvetica" panose="020B0604020202020204" pitchFamily="34" charset="0"/>
              </a:rPr>
              <a:t> </a:t>
            </a:r>
            <a:r>
              <a:rPr lang="en-GB" sz="1000" dirty="0" err="1">
                <a:solidFill>
                  <a:schemeClr val="tx1">
                    <a:lumMod val="95000"/>
                    <a:lumOff val="5000"/>
                  </a:schemeClr>
                </a:solidFill>
                <a:latin typeface="Helvetica" panose="020B0604020202020204" pitchFamily="34" charset="0"/>
                <a:ea typeface="Times New Roman" panose="02020603050405020304" pitchFamily="18" charset="0"/>
                <a:cs typeface="Helvetica" panose="020B0604020202020204" pitchFamily="34" charset="0"/>
              </a:rPr>
              <a:t>Yawanawá</a:t>
            </a:r>
            <a:endParaRPr lang="en-GB" sz="1000" dirty="0">
              <a:solidFill>
                <a:schemeClr val="tx1">
                  <a:lumMod val="95000"/>
                  <a:lumOff val="5000"/>
                </a:schemeClr>
              </a:solidFill>
              <a:latin typeface="Helvetica" panose="020B0604020202020204" pitchFamily="34" charset="0"/>
              <a:cs typeface="Helvetica" panose="020B0604020202020204" pitchFamily="34" charset="0"/>
            </a:endParaRPr>
          </a:p>
        </p:txBody>
      </p:sp>
      <p:sp>
        <p:nvSpPr>
          <p:cNvPr id="11" name="Rectangle 10"/>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23813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214" y="80619"/>
            <a:ext cx="8577815" cy="835224"/>
          </a:xfrm>
          <a:prstGeom prst="rect">
            <a:avLst/>
          </a:prstGeom>
        </p:spPr>
      </p:pic>
      <p:sp>
        <p:nvSpPr>
          <p:cNvPr id="22" name="Rectangle 21"/>
          <p:cNvSpPr/>
          <p:nvPr/>
        </p:nvSpPr>
        <p:spPr>
          <a:xfrm>
            <a:off x="8600779" y="6584347"/>
            <a:ext cx="556563" cy="246221"/>
          </a:xfrm>
          <a:prstGeom prst="rect">
            <a:avLst/>
          </a:prstGeom>
        </p:spPr>
        <p:txBody>
          <a:bodyPr wrap="none">
            <a:spAutoFit/>
          </a:bodyPr>
          <a:lstStyle/>
          <a:p>
            <a:r>
              <a:rPr lang="en-GB" sz="1000" dirty="0" smtClean="0">
                <a:solidFill>
                  <a:schemeClr val="tx1">
                    <a:lumMod val="95000"/>
                    <a:lumOff val="5000"/>
                  </a:schemeClr>
                </a:solidFill>
                <a:latin typeface="Helvetica" panose="020B0604020202020204" pitchFamily="34" charset="0"/>
                <a:ea typeface="Times New Roman" panose="02020603050405020304" pitchFamily="18" charset="0"/>
                <a:cs typeface="Helvetica" panose="020B0604020202020204" pitchFamily="34" charset="0"/>
              </a:rPr>
              <a:t>© BFF</a:t>
            </a:r>
            <a:endParaRPr lang="en-GB" sz="1000" dirty="0">
              <a:solidFill>
                <a:schemeClr val="tx1">
                  <a:lumMod val="95000"/>
                  <a:lumOff val="5000"/>
                </a:schemeClr>
              </a:solidFill>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0992" y="4578005"/>
            <a:ext cx="6822015" cy="2091109"/>
          </a:xfrm>
          <a:prstGeom prst="rect">
            <a:avLst/>
          </a:prstGeom>
        </p:spPr>
      </p:pic>
    </p:spTree>
    <p:extLst>
      <p:ext uri="{BB962C8B-B14F-4D97-AF65-F5344CB8AC3E}">
        <p14:creationId xmlns:p14="http://schemas.microsoft.com/office/powerpoint/2010/main" val="1770579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54" y="0"/>
            <a:ext cx="7498080" cy="707886"/>
          </a:xfrm>
          <a:prstGeom prst="rect">
            <a:avLst/>
          </a:prstGeom>
          <a:noFill/>
        </p:spPr>
        <p:txBody>
          <a:bodyPr wrap="square" rtlCol="0">
            <a:spAutoFit/>
          </a:bodyPr>
          <a:lstStyle/>
          <a:p>
            <a:r>
              <a:rPr lang="en-GB" sz="4000" b="1" dirty="0" smtClean="0">
                <a:solidFill>
                  <a:schemeClr val="bg1"/>
                </a:solidFill>
              </a:rPr>
              <a:t>Camel</a:t>
            </a:r>
            <a:endParaRPr lang="en-GB" sz="4000" b="1" dirty="0">
              <a:solidFill>
                <a:schemeClr val="bg1"/>
              </a:solidFill>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9585" b="76977"/>
          <a:stretch/>
        </p:blipFill>
        <p:spPr>
          <a:xfrm>
            <a:off x="0" y="5819775"/>
            <a:ext cx="9144000" cy="1038225"/>
          </a:xfrm>
          <a:prstGeom prst="rect">
            <a:avLst/>
          </a:prstGeom>
        </p:spPr>
      </p:pic>
      <p:sp>
        <p:nvSpPr>
          <p:cNvPr id="9" name="Rectangle 8"/>
          <p:cNvSpPr/>
          <p:nvPr/>
        </p:nvSpPr>
        <p:spPr>
          <a:xfrm>
            <a:off x="261259" y="1174778"/>
            <a:ext cx="3816219" cy="4905958"/>
          </a:xfrm>
          <a:prstGeom prst="rect">
            <a:avLst/>
          </a:prstGeom>
        </p:spPr>
        <p:txBody>
          <a:bodyPr wrap="square">
            <a:spAutoFit/>
          </a:bodyPr>
          <a:lstStyle/>
          <a:p>
            <a:pPr>
              <a:lnSpc>
                <a:spcPct val="115000"/>
              </a:lnSpc>
            </a:pPr>
            <a:r>
              <a:rPr lang="en-GB" sz="1600" dirty="0" smtClean="0">
                <a:latin typeface="Helvetica" panose="020B0604020202020204" pitchFamily="34" charset="0"/>
                <a:cs typeface="Helvetica" panose="020B0604020202020204" pitchFamily="34" charset="0"/>
              </a:rPr>
              <a:t>“We make paint out </a:t>
            </a:r>
            <a:r>
              <a:rPr lang="en-GB" sz="1600" dirty="0">
                <a:latin typeface="Helvetica" panose="020B0604020202020204" pitchFamily="34" charset="0"/>
                <a:cs typeface="Helvetica" panose="020B0604020202020204" pitchFamily="34" charset="0"/>
              </a:rPr>
              <a:t>of </a:t>
            </a:r>
            <a:r>
              <a:rPr lang="en-GB" sz="1600" dirty="0" smtClean="0">
                <a:latin typeface="Helvetica" panose="020B0604020202020204" pitchFamily="34" charset="0"/>
                <a:cs typeface="Helvetica" panose="020B0604020202020204" pitchFamily="34" charset="0"/>
              </a:rPr>
              <a:t>annatto </a:t>
            </a:r>
            <a:r>
              <a:rPr lang="en-GB" sz="1600" dirty="0">
                <a:latin typeface="Helvetica" panose="020B0604020202020204" pitchFamily="34" charset="0"/>
                <a:cs typeface="Helvetica" panose="020B0604020202020204" pitchFamily="34" charset="0"/>
              </a:rPr>
              <a:t>seeds and </a:t>
            </a:r>
            <a:r>
              <a:rPr lang="en-GB" sz="1600" dirty="0" smtClean="0">
                <a:latin typeface="Helvetica" panose="020B0604020202020204" pitchFamily="34" charset="0"/>
                <a:cs typeface="Helvetica" panose="020B0604020202020204" pitchFamily="34" charset="0"/>
              </a:rPr>
              <a:t>the </a:t>
            </a:r>
            <a:r>
              <a:rPr lang="en-GB" sz="1600" dirty="0" err="1">
                <a:latin typeface="Helvetica" panose="020B0604020202020204" pitchFamily="34" charset="0"/>
                <a:cs typeface="Helvetica" panose="020B0604020202020204" pitchFamily="34" charset="0"/>
              </a:rPr>
              <a:t>jenipapo</a:t>
            </a:r>
            <a:r>
              <a:rPr lang="en-GB" sz="1600" dirty="0">
                <a:latin typeface="Helvetica" panose="020B0604020202020204" pitchFamily="34" charset="0"/>
                <a:cs typeface="Helvetica" panose="020B0604020202020204" pitchFamily="34" charset="0"/>
              </a:rPr>
              <a:t> </a:t>
            </a:r>
            <a:r>
              <a:rPr lang="en-GB" sz="1600" dirty="0" smtClean="0">
                <a:latin typeface="Helvetica" panose="020B0604020202020204" pitchFamily="34" charset="0"/>
                <a:cs typeface="Helvetica" panose="020B0604020202020204" pitchFamily="34" charset="0"/>
              </a:rPr>
              <a:t>plant. </a:t>
            </a:r>
          </a:p>
          <a:p>
            <a:pPr>
              <a:lnSpc>
                <a:spcPct val="115000"/>
              </a:lnSpc>
            </a:pPr>
            <a:endParaRPr lang="en-GB" sz="1600" dirty="0">
              <a:latin typeface="Helvetica" panose="020B0604020202020204" pitchFamily="34" charset="0"/>
              <a:cs typeface="Helvetica" panose="020B0604020202020204" pitchFamily="34" charset="0"/>
            </a:endParaRPr>
          </a:p>
          <a:p>
            <a:pPr>
              <a:lnSpc>
                <a:spcPct val="115000"/>
              </a:lnSpc>
            </a:pPr>
            <a:r>
              <a:rPr lang="en-GB" sz="1600" dirty="0" smtClean="0">
                <a:latin typeface="Helvetica" panose="020B0604020202020204" pitchFamily="34" charset="0"/>
                <a:cs typeface="Helvetica" panose="020B0604020202020204" pitchFamily="34" charset="0"/>
              </a:rPr>
              <a:t>These make red and black paints that we </a:t>
            </a:r>
            <a:r>
              <a:rPr lang="en-GB" sz="1600" dirty="0">
                <a:latin typeface="Helvetica" panose="020B0604020202020204" pitchFamily="34" charset="0"/>
                <a:cs typeface="Helvetica" panose="020B0604020202020204" pitchFamily="34" charset="0"/>
              </a:rPr>
              <a:t>use to </a:t>
            </a:r>
            <a:r>
              <a:rPr lang="en-GB" sz="1600" dirty="0" smtClean="0">
                <a:latin typeface="Helvetica" panose="020B0604020202020204" pitchFamily="34" charset="0"/>
                <a:cs typeface="Helvetica" panose="020B0604020202020204" pitchFamily="34" charset="0"/>
              </a:rPr>
              <a:t>paint </a:t>
            </a:r>
            <a:r>
              <a:rPr lang="en-GB" sz="1600" dirty="0">
                <a:latin typeface="Helvetica" panose="020B0604020202020204" pitchFamily="34" charset="0"/>
                <a:cs typeface="Helvetica" panose="020B0604020202020204" pitchFamily="34" charset="0"/>
              </a:rPr>
              <a:t>our faces and our </a:t>
            </a:r>
            <a:r>
              <a:rPr lang="en-GB" sz="1600" dirty="0" smtClean="0">
                <a:latin typeface="Helvetica" panose="020B0604020202020204" pitchFamily="34" charset="0"/>
                <a:cs typeface="Helvetica" panose="020B0604020202020204" pitchFamily="34" charset="0"/>
              </a:rPr>
              <a:t>bodies… it can stay on for three weeks. The patterns we paint are inspired by animals.</a:t>
            </a:r>
          </a:p>
          <a:p>
            <a:pPr>
              <a:lnSpc>
                <a:spcPct val="115000"/>
              </a:lnSpc>
            </a:pPr>
            <a:endParaRPr lang="en-GB" sz="1600" dirty="0">
              <a:latin typeface="Helvetica" panose="020B0604020202020204" pitchFamily="34" charset="0"/>
              <a:cs typeface="Helvetica" panose="020B0604020202020204" pitchFamily="34" charset="0"/>
            </a:endParaRPr>
          </a:p>
          <a:p>
            <a:pPr>
              <a:lnSpc>
                <a:spcPct val="115000"/>
              </a:lnSpc>
            </a:pPr>
            <a:r>
              <a:rPr lang="en-GB" sz="1600" dirty="0">
                <a:latin typeface="Helvetica" panose="020B0604020202020204" pitchFamily="34" charset="0"/>
                <a:cs typeface="Helvetica" panose="020B0604020202020204" pitchFamily="34" charset="0"/>
              </a:rPr>
              <a:t>Our songs are old and reflect our lives within nature. </a:t>
            </a:r>
            <a:endParaRPr lang="en-GB" sz="1600" dirty="0" smtClean="0">
              <a:latin typeface="Helvetica" panose="020B0604020202020204" pitchFamily="34" charset="0"/>
              <a:cs typeface="Helvetica" panose="020B0604020202020204" pitchFamily="34" charset="0"/>
            </a:endParaRPr>
          </a:p>
          <a:p>
            <a:pPr>
              <a:lnSpc>
                <a:spcPct val="115000"/>
              </a:lnSpc>
            </a:pPr>
            <a:endParaRPr lang="en-GB" sz="1600" dirty="0" smtClean="0">
              <a:latin typeface="Helvetica" panose="020B0604020202020204" pitchFamily="34" charset="0"/>
              <a:cs typeface="Helvetica" panose="020B0604020202020204" pitchFamily="34" charset="0"/>
            </a:endParaRPr>
          </a:p>
          <a:p>
            <a:pPr>
              <a:lnSpc>
                <a:spcPct val="115000"/>
              </a:lnSpc>
            </a:pPr>
            <a:r>
              <a:rPr lang="en-GB" sz="1600" dirty="0" smtClean="0">
                <a:latin typeface="Helvetica" panose="020B0604020202020204" pitchFamily="34" charset="0"/>
                <a:cs typeface="Helvetica" panose="020B0604020202020204" pitchFamily="34" charset="0"/>
              </a:rPr>
              <a:t>Our </a:t>
            </a:r>
            <a:r>
              <a:rPr lang="en-GB" sz="1600" dirty="0">
                <a:latin typeface="Helvetica" panose="020B0604020202020204" pitchFamily="34" charset="0"/>
                <a:cs typeface="Helvetica" panose="020B0604020202020204" pitchFamily="34" charset="0"/>
              </a:rPr>
              <a:t>necklaces are made from seeds and </a:t>
            </a:r>
            <a:r>
              <a:rPr lang="en-GB" sz="1600" dirty="0" smtClean="0">
                <a:latin typeface="Helvetica" panose="020B0604020202020204" pitchFamily="34" charset="0"/>
                <a:cs typeface="Helvetica" panose="020B0604020202020204" pitchFamily="34" charset="0"/>
              </a:rPr>
              <a:t>feathers and we </a:t>
            </a:r>
            <a:r>
              <a:rPr lang="en-GB" sz="1600" dirty="0">
                <a:latin typeface="Helvetica" panose="020B0604020202020204" pitchFamily="34" charset="0"/>
                <a:cs typeface="Helvetica" panose="020B0604020202020204" pitchFamily="34" charset="0"/>
              </a:rPr>
              <a:t>make headdresses called </a:t>
            </a:r>
            <a:r>
              <a:rPr lang="en-GB" sz="1600" dirty="0" smtClean="0">
                <a:latin typeface="Helvetica" panose="020B0604020202020204" pitchFamily="34" charset="0"/>
                <a:cs typeface="Helvetica" panose="020B0604020202020204" pitchFamily="34" charset="0"/>
              </a:rPr>
              <a:t>’</a:t>
            </a:r>
            <a:r>
              <a:rPr lang="en-GB" sz="1600" dirty="0" err="1" smtClean="0">
                <a:latin typeface="Helvetica" panose="020B0604020202020204" pitchFamily="34" charset="0"/>
                <a:cs typeface="Helvetica" panose="020B0604020202020204" pitchFamily="34" charset="0"/>
              </a:rPr>
              <a:t>maiti</a:t>
            </a:r>
            <a:r>
              <a:rPr lang="en-GB" sz="1600" dirty="0" smtClean="0">
                <a:latin typeface="Helvetica" panose="020B0604020202020204" pitchFamily="34" charset="0"/>
                <a:cs typeface="Helvetica" panose="020B0604020202020204" pitchFamily="34" charset="0"/>
              </a:rPr>
              <a:t>’.”</a:t>
            </a:r>
          </a:p>
          <a:p>
            <a:pPr>
              <a:lnSpc>
                <a:spcPct val="115000"/>
              </a:lnSpc>
            </a:pPr>
            <a:endParaRPr lang="en-GB" sz="1600" dirty="0">
              <a:latin typeface="Helvetica" panose="020B0604020202020204" pitchFamily="34" charset="0"/>
              <a:cs typeface="Helvetica" panose="020B0604020202020204" pitchFamily="34" charset="0"/>
            </a:endParaRPr>
          </a:p>
          <a:p>
            <a:pPr>
              <a:lnSpc>
                <a:spcPct val="115000"/>
              </a:lnSpc>
            </a:pPr>
            <a:endParaRPr lang="en-GB" sz="1600" dirty="0" smtClean="0">
              <a:latin typeface="Helvetica" panose="020B0604020202020204" pitchFamily="34" charset="0"/>
              <a:cs typeface="Helvetica" panose="020B0604020202020204" pitchFamily="34" charset="0"/>
            </a:endParaRPr>
          </a:p>
        </p:txBody>
      </p:sp>
      <p:sp>
        <p:nvSpPr>
          <p:cNvPr id="12" name="TextBox 11"/>
          <p:cNvSpPr txBox="1"/>
          <p:nvPr/>
        </p:nvSpPr>
        <p:spPr>
          <a:xfrm>
            <a:off x="-13554" y="5586639"/>
            <a:ext cx="3265715" cy="246221"/>
          </a:xfrm>
          <a:prstGeom prst="rect">
            <a:avLst/>
          </a:prstGeom>
          <a:noFill/>
        </p:spPr>
        <p:txBody>
          <a:bodyPr wrap="square" rtlCol="0">
            <a:spAutoFit/>
          </a:bodyPr>
          <a:lstStyle/>
          <a:p>
            <a:r>
              <a:rPr lang="en-GB" sz="1000" dirty="0" smtClean="0">
                <a:solidFill>
                  <a:schemeClr val="tx1">
                    <a:lumMod val="65000"/>
                    <a:lumOff val="35000"/>
                  </a:schemeClr>
                </a:solidFill>
              </a:rPr>
              <a:t>Information sourced from Survival </a:t>
            </a:r>
            <a:r>
              <a:rPr lang="en-GB" sz="1000" dirty="0">
                <a:solidFill>
                  <a:schemeClr val="tx1">
                    <a:lumMod val="65000"/>
                    <a:lumOff val="35000"/>
                  </a:schemeClr>
                </a:solidFill>
              </a:rPr>
              <a:t>International.org</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714" y="87191"/>
            <a:ext cx="7657240" cy="890093"/>
          </a:xfrm>
          <a:prstGeom prst="rect">
            <a:avLst/>
          </a:prstGeom>
        </p:spPr>
      </p:pic>
      <p:pic>
        <p:nvPicPr>
          <p:cNvPr id="6" name="311861733"/>
          <p:cNvPicPr>
            <a:picLocks noRot="1" noChangeAspect="1"/>
          </p:cNvPicPr>
          <p:nvPr>
            <a:videoFile r:link="rId1"/>
          </p:nvPr>
        </p:nvPicPr>
        <p:blipFill>
          <a:blip r:embed="rId6"/>
          <a:stretch>
            <a:fillRect/>
          </a:stretch>
        </p:blipFill>
        <p:spPr>
          <a:xfrm>
            <a:off x="4402014" y="3246385"/>
            <a:ext cx="4417449" cy="2484815"/>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211" t="18539" r="-211" b="8523"/>
          <a:stretch/>
        </p:blipFill>
        <p:spPr>
          <a:xfrm>
            <a:off x="4402014" y="969700"/>
            <a:ext cx="4417449" cy="2202709"/>
          </a:xfrm>
          <a:prstGeom prst="rect">
            <a:avLst/>
          </a:prstGeom>
        </p:spPr>
      </p:pic>
      <p:sp>
        <p:nvSpPr>
          <p:cNvPr id="2" name="Rectangle 1"/>
          <p:cNvSpPr/>
          <p:nvPr/>
        </p:nvSpPr>
        <p:spPr>
          <a:xfrm>
            <a:off x="4389110" y="941022"/>
            <a:ext cx="1723549" cy="369332"/>
          </a:xfrm>
          <a:prstGeom prst="rect">
            <a:avLst/>
          </a:prstGeom>
        </p:spPr>
        <p:txBody>
          <a:bodyPr wrap="none">
            <a:spAutoFit/>
          </a:bodyPr>
          <a:lstStyle/>
          <a:p>
            <a:r>
              <a:rPr lang="en-GB" dirty="0" smtClean="0">
                <a:solidFill>
                  <a:schemeClr val="bg1"/>
                </a:solidFill>
                <a:latin typeface="Helvetica" panose="020B0604020202020204" pitchFamily="34" charset="0"/>
                <a:cs typeface="Helvetica" panose="020B0604020202020204" pitchFamily="34" charset="0"/>
              </a:rPr>
              <a:t>Annatto </a:t>
            </a:r>
            <a:r>
              <a:rPr lang="en-GB" dirty="0">
                <a:solidFill>
                  <a:schemeClr val="bg1"/>
                </a:solidFill>
                <a:latin typeface="Helvetica" panose="020B0604020202020204" pitchFamily="34" charset="0"/>
                <a:cs typeface="Helvetica" panose="020B0604020202020204" pitchFamily="34" charset="0"/>
              </a:rPr>
              <a:t>seeds </a:t>
            </a:r>
            <a:endParaRPr lang="en-GB" dirty="0">
              <a:solidFill>
                <a:schemeClr val="bg1"/>
              </a:solidFill>
            </a:endParaRPr>
          </a:p>
        </p:txBody>
      </p:sp>
      <p:sp>
        <p:nvSpPr>
          <p:cNvPr id="10" name="Rectangle 9"/>
          <p:cNvSpPr/>
          <p:nvPr/>
        </p:nvSpPr>
        <p:spPr>
          <a:xfrm>
            <a:off x="-51998" y="6652445"/>
            <a:ext cx="938185" cy="238014"/>
          </a:xfrm>
          <a:prstGeom prst="rect">
            <a:avLst/>
          </a:prstGeom>
        </p:spPr>
        <p:txBody>
          <a:bodyPr wrap="square">
            <a:spAutoFit/>
          </a:bodyPr>
          <a:lstStyle/>
          <a:p>
            <a:pPr>
              <a:lnSpc>
                <a:spcPct val="115000"/>
              </a:lnSpc>
            </a:pPr>
            <a:r>
              <a:rPr lang="en-GB" sz="900" dirty="0" smtClean="0">
                <a:solidFill>
                  <a:schemeClr val="bg1">
                    <a:lumMod val="95000"/>
                  </a:schemeClr>
                </a:solidFill>
                <a:latin typeface="Helvetica" panose="020B0604020202020204" pitchFamily="34" charset="0"/>
                <a:cs typeface="Helvetica" panose="020B0604020202020204" pitchFamily="34" charset="0"/>
              </a:rPr>
              <a:t>© John Dyer</a:t>
            </a:r>
            <a:endParaRPr lang="en-GB" sz="900" dirty="0">
              <a:solidFill>
                <a:schemeClr val="bg1">
                  <a:lumMod val="95000"/>
                </a:schemeClr>
              </a:solidFill>
              <a:latin typeface="Helvetica" panose="020B0604020202020204" pitchFamily="34" charset="0"/>
              <a:cs typeface="Helvetica" panose="020B0604020202020204" pitchFamily="34" charset="0"/>
            </a:endParaRPr>
          </a:p>
        </p:txBody>
      </p:sp>
      <p:sp>
        <p:nvSpPr>
          <p:cNvPr id="13" name="Rectangle 12"/>
          <p:cNvSpPr/>
          <p:nvPr/>
        </p:nvSpPr>
        <p:spPr>
          <a:xfrm>
            <a:off x="4389109" y="3213863"/>
            <a:ext cx="1817549" cy="369332"/>
          </a:xfrm>
          <a:prstGeom prst="rect">
            <a:avLst/>
          </a:prstGeom>
        </p:spPr>
        <p:txBody>
          <a:bodyPr wrap="none">
            <a:spAutoFit/>
          </a:bodyPr>
          <a:lstStyle/>
          <a:p>
            <a:r>
              <a:rPr lang="en-GB" dirty="0" smtClean="0">
                <a:solidFill>
                  <a:schemeClr val="bg1"/>
                </a:solidFill>
                <a:latin typeface="Helvetica" panose="020B0604020202020204" pitchFamily="34" charset="0"/>
                <a:cs typeface="Helvetica" panose="020B0604020202020204" pitchFamily="34" charset="0"/>
              </a:rPr>
              <a:t>Traditional song</a:t>
            </a:r>
            <a:endParaRPr lang="en-GB" dirty="0">
              <a:solidFill>
                <a:schemeClr val="bg1"/>
              </a:solidFill>
            </a:endParaRPr>
          </a:p>
        </p:txBody>
      </p:sp>
    </p:spTree>
    <p:extLst>
      <p:ext uri="{BB962C8B-B14F-4D97-AF65-F5344CB8AC3E}">
        <p14:creationId xmlns:p14="http://schemas.microsoft.com/office/powerpoint/2010/main" val="8718296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5529</TotalTime>
  <Words>828</Words>
  <Application>Microsoft Office PowerPoint</Application>
  <PresentationFormat>On-screen Show (4:3)</PresentationFormat>
  <Paragraphs>147</Paragraphs>
  <Slides>14</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Helvetica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Bolton</dc:creator>
  <cp:lastModifiedBy>home</cp:lastModifiedBy>
  <cp:revision>393</cp:revision>
  <dcterms:created xsi:type="dcterms:W3CDTF">2018-08-02T10:33:01Z</dcterms:created>
  <dcterms:modified xsi:type="dcterms:W3CDTF">2020-06-07T15:53:57Z</dcterms:modified>
</cp:coreProperties>
</file>