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199313"/>
  <p:notesSz cx="6858000" cy="9144000"/>
  <p:embeddedFontLst>
    <p:embeddedFont>
      <p:font typeface="Handlee" panose="020B0604020202020204" charset="0"/>
      <p:regular r:id="rId4"/>
    </p:embeddedFont>
    <p:embeddedFont>
      <p:font typeface="Comic Sans MS" panose="030F0702030302020204" pitchFamily="66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182" y="66"/>
      </p:cViewPr>
      <p:guideLst>
        <p:guide orient="horz" pos="2268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83274" y="685800"/>
            <a:ext cx="5092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2650" y="685800"/>
            <a:ext cx="5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42275"/>
            <a:ext cx="9963000" cy="28734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3967279"/>
            <a:ext cx="9963000" cy="11094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548381"/>
            <a:ext cx="9963000" cy="27486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412563"/>
            <a:ext cx="9963000" cy="18210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010814"/>
            <a:ext cx="9963000" cy="11784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9963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4677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13263"/>
            <a:ext cx="4677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777743"/>
            <a:ext cx="3283500" cy="10578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1945197"/>
            <a:ext cx="3283500" cy="44505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30131"/>
            <a:ext cx="7445700" cy="57264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75"/>
            <a:ext cx="5346000" cy="7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925" tIns="113925" rIns="113925" bIns="1139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726229"/>
            <a:ext cx="4730100" cy="20751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3923815"/>
            <a:ext cx="4730100" cy="17289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13578"/>
            <a:ext cx="4486500" cy="51726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5922065"/>
            <a:ext cx="7014300" cy="8469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9963000" cy="47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hyperlink" Target="https://www.youtube.com/watch?v=mXMofxtDPU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s://www.youtube.com/watch?time_continue=106&amp;v=TVmprQ_RlvE&amp;feature=emb_title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www.thenational.academy/online-classroom/reception/maths#subject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650" y="112475"/>
            <a:ext cx="10195651" cy="11144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33775" y="1752275"/>
            <a:ext cx="3054600" cy="2514925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Phonics </a:t>
            </a:r>
            <a:endParaRPr sz="2400" b="1" dirty="0">
              <a:highlight>
                <a:srgbClr val="00FF00"/>
              </a:highlight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highlight>
                <a:srgbClr val="00FF00"/>
              </a:highlight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Daily Speed Sound Lesson using RWI </a:t>
            </a:r>
            <a:r>
              <a:rPr lang="en-GB" b="1" dirty="0" err="1" smtClean="0">
                <a:latin typeface="Handlee"/>
                <a:ea typeface="Handlee"/>
                <a:cs typeface="Handlee"/>
                <a:sym typeface="Handlee"/>
              </a:rPr>
              <a:t>facebook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/</a:t>
            </a:r>
            <a:r>
              <a:rPr lang="en-GB" b="1" dirty="0" err="1" smtClean="0">
                <a:latin typeface="Handlee"/>
                <a:ea typeface="Handlee"/>
                <a:cs typeface="Handlee"/>
                <a:sym typeface="Handlee"/>
              </a:rPr>
              <a:t>Youtube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 videos.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="1" dirty="0"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See Tapestry for uploaded activities for your child’s RWI group including RWI Get Writing Book.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="1" dirty="0"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92075" y="1698148"/>
            <a:ext cx="3109226" cy="2820634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Maths </a:t>
            </a: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This 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week in Maths we will 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learning about th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e calendar and time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. </a:t>
            </a:r>
          </a:p>
          <a:p>
            <a:pPr marL="139700" lvl="0">
              <a:buClr>
                <a:schemeClr val="dk1"/>
              </a:buClr>
              <a:buSzPts val="1400"/>
            </a:pP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Please use the link to access this weeks lessons </a:t>
            </a:r>
            <a:r>
              <a:rPr lang="en-GB" sz="1200" dirty="0" smtClean="0">
                <a:hlinkClick r:id="rId4"/>
              </a:rPr>
              <a:t>https</a:t>
            </a:r>
            <a:r>
              <a:rPr lang="en-GB" sz="1200" dirty="0">
                <a:hlinkClick r:id="rId4"/>
              </a:rPr>
              <a:t>://www.thenational.academy/online-classroom/reception/maths#subjects</a:t>
            </a:r>
            <a:endParaRPr lang="en-GB" sz="1200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932725" y="112475"/>
            <a:ext cx="3368576" cy="1218305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Add your photos and videos onto Tapestry. </a:t>
            </a:r>
            <a:endParaRPr lang="en-GB" sz="1600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 smtClean="0">
                <a:latin typeface="Comic Sans MS"/>
                <a:ea typeface="Comic Sans MS"/>
                <a:cs typeface="Comic Sans MS"/>
                <a:sym typeface="Comic Sans MS"/>
              </a:rPr>
              <a:t>We love seeing all the exciting things you are doing!</a:t>
            </a: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192075" y="4755031"/>
            <a:ext cx="3054600" cy="2101364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Let’s get </a:t>
            </a:r>
            <a:r>
              <a:rPr lang="en-GB" sz="2400" b="1" dirty="0" smtClean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physical!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Take part in the 30 day fitness challenge each day. I will remind you what it is each day on the blog!!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3878125" y="5916557"/>
            <a:ext cx="3054600" cy="1114500"/>
          </a:xfrm>
          <a:prstGeom prst="wedgeRoundRectCallout">
            <a:avLst>
              <a:gd name="adj1" fmla="val 28510"/>
              <a:gd name="adj2" fmla="val 68744"/>
              <a:gd name="adj3" fmla="val 0"/>
            </a:avLst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 smtClean="0">
                <a:latin typeface="Handlee"/>
                <a:ea typeface="Handlee"/>
                <a:cs typeface="Handlee"/>
                <a:sym typeface="Handlee"/>
              </a:rPr>
              <a:t>Can you help with the washing </a:t>
            </a:r>
            <a:r>
              <a:rPr lang="en-GB" sz="1800" b="1" dirty="0" smtClean="0">
                <a:latin typeface="Handlee"/>
                <a:ea typeface="Handlee"/>
                <a:cs typeface="Handlee"/>
                <a:sym typeface="Handlee"/>
              </a:rPr>
              <a:t>up after lunch or dinner?</a:t>
            </a:r>
            <a:endParaRPr sz="1800" b="1" dirty="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338252" y="4292862"/>
            <a:ext cx="3802500" cy="1512851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b="1" dirty="0" smtClean="0">
                <a:solidFill>
                  <a:schemeClr val="dk1"/>
                </a:solidFill>
                <a:latin typeface="Handlee"/>
                <a:sym typeface="Handlee"/>
              </a:rPr>
              <a:t>Build a den.</a:t>
            </a:r>
          </a:p>
          <a:p>
            <a:pPr lvl="0"/>
            <a:r>
              <a:rPr lang="en-GB" b="1" dirty="0" smtClean="0">
                <a:solidFill>
                  <a:schemeClr val="dk1"/>
                </a:solidFill>
                <a:latin typeface="Handlee"/>
                <a:sym typeface="Handlee"/>
              </a:rPr>
              <a:t>You could build a den inside or outside. You could use cardboard boxes, blankets and cushions. You could make a cave by outing a sheet over the table. I wonder what it’s like inside? Can you take a picture?</a:t>
            </a:r>
          </a:p>
          <a:p>
            <a:pPr lvl="0"/>
            <a:endParaRPr lang="en-GB" b="1" dirty="0" smtClean="0">
              <a:solidFill>
                <a:schemeClr val="dk1"/>
              </a:solidFill>
              <a:latin typeface="Handlee"/>
              <a:sym typeface="Handlee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451950" y="1778325"/>
            <a:ext cx="3646800" cy="788100"/>
          </a:xfrm>
          <a:prstGeom prst="rect">
            <a:avLst/>
          </a:prstGeom>
          <a:solidFill>
            <a:srgbClr val="FFFF00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latin typeface="Handlee"/>
                <a:ea typeface="Handlee"/>
                <a:cs typeface="Handlee"/>
                <a:sym typeface="Handlee"/>
              </a:rPr>
              <a:t>Special Family Task</a:t>
            </a:r>
            <a:endParaRPr sz="3000">
              <a:latin typeface="Handlee"/>
              <a:ea typeface="Handlee"/>
              <a:cs typeface="Handlee"/>
              <a:sym typeface="Handlee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347200" y="975137"/>
            <a:ext cx="954101" cy="72301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105650" y="998613"/>
            <a:ext cx="6336600" cy="567900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925" tIns="113925" rIns="113925" bIns="113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>
                <a:latin typeface="Comic Sans MS"/>
                <a:ea typeface="Comic Sans MS"/>
                <a:cs typeface="Comic Sans MS"/>
                <a:sym typeface="Comic Sans MS"/>
              </a:rPr>
              <a:t>My Home Learning Journey Grid: Week beginning: 4</a:t>
            </a:r>
            <a:r>
              <a:rPr lang="en-GB" sz="1700" baseline="30000" dirty="0" smtClean="0">
                <a:latin typeface="Comic Sans MS"/>
                <a:ea typeface="Comic Sans MS"/>
                <a:cs typeface="Comic Sans MS"/>
                <a:sym typeface="Comic Sans MS"/>
              </a:rPr>
              <a:t>th</a:t>
            </a:r>
            <a:r>
              <a:rPr lang="en-GB" sz="1700" dirty="0" smtClean="0">
                <a:latin typeface="Comic Sans MS"/>
                <a:ea typeface="Comic Sans MS"/>
                <a:cs typeface="Comic Sans MS"/>
                <a:sym typeface="Comic Sans MS"/>
              </a:rPr>
              <a:t> May</a:t>
            </a:r>
            <a:endParaRPr sz="17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1371" y="3479723"/>
            <a:ext cx="1307928" cy="7028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65487" y="2601863"/>
            <a:ext cx="1491669" cy="16555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55971" y="2566425"/>
            <a:ext cx="2084723" cy="168818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74878" y="3429644"/>
            <a:ext cx="1025580" cy="9638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99427" y="5887964"/>
            <a:ext cx="1835172" cy="8309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3775" y="4548071"/>
            <a:ext cx="2730288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  <a:latin typeface="Handlee" panose="020B0604020202020204" charset="0"/>
              </a:rPr>
              <a:t>Can you learn some days of the week songs?</a:t>
            </a:r>
          </a:p>
          <a:p>
            <a:r>
              <a:rPr lang="en-GB" sz="1600" b="1" dirty="0" smtClean="0">
                <a:solidFill>
                  <a:schemeClr val="tx1"/>
                </a:solidFill>
                <a:latin typeface="Handlee" panose="020B0604020202020204" charset="0"/>
                <a:hlinkClick r:id="rId11"/>
              </a:rPr>
              <a:t>https</a:t>
            </a:r>
            <a:r>
              <a:rPr lang="en-GB" sz="1600" b="1" dirty="0">
                <a:solidFill>
                  <a:schemeClr val="tx1"/>
                </a:solidFill>
                <a:latin typeface="Handlee" panose="020B0604020202020204" charset="0"/>
                <a:hlinkClick r:id="rId11"/>
              </a:rPr>
              <a:t>://</a:t>
            </a:r>
            <a:r>
              <a:rPr lang="en-GB" sz="1600" b="1" dirty="0" smtClean="0">
                <a:solidFill>
                  <a:schemeClr val="tx1"/>
                </a:solidFill>
                <a:latin typeface="Handlee" panose="020B0604020202020204" charset="0"/>
                <a:hlinkClick r:id="rId11"/>
              </a:rPr>
              <a:t>www.youtube.com/watch?time_continue=106&amp;v=TVmprQ_RlvE&amp;feature=emb_title</a:t>
            </a:r>
            <a:endParaRPr lang="en-GB" sz="1600" b="1" dirty="0" smtClean="0">
              <a:solidFill>
                <a:schemeClr val="tx1"/>
              </a:solidFill>
              <a:latin typeface="Handlee" panose="020B0604020202020204" charset="0"/>
            </a:endParaRPr>
          </a:p>
          <a:p>
            <a:endParaRPr lang="en-GB" sz="1600" b="1" dirty="0">
              <a:solidFill>
                <a:schemeClr val="tx1"/>
              </a:solidFill>
              <a:latin typeface="Handlee" panose="020B0604020202020204" charset="0"/>
            </a:endParaRPr>
          </a:p>
          <a:p>
            <a:r>
              <a:rPr lang="en-GB" sz="1600" b="1" dirty="0">
                <a:solidFill>
                  <a:schemeClr val="tx1"/>
                </a:solidFill>
                <a:latin typeface="Handlee" panose="020B0604020202020204" charset="0"/>
                <a:hlinkClick r:id="rId12"/>
              </a:rPr>
              <a:t>https://www.youtube.com/watch?v=mXMofxtDPUQ</a:t>
            </a:r>
            <a:endParaRPr lang="en-GB" sz="1600" b="1" dirty="0" smtClean="0">
              <a:solidFill>
                <a:schemeClr val="tx1"/>
              </a:solidFill>
              <a:latin typeface="Handlee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190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Handlee</vt:lpstr>
      <vt:lpstr>Arial</vt:lpstr>
      <vt:lpstr>Comic Sans MS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home</cp:lastModifiedBy>
  <cp:revision>14</cp:revision>
  <dcterms:modified xsi:type="dcterms:W3CDTF">2020-05-03T15:48:09Z</dcterms:modified>
</cp:coreProperties>
</file>