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691813" cy="7199313"/>
  <p:notesSz cx="6858000" cy="9144000"/>
  <p:embeddedFontLst>
    <p:embeddedFont>
      <p:font typeface="Handlee" panose="020B0604020202020204" charset="0"/>
      <p:regular r:id="rId4"/>
    </p:embeddedFont>
    <p:embeddedFont>
      <p:font typeface="Comic Sans MS" panose="030F0702030302020204" pitchFamily="66" charset="0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268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462" y="72"/>
      </p:cViewPr>
      <p:guideLst>
        <p:guide orient="horz" pos="2268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883274" y="685800"/>
            <a:ext cx="5092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2650" y="685800"/>
            <a:ext cx="5092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4478" y="1042275"/>
            <a:ext cx="9963000" cy="2873400"/>
          </a:xfrm>
          <a:prstGeom prst="rect">
            <a:avLst/>
          </a:prstGeom>
        </p:spPr>
        <p:txBody>
          <a:bodyPr spcFirstLastPara="1" wrap="square" lIns="113925" tIns="113925" rIns="113925" bIns="1139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1pPr>
            <a:lvl2pPr lvl="1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2pPr>
            <a:lvl3pPr lvl="2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3pPr>
            <a:lvl4pPr lvl="3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4pPr>
            <a:lvl5pPr lvl="4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5pPr>
            <a:lvl6pPr lvl="5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6pPr>
            <a:lvl7pPr lvl="6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7pPr>
            <a:lvl8pPr lvl="7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8pPr>
            <a:lvl9pPr lvl="8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4468" y="3967279"/>
            <a:ext cx="9963000" cy="11094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4468" y="1548381"/>
            <a:ext cx="9963000" cy="2748600"/>
          </a:xfrm>
          <a:prstGeom prst="rect">
            <a:avLst/>
          </a:prstGeom>
        </p:spPr>
        <p:txBody>
          <a:bodyPr spcFirstLastPara="1" wrap="square" lIns="113925" tIns="113925" rIns="113925" bIns="1139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4468" y="4412563"/>
            <a:ext cx="9963000" cy="18210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marL="457200" lvl="0" indent="-3683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64468" y="3010814"/>
            <a:ext cx="9963000" cy="11784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64468" y="622957"/>
            <a:ext cx="9963000" cy="8016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64468" y="1613263"/>
            <a:ext cx="9963000" cy="47823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4468" y="622957"/>
            <a:ext cx="9963000" cy="8016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4468" y="1613263"/>
            <a:ext cx="4677000" cy="47823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50483" y="1613263"/>
            <a:ext cx="4677000" cy="47823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4468" y="622957"/>
            <a:ext cx="9963000" cy="8016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4468" y="777743"/>
            <a:ext cx="3283500" cy="1057800"/>
          </a:xfrm>
          <a:prstGeom prst="rect">
            <a:avLst/>
          </a:prstGeom>
        </p:spPr>
        <p:txBody>
          <a:bodyPr spcFirstLastPara="1" wrap="square" lIns="113925" tIns="113925" rIns="113925" bIns="1139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4468" y="1945197"/>
            <a:ext cx="3283500" cy="44505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3245" y="630131"/>
            <a:ext cx="7445700" cy="57264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75"/>
            <a:ext cx="5346000" cy="720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3925" tIns="113925" rIns="113925" bIns="1139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0447" y="1726229"/>
            <a:ext cx="4730100" cy="2075100"/>
          </a:xfrm>
          <a:prstGeom prst="rect">
            <a:avLst/>
          </a:prstGeom>
        </p:spPr>
        <p:txBody>
          <a:bodyPr spcFirstLastPara="1" wrap="square" lIns="113925" tIns="113925" rIns="113925" bIns="1139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0447" y="3923815"/>
            <a:ext cx="4730100" cy="1728900"/>
          </a:xfrm>
          <a:prstGeom prst="rect">
            <a:avLst/>
          </a:prstGeom>
        </p:spPr>
        <p:txBody>
          <a:bodyPr spcFirstLastPara="1" wrap="square" lIns="113925" tIns="113925" rIns="113925" bIns="1139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775715" y="1013578"/>
            <a:ext cx="4486500" cy="51726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4468" y="5922065"/>
            <a:ext cx="7014300" cy="8469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4468" y="622957"/>
            <a:ext cx="9963000" cy="8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925" tIns="113925" rIns="113925" bIns="1139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4468" y="1613263"/>
            <a:ext cx="9963000" cy="47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925" tIns="113925" rIns="113925" bIns="113925" anchor="t" anchorCtr="0">
            <a:noAutofit/>
          </a:bodyPr>
          <a:lstStyle>
            <a:lvl1pPr marL="457200" lvl="0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marL="914400" lvl="1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marL="1371600" lvl="2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marL="1828800" lvl="3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marL="2286000" lvl="4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marL="2743200" lvl="5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marL="3200400" lvl="6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marL="3657600" lvl="7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marL="4114800" lvl="8" indent="-33655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06772" y="6527688"/>
            <a:ext cx="641700" cy="5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925" tIns="113925" rIns="113925" bIns="113925" anchor="ctr" anchorCtr="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hyperlink" Target="https://www.youtube.com/watch?v=KhfkYzUwYFk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5650" y="112475"/>
            <a:ext cx="10195651" cy="111442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33775" y="1752275"/>
            <a:ext cx="3054600" cy="2514925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highlight>
                  <a:srgbClr val="00FF00"/>
                </a:highlight>
                <a:latin typeface="Handlee"/>
                <a:ea typeface="Handlee"/>
                <a:cs typeface="Handlee"/>
                <a:sym typeface="Handlee"/>
              </a:rPr>
              <a:t>Phonics </a:t>
            </a:r>
            <a:endParaRPr sz="2400" b="1" dirty="0">
              <a:highlight>
                <a:srgbClr val="00FF00"/>
              </a:highlight>
              <a:latin typeface="Handlee"/>
              <a:ea typeface="Handlee"/>
              <a:cs typeface="Handlee"/>
              <a:sym typeface="Handle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highlight>
                <a:srgbClr val="00FF00"/>
              </a:highlight>
              <a:latin typeface="Handlee"/>
              <a:ea typeface="Handlee"/>
              <a:cs typeface="Handlee"/>
              <a:sym typeface="Handle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 smtClean="0">
                <a:latin typeface="Handlee"/>
                <a:ea typeface="Handlee"/>
                <a:cs typeface="Handlee"/>
                <a:sym typeface="Handlee"/>
              </a:rPr>
              <a:t>Daily Speed Sound </a:t>
            </a:r>
            <a:r>
              <a:rPr lang="en-GB" b="1" dirty="0" smtClean="0">
                <a:latin typeface="Handlee"/>
                <a:ea typeface="Handlee"/>
                <a:cs typeface="Handlee"/>
                <a:sym typeface="Handlee"/>
              </a:rPr>
              <a:t>and Spelling lesson </a:t>
            </a:r>
            <a:r>
              <a:rPr lang="en-GB" b="1" dirty="0" smtClean="0">
                <a:latin typeface="Handlee"/>
                <a:ea typeface="Handlee"/>
                <a:cs typeface="Handlee"/>
                <a:sym typeface="Handlee"/>
              </a:rPr>
              <a:t>using RWI </a:t>
            </a:r>
            <a:r>
              <a:rPr lang="en-GB" b="1" dirty="0" err="1" smtClean="0">
                <a:latin typeface="Handlee"/>
                <a:ea typeface="Handlee"/>
                <a:cs typeface="Handlee"/>
                <a:sym typeface="Handlee"/>
              </a:rPr>
              <a:t>facebook</a:t>
            </a:r>
            <a:r>
              <a:rPr lang="en-GB" b="1" dirty="0" smtClean="0">
                <a:latin typeface="Handlee"/>
                <a:ea typeface="Handlee"/>
                <a:cs typeface="Handlee"/>
                <a:sym typeface="Handlee"/>
              </a:rPr>
              <a:t>/</a:t>
            </a:r>
            <a:r>
              <a:rPr lang="en-GB" b="1" dirty="0" err="1" smtClean="0">
                <a:latin typeface="Handlee"/>
                <a:ea typeface="Handlee"/>
                <a:cs typeface="Handlee"/>
                <a:sym typeface="Handlee"/>
              </a:rPr>
              <a:t>Youtube</a:t>
            </a:r>
            <a:r>
              <a:rPr lang="en-GB" b="1" dirty="0" smtClean="0">
                <a:latin typeface="Handlee"/>
                <a:ea typeface="Handlee"/>
                <a:cs typeface="Handlee"/>
                <a:sym typeface="Handlee"/>
              </a:rPr>
              <a:t> videos.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b="1" dirty="0">
              <a:latin typeface="Handlee"/>
              <a:ea typeface="Handlee"/>
              <a:cs typeface="Handlee"/>
              <a:sym typeface="Handle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 smtClean="0">
                <a:latin typeface="Handlee"/>
                <a:ea typeface="Handlee"/>
                <a:cs typeface="Handlee"/>
                <a:sym typeface="Handlee"/>
              </a:rPr>
              <a:t>See Tapestry for uploaded activities for your child’s RWI group including RWI Get Writing Book.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b="1" dirty="0">
              <a:latin typeface="Handlee"/>
              <a:ea typeface="Handlee"/>
              <a:cs typeface="Handlee"/>
              <a:sym typeface="Handle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192075" y="1698148"/>
            <a:ext cx="3207000" cy="283295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highlight>
                  <a:srgbClr val="00FF00"/>
                </a:highlight>
                <a:latin typeface="Handlee"/>
                <a:ea typeface="Handlee"/>
                <a:cs typeface="Handlee"/>
                <a:sym typeface="Handlee"/>
              </a:rPr>
              <a:t>Maths </a:t>
            </a:r>
            <a:endParaRPr lang="en-GB" b="1" dirty="0" smtClean="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marL="1397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</a:pPr>
            <a:endParaRPr lang="en-GB" b="1" dirty="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marL="1397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</a:pPr>
            <a:r>
              <a:rPr lang="en-GB" b="1" dirty="0" smtClean="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This week in Maths we will be </a:t>
            </a:r>
            <a:r>
              <a:rPr lang="en-GB" b="1" dirty="0" smtClean="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consolidating numbers to 20.</a:t>
            </a:r>
            <a:r>
              <a:rPr lang="en-GB" b="1" dirty="0" smtClean="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’Please </a:t>
            </a:r>
            <a:r>
              <a:rPr lang="en-GB" b="1" dirty="0" smtClean="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use the maths challenge grid to help with some ideas to do at home to help. </a:t>
            </a:r>
            <a:endParaRPr lang="en-GB" b="1" dirty="0" smtClean="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marL="1397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</a:pPr>
            <a:endParaRPr lang="en-GB" b="1" dirty="0" smtClean="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marL="1397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</a:pPr>
            <a:endParaRPr lang="en-GB" b="1" dirty="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marL="1397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</a:pPr>
            <a:endParaRPr lang="en-GB" b="1" dirty="0" smtClean="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932725" y="112475"/>
            <a:ext cx="3368576" cy="1218305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latin typeface="Comic Sans MS"/>
                <a:ea typeface="Comic Sans MS"/>
                <a:cs typeface="Comic Sans MS"/>
                <a:sym typeface="Comic Sans MS"/>
              </a:rPr>
              <a:t>Add your photos and videos onto Tapestry. </a:t>
            </a:r>
            <a:endParaRPr lang="en-GB" sz="1600" dirty="0" smtClean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 smtClean="0">
                <a:latin typeface="Comic Sans MS"/>
                <a:ea typeface="Comic Sans MS"/>
                <a:cs typeface="Comic Sans MS"/>
                <a:sym typeface="Comic Sans MS"/>
              </a:rPr>
              <a:t>We love seeing all the exciting things you are doing!</a:t>
            </a:r>
            <a:endParaRPr sz="1600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7192075" y="4697463"/>
            <a:ext cx="3054600" cy="1964593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 smtClean="0">
                <a:highlight>
                  <a:srgbClr val="00FF00"/>
                </a:highlight>
                <a:latin typeface="Handlee"/>
                <a:ea typeface="Handlee"/>
                <a:cs typeface="Handlee"/>
                <a:sym typeface="Handlee"/>
              </a:rPr>
              <a:t>Let’s get physical!</a:t>
            </a:r>
          </a:p>
          <a:p>
            <a:pPr lvl="0" algn="ctr"/>
            <a:r>
              <a:rPr lang="en-GB" sz="1600" b="1" dirty="0" smtClean="0">
                <a:latin typeface="Handlee"/>
                <a:ea typeface="Handlee"/>
                <a:cs typeface="Handlee"/>
                <a:sym typeface="Handlee"/>
              </a:rPr>
              <a:t>Why not try the </a:t>
            </a:r>
            <a:r>
              <a:rPr lang="en-GB" sz="1600" b="1" dirty="0" err="1" smtClean="0">
                <a:latin typeface="Handlee"/>
                <a:ea typeface="Handlee"/>
                <a:cs typeface="Handlee"/>
                <a:sym typeface="Handlee"/>
              </a:rPr>
              <a:t>GoNoodle</a:t>
            </a:r>
            <a:r>
              <a:rPr lang="en-GB" sz="1600" b="1" dirty="0" smtClean="0">
                <a:latin typeface="Handlee"/>
                <a:ea typeface="Handlee"/>
                <a:cs typeface="Handlee"/>
                <a:sym typeface="Handlee"/>
              </a:rPr>
              <a:t> workouts. There are so many to choose from! Here is a link to our favourite Trolls one.</a:t>
            </a:r>
          </a:p>
          <a:p>
            <a:pPr lvl="0" algn="ctr"/>
            <a:r>
              <a:rPr lang="en-GB" dirty="0">
                <a:latin typeface="Handlee" panose="020B0604020202020204" charset="0"/>
                <a:hlinkClick r:id="rId4"/>
              </a:rPr>
              <a:t>https://www.youtube.com/watch?v=KhfkYzUwYFk</a:t>
            </a:r>
            <a:endParaRPr lang="en-GB" b="1" dirty="0">
              <a:latin typeface="Handlee" panose="020B0604020202020204" charset="0"/>
              <a:ea typeface="Handlee"/>
              <a:cs typeface="Handlee"/>
              <a:sym typeface="Handlee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3986094" y="5362351"/>
            <a:ext cx="3054600" cy="1114500"/>
          </a:xfrm>
          <a:prstGeom prst="wedgeRoundRectCallout">
            <a:avLst>
              <a:gd name="adj1" fmla="val 38013"/>
              <a:gd name="adj2" fmla="val 100000"/>
              <a:gd name="adj3" fmla="val 0"/>
            </a:avLst>
          </a:prstGeom>
          <a:solidFill>
            <a:schemeClr val="lt2"/>
          </a:solidFill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dirty="0" smtClean="0">
                <a:latin typeface="Handlee"/>
                <a:ea typeface="Handlee"/>
                <a:cs typeface="Handlee"/>
                <a:sym typeface="Handlee"/>
              </a:rPr>
              <a:t>Can you learn how to make your own bed each morning?</a:t>
            </a:r>
            <a:endParaRPr sz="1800" b="1" dirty="0"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390963" y="4531098"/>
            <a:ext cx="2573100" cy="1588500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u="sng" dirty="0" smtClean="0">
                <a:latin typeface="Handlee"/>
                <a:ea typeface="Handlee"/>
                <a:cs typeface="Handlee"/>
                <a:sym typeface="Handlee"/>
              </a:rPr>
              <a:t>Karaoke!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 dirty="0" smtClean="0">
                <a:latin typeface="Handlee"/>
                <a:ea typeface="Handlee"/>
                <a:cs typeface="Handlee"/>
                <a:sym typeface="Handlee"/>
              </a:rPr>
              <a:t>Play your favourite music and sing along!</a:t>
            </a:r>
            <a:endParaRPr sz="1800" b="1" dirty="0" smtClean="0">
              <a:latin typeface="Handlee"/>
              <a:ea typeface="Handlee"/>
              <a:cs typeface="Handlee"/>
              <a:sym typeface="Handle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2" name="Google Shape;62;p13"/>
          <p:cNvSpPr txBox="1"/>
          <p:nvPr/>
        </p:nvSpPr>
        <p:spPr>
          <a:xfrm>
            <a:off x="3338252" y="4292863"/>
            <a:ext cx="3802500" cy="1034050"/>
          </a:xfrm>
          <a:prstGeom prst="rect">
            <a:avLst/>
          </a:prstGeom>
          <a:solidFill>
            <a:srgbClr val="FFE599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GB" b="1" dirty="0" smtClean="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Fold some paper and make a plane </a:t>
            </a:r>
            <a:r>
              <a:rPr lang="en-GB" b="1" dirty="0" smtClean="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.  </a:t>
            </a:r>
            <a:r>
              <a:rPr lang="en-GB" b="1" dirty="0" smtClean="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Draw some windows and decorate it. Have a competition to see whose plane travels the furthest. </a:t>
            </a:r>
            <a:endParaRPr dirty="0"/>
          </a:p>
        </p:txBody>
      </p:sp>
      <p:sp>
        <p:nvSpPr>
          <p:cNvPr id="63" name="Google Shape;63;p13"/>
          <p:cNvSpPr txBox="1"/>
          <p:nvPr/>
        </p:nvSpPr>
        <p:spPr>
          <a:xfrm>
            <a:off x="3451950" y="1778325"/>
            <a:ext cx="3646800" cy="788100"/>
          </a:xfrm>
          <a:prstGeom prst="rect">
            <a:avLst/>
          </a:prstGeom>
          <a:solidFill>
            <a:srgbClr val="FFFF00"/>
          </a:solidFill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>
                <a:latin typeface="Handlee"/>
                <a:ea typeface="Handlee"/>
                <a:cs typeface="Handlee"/>
                <a:sym typeface="Handlee"/>
              </a:rPr>
              <a:t>Special Family Task</a:t>
            </a:r>
            <a:endParaRPr sz="3000">
              <a:latin typeface="Handlee"/>
              <a:ea typeface="Handlee"/>
              <a:cs typeface="Handlee"/>
              <a:sym typeface="Handlee"/>
            </a:endParaRPr>
          </a:p>
        </p:txBody>
      </p:sp>
      <p:pic>
        <p:nvPicPr>
          <p:cNvPr id="65" name="Google Shape;65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347200" y="975137"/>
            <a:ext cx="954101" cy="723011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3"/>
          <p:cNvSpPr txBox="1"/>
          <p:nvPr/>
        </p:nvSpPr>
        <p:spPr>
          <a:xfrm>
            <a:off x="105650" y="998613"/>
            <a:ext cx="6336600" cy="567900"/>
          </a:xfrm>
          <a:prstGeom prst="rect">
            <a:avLst/>
          </a:prstGeom>
          <a:solidFill>
            <a:srgbClr val="FFE599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925" tIns="113925" rIns="113925" bIns="1139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 dirty="0">
                <a:latin typeface="Comic Sans MS"/>
                <a:ea typeface="Comic Sans MS"/>
                <a:cs typeface="Comic Sans MS"/>
                <a:sym typeface="Comic Sans MS"/>
              </a:rPr>
              <a:t>My Home Learning Journey Grid: Week beginning: </a:t>
            </a:r>
            <a:r>
              <a:rPr lang="en-GB" sz="1700" dirty="0" smtClean="0">
                <a:latin typeface="Comic Sans MS"/>
                <a:ea typeface="Comic Sans MS"/>
                <a:cs typeface="Comic Sans MS"/>
                <a:sym typeface="Comic Sans MS"/>
              </a:rPr>
              <a:t>27</a:t>
            </a:r>
            <a:r>
              <a:rPr lang="en-GB" sz="1700" baseline="30000" dirty="0" smtClean="0">
                <a:latin typeface="Comic Sans MS"/>
                <a:ea typeface="Comic Sans MS"/>
                <a:cs typeface="Comic Sans MS"/>
                <a:sym typeface="Comic Sans MS"/>
              </a:rPr>
              <a:t>th</a:t>
            </a:r>
            <a:r>
              <a:rPr lang="en-GB" sz="1700" dirty="0" smtClean="0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GB" sz="1700" dirty="0" smtClean="0">
                <a:latin typeface="Comic Sans MS"/>
                <a:ea typeface="Comic Sans MS"/>
                <a:cs typeface="Comic Sans MS"/>
                <a:sym typeface="Comic Sans MS"/>
              </a:rPr>
              <a:t>April</a:t>
            </a:r>
            <a:endParaRPr sz="1700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01371" y="3479723"/>
            <a:ext cx="1307928" cy="70283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70525" y="5381758"/>
            <a:ext cx="1181100" cy="8953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30949" y="2576200"/>
            <a:ext cx="3688802" cy="1691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555335" y="5837238"/>
            <a:ext cx="1295400" cy="13620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05370" y="3289278"/>
            <a:ext cx="2180409" cy="11930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172</Words>
  <Application>Microsoft Office PowerPoint</Application>
  <PresentationFormat>Custom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Handlee</vt:lpstr>
      <vt:lpstr>Comic Sans MS</vt:lpstr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home</cp:lastModifiedBy>
  <cp:revision>11</cp:revision>
  <dcterms:modified xsi:type="dcterms:W3CDTF">2020-04-26T16:28:34Z</dcterms:modified>
</cp:coreProperties>
</file>