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4" r:id="rId3"/>
    <p:sldId id="285" r:id="rId4"/>
    <p:sldId id="292" r:id="rId5"/>
    <p:sldId id="293" r:id="rId6"/>
    <p:sldId id="295" r:id="rId7"/>
    <p:sldId id="294" r:id="rId8"/>
    <p:sldId id="296" r:id="rId9"/>
    <p:sldId id="302" r:id="rId10"/>
    <p:sldId id="259" r:id="rId11"/>
    <p:sldId id="297" r:id="rId12"/>
    <p:sldId id="298" r:id="rId13"/>
    <p:sldId id="299" r:id="rId14"/>
    <p:sldId id="300" r:id="rId15"/>
    <p:sldId id="301" r:id="rId16"/>
    <p:sldId id="303" r:id="rId17"/>
    <p:sldId id="304" r:id="rId18"/>
    <p:sldId id="307" r:id="rId19"/>
    <p:sldId id="30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8450F03-A097-43AA-A5E1-40C8FDF9D115}">
          <p14:sldIdLst>
            <p14:sldId id="256"/>
            <p14:sldId id="284"/>
            <p14:sldId id="285"/>
            <p14:sldId id="292"/>
            <p14:sldId id="293"/>
            <p14:sldId id="295"/>
            <p14:sldId id="294"/>
            <p14:sldId id="296"/>
            <p14:sldId id="302"/>
            <p14:sldId id="259"/>
            <p14:sldId id="297"/>
            <p14:sldId id="298"/>
            <p14:sldId id="299"/>
            <p14:sldId id="300"/>
            <p14:sldId id="301"/>
            <p14:sldId id="303"/>
            <p14:sldId id="304"/>
            <p14:sldId id="307"/>
            <p14:sldId id="305"/>
          </p14:sldIdLst>
        </p14:section>
        <p14:section name="Untitled Section" id="{4CE48807-B546-4C05-A795-5AD7971C273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FD31"/>
    <a:srgbClr val="5933FB"/>
    <a:srgbClr val="EF0728"/>
    <a:srgbClr val="33E8FB"/>
    <a:srgbClr val="B61250"/>
    <a:srgbClr val="F64C00"/>
    <a:srgbClr val="3F7D3F"/>
    <a:srgbClr val="209FB0"/>
    <a:srgbClr val="F539B6"/>
    <a:srgbClr val="3AF4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96" autoAdjust="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58E20-5B57-454F-B6FD-B154264CB3E2}" type="datetimeFigureOut">
              <a:rPr lang="en-GB" smtClean="0"/>
              <a:pPr/>
              <a:t>19/09/2015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3B5EFE-7378-4C71-8A15-FCAD3B16AC2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241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E7107-9F79-4A93-A8D6-105E91129452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5667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4F531-87D9-4CC5-A627-F628FFFC1D8E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0558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43B54-A2D5-4E4B-A66C-EC643DE8F038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0683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4F531-87D9-4CC5-A627-F628FFFC1D8E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612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E7107-9F79-4A93-A8D6-105E91129452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409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https://www.youtube.com/watch?v=zBnKgwnn7i4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B5EFE-7378-4C71-8A15-FCAD3B16AC25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102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B5EFE-7378-4C71-8A15-FCAD3B16AC25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445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4F531-87D9-4CC5-A627-F628FFFC1D8E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680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4F531-87D9-4CC5-A627-F628FFFC1D8E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536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4F531-87D9-4CC5-A627-F628FFFC1D8E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440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4F531-87D9-4CC5-A627-F628FFFC1D8E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223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4F531-87D9-4CC5-A627-F628FFFC1D8E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276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C74A7-9BA2-47A7-BF16-E0ACDCFEB41B}" type="datetimeFigureOut">
              <a:rPr lang="en-GB" smtClean="0"/>
              <a:pPr/>
              <a:t>19/09/2015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3DAF-5522-4887-B096-0549FA4739A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C74A7-9BA2-47A7-BF16-E0ACDCFEB41B}" type="datetimeFigureOut">
              <a:rPr lang="en-GB" smtClean="0"/>
              <a:pPr/>
              <a:t>19/09/2015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3DAF-5522-4887-B096-0549FA4739A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C74A7-9BA2-47A7-BF16-E0ACDCFEB41B}" type="datetimeFigureOut">
              <a:rPr lang="en-GB" smtClean="0"/>
              <a:pPr/>
              <a:t>19/09/2015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3DAF-5522-4887-B096-0549FA4739A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E41B614-3A66-424E-B389-B1DFB1A2E0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946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9F51CAF-2FAF-4B9F-8CE2-80468BD01F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429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C74A7-9BA2-47A7-BF16-E0ACDCFEB41B}" type="datetimeFigureOut">
              <a:rPr lang="en-GB" smtClean="0"/>
              <a:pPr/>
              <a:t>19/09/2015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3DAF-5522-4887-B096-0549FA4739A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C74A7-9BA2-47A7-BF16-E0ACDCFEB41B}" type="datetimeFigureOut">
              <a:rPr lang="en-GB" smtClean="0"/>
              <a:pPr/>
              <a:t>19/09/2015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3DAF-5522-4887-B096-0549FA4739A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C74A7-9BA2-47A7-BF16-E0ACDCFEB41B}" type="datetimeFigureOut">
              <a:rPr lang="en-GB" smtClean="0"/>
              <a:pPr/>
              <a:t>19/09/2015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3DAF-5522-4887-B096-0549FA4739A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C74A7-9BA2-47A7-BF16-E0ACDCFEB41B}" type="datetimeFigureOut">
              <a:rPr lang="en-GB" smtClean="0"/>
              <a:pPr/>
              <a:t>19/09/2015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3DAF-5522-4887-B096-0549FA4739A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C74A7-9BA2-47A7-BF16-E0ACDCFEB41B}" type="datetimeFigureOut">
              <a:rPr lang="en-GB" smtClean="0"/>
              <a:pPr/>
              <a:t>19/09/2015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3DAF-5522-4887-B096-0549FA4739A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C74A7-9BA2-47A7-BF16-E0ACDCFEB41B}" type="datetimeFigureOut">
              <a:rPr lang="en-GB" smtClean="0"/>
              <a:pPr/>
              <a:t>19/09/2015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3DAF-5522-4887-B096-0549FA4739A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C74A7-9BA2-47A7-BF16-E0ACDCFEB41B}" type="datetimeFigureOut">
              <a:rPr lang="en-GB" smtClean="0"/>
              <a:pPr/>
              <a:t>19/09/2015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3DAF-5522-4887-B096-0549FA4739A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C74A7-9BA2-47A7-BF16-E0ACDCFEB41B}" type="datetimeFigureOut">
              <a:rPr lang="en-GB" smtClean="0"/>
              <a:pPr/>
              <a:t>19/09/2015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3DAF-5522-4887-B096-0549FA4739A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C74A7-9BA2-47A7-BF16-E0ACDCFEB41B}" type="datetimeFigureOut">
              <a:rPr lang="en-GB" smtClean="0"/>
              <a:pPr/>
              <a:t>19/09/2015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13DAF-5522-4887-B096-0549FA4739A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Microsoft_Word_Document2.docx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60"/>
            <a:ext cx="9144000" cy="68461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772400" cy="1296144"/>
          </a:xfrm>
          <a:solidFill>
            <a:srgbClr val="FFC000"/>
          </a:solidFill>
          <a:ln w="635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sz="4000" b="1" dirty="0" smtClean="0"/>
              <a:t>The Water Cycle </a:t>
            </a:r>
            <a:endParaRPr lang="en-GB" sz="40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71600" y="4005064"/>
            <a:ext cx="7509520" cy="1728192"/>
          </a:xfrm>
          <a:prstGeom prst="rect">
            <a:avLst/>
          </a:prstGeom>
          <a:solidFill>
            <a:srgbClr val="B61250"/>
          </a:solidFill>
          <a:ln w="635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u="sng" dirty="0" smtClean="0"/>
              <a:t>L/O: To identify the main stages of the water cycle </a:t>
            </a:r>
            <a:endParaRPr lang="en-GB" sz="4000" b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  <a:prstGeom prst="rect">
            <a:avLst/>
          </a:prstGeom>
          <a:solidFill>
            <a:srgbClr val="F64C00"/>
          </a:solidFill>
          <a:ln w="635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b="1" u="sng" dirty="0" smtClean="0">
                <a:solidFill>
                  <a:schemeClr val="bg1"/>
                </a:solidFill>
              </a:rPr>
              <a:t>How does the water cycle affect us?</a:t>
            </a:r>
            <a:endParaRPr lang="en-GB" sz="6000" b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71532" y="71422"/>
            <a:ext cx="8486748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itchFamily="66" charset="0"/>
              </a:rPr>
              <a:t>PRECIPITATION-GOOD POINTS 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16735" y="1447665"/>
            <a:ext cx="8072494" cy="142876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sz="2800" b="1" dirty="0" smtClean="0">
                <a:latin typeface="Comic Sans MS" pitchFamily="66" charset="0"/>
              </a:rPr>
              <a:t>Without </a:t>
            </a:r>
            <a:r>
              <a:rPr lang="en-GB" sz="2800" b="1" dirty="0">
                <a:latin typeface="Comic Sans MS" pitchFamily="66" charset="0"/>
              </a:rPr>
              <a:t>precipitation, all of the land on the planet would be </a:t>
            </a:r>
            <a:r>
              <a:rPr lang="en-GB" sz="2800" b="1" dirty="0" smtClean="0">
                <a:latin typeface="Comic Sans MS" pitchFamily="66" charset="0"/>
              </a:rPr>
              <a:t>desert and we would find it difficult to get a drink.</a:t>
            </a:r>
          </a:p>
          <a:p>
            <a:pPr>
              <a:lnSpc>
                <a:spcPct val="90000"/>
              </a:lnSpc>
            </a:pPr>
            <a:endParaRPr lang="en-GB" sz="2800" b="1" dirty="0">
              <a:latin typeface="Comic Sans MS" pitchFamily="66" charset="0"/>
            </a:endParaRPr>
          </a:p>
        </p:txBody>
      </p:sp>
      <p:pic>
        <p:nvPicPr>
          <p:cNvPr id="52226" name="Picture 2" descr="http://www.trekway.com/united-arab-emirates/images/EAU04_240-desert-survival-guide.jpg"/>
          <p:cNvPicPr>
            <a:picLocks noChangeAspect="1" noChangeArrowheads="1"/>
          </p:cNvPicPr>
          <p:nvPr/>
        </p:nvPicPr>
        <p:blipFill rotWithShape="1">
          <a:blip r:embed="rId3"/>
          <a:srcRect b="8492"/>
          <a:stretch/>
        </p:blipFill>
        <p:spPr bwMode="auto">
          <a:xfrm>
            <a:off x="437832" y="2808079"/>
            <a:ext cx="3643338" cy="3714746"/>
          </a:xfrm>
          <a:prstGeom prst="rect">
            <a:avLst/>
          </a:prstGeom>
          <a:noFill/>
        </p:spPr>
      </p:pic>
      <p:pic>
        <p:nvPicPr>
          <p:cNvPr id="52228" name="Picture 4" descr="http://charizma.files.wordpress.com/2009/03/thirsty.jpg?w=444&amp;h=4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19015" y="2803218"/>
            <a:ext cx="4229100" cy="3786184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87024" y="79390"/>
            <a:ext cx="8229600" cy="1354162"/>
          </a:xfrm>
          <a:prstGeom prst="rect">
            <a:avLst/>
          </a:prstGeom>
          <a:solidFill>
            <a:srgbClr val="FFFF00"/>
          </a:solidFill>
          <a:ln w="635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b="1" u="sng" dirty="0" smtClean="0"/>
              <a:t>Precipitation – good points </a:t>
            </a:r>
            <a:endParaRPr lang="en-GB" sz="6000" b="1" u="sng" dirty="0"/>
          </a:p>
        </p:txBody>
      </p:sp>
    </p:spTree>
    <p:extLst>
      <p:ext uri="{BB962C8B-B14F-4D97-AF65-F5344CB8AC3E}">
        <p14:creationId xmlns:p14="http://schemas.microsoft.com/office/powerpoint/2010/main" val="1816731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71532" y="71422"/>
            <a:ext cx="8486748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itchFamily="66" charset="0"/>
              </a:rPr>
              <a:t>PRECIPITATION-GOOD POINTS 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29858" y="1559782"/>
            <a:ext cx="8143932" cy="157163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sz="2800" b="1" dirty="0" smtClean="0">
                <a:latin typeface="Comic Sans MS" pitchFamily="66" charset="0"/>
              </a:rPr>
              <a:t>Precipitation </a:t>
            </a:r>
            <a:r>
              <a:rPr lang="en-GB" sz="2800" b="1" dirty="0">
                <a:latin typeface="Comic Sans MS" pitchFamily="66" charset="0"/>
              </a:rPr>
              <a:t>helps farmers grow crops and provides a fresh water supply for us to drink. </a:t>
            </a:r>
            <a:endParaRPr lang="en-GB" sz="2800" b="1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endParaRPr lang="en-GB" sz="2800" b="1" dirty="0">
              <a:latin typeface="Comic Sans MS" pitchFamily="66" charset="0"/>
            </a:endParaRPr>
          </a:p>
        </p:txBody>
      </p:sp>
      <p:pic>
        <p:nvPicPr>
          <p:cNvPr id="192514" name="Picture 2" descr="http://www.yourlocalweb.co.uk/images/pictures/03/50/irrigating-fields-sw-of-killerton-estate-nt-341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856" y="3241144"/>
            <a:ext cx="4429156" cy="312895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214414" y="6000768"/>
            <a:ext cx="2003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yourlocalweb.co.uk</a:t>
            </a:r>
            <a:endParaRPr lang="en-GB" dirty="0"/>
          </a:p>
        </p:txBody>
      </p:sp>
      <p:pic>
        <p:nvPicPr>
          <p:cNvPr id="192516" name="Picture 4" descr="http://us.123rf.com/400wm/184/157/mandygodbehear/mandygodbehear0803/mandygodbehear080300138/2650366-hot-thirsty-child-drinking-wat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2052" y="3238964"/>
            <a:ext cx="3810000" cy="3071834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87024" y="194360"/>
            <a:ext cx="8229600" cy="1354162"/>
          </a:xfrm>
          <a:prstGeom prst="rect">
            <a:avLst/>
          </a:prstGeom>
          <a:solidFill>
            <a:srgbClr val="00B050"/>
          </a:solidFill>
          <a:ln w="635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b="1" u="sng" dirty="0" smtClean="0"/>
              <a:t>Precipitation – good points </a:t>
            </a:r>
            <a:endParaRPr lang="en-GB" sz="6000" b="1" u="sng" dirty="0"/>
          </a:p>
        </p:txBody>
      </p:sp>
    </p:spTree>
    <p:extLst>
      <p:ext uri="{BB962C8B-B14F-4D97-AF65-F5344CB8AC3E}">
        <p14:creationId xmlns:p14="http://schemas.microsoft.com/office/powerpoint/2010/main" val="4117989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0"/>
            <a:ext cx="8486748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itchFamily="66" charset="0"/>
              </a:rPr>
              <a:t>PRECIPITATION-BAD POINTS 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86127" y="1548053"/>
            <a:ext cx="8215370" cy="192882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sz="2800" b="1" dirty="0" smtClean="0">
                <a:latin typeface="Comic Sans MS" pitchFamily="66" charset="0"/>
              </a:rPr>
              <a:t>Precipitation </a:t>
            </a:r>
            <a:r>
              <a:rPr lang="en-GB" sz="2800" b="1" dirty="0">
                <a:latin typeface="Comic Sans MS" pitchFamily="66" charset="0"/>
              </a:rPr>
              <a:t>can also be </a:t>
            </a:r>
            <a:r>
              <a:rPr lang="en-GB" sz="2800" b="1" dirty="0" smtClean="0">
                <a:latin typeface="Comic Sans MS" pitchFamily="66" charset="0"/>
              </a:rPr>
              <a:t>damaging.</a:t>
            </a:r>
          </a:p>
          <a:p>
            <a:pPr>
              <a:lnSpc>
                <a:spcPct val="90000"/>
              </a:lnSpc>
            </a:pPr>
            <a:endParaRPr lang="en-GB" sz="2800" b="1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GB" sz="2800" b="1" dirty="0" smtClean="0">
                <a:latin typeface="Comic Sans MS" pitchFamily="66" charset="0"/>
              </a:rPr>
              <a:t>Lots of rain </a:t>
            </a:r>
            <a:r>
              <a:rPr lang="en-GB" sz="2800" b="1" dirty="0">
                <a:latin typeface="Comic Sans MS" pitchFamily="66" charset="0"/>
              </a:rPr>
              <a:t>and snow can cause flooding and lots of traffic accidents. </a:t>
            </a:r>
            <a:endParaRPr lang="en-GB" sz="2800" b="1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endParaRPr lang="en-GB" sz="2800" b="1" dirty="0" smtClean="0">
              <a:latin typeface="Comic Sans MS" pitchFamily="66" charset="0"/>
            </a:endParaRPr>
          </a:p>
        </p:txBody>
      </p:sp>
      <p:pic>
        <p:nvPicPr>
          <p:cNvPr id="186370" name="Picture 2" descr="http://www.deseretnews.com/photos/midres/29259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075" y="3531651"/>
            <a:ext cx="4000528" cy="2981325"/>
          </a:xfrm>
          <a:prstGeom prst="rect">
            <a:avLst/>
          </a:prstGeom>
          <a:noFill/>
        </p:spPr>
      </p:pic>
      <p:pic>
        <p:nvPicPr>
          <p:cNvPr id="186372" name="Picture 4" descr="http://3.bp.blogspot.com/_ZxDmrAbpb-E/TL16LLSvVAI/AAAAAAAAAcs/LUMSRJ59nsM/s320/flooding_1961_19132456_0_0_7006279_300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3531651"/>
            <a:ext cx="3429024" cy="2928958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30809" y="139119"/>
            <a:ext cx="8229600" cy="1354162"/>
          </a:xfrm>
          <a:prstGeom prst="rect">
            <a:avLst/>
          </a:prstGeom>
          <a:solidFill>
            <a:srgbClr val="5933FB"/>
          </a:solidFill>
          <a:ln w="635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b="1" u="sng" dirty="0" smtClean="0"/>
              <a:t>Precipitation – Bad points </a:t>
            </a:r>
            <a:endParaRPr lang="en-GB" sz="6000" b="1" u="sng" dirty="0"/>
          </a:p>
        </p:txBody>
      </p:sp>
    </p:spTree>
    <p:extLst>
      <p:ext uri="{BB962C8B-B14F-4D97-AF65-F5344CB8AC3E}">
        <p14:creationId xmlns:p14="http://schemas.microsoft.com/office/powerpoint/2010/main" val="643196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21409" y="1610022"/>
            <a:ext cx="8215370" cy="92869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sz="2800" b="1" dirty="0" smtClean="0">
                <a:latin typeface="Comic Sans MS" pitchFamily="66" charset="0"/>
              </a:rPr>
              <a:t>Hail </a:t>
            </a:r>
            <a:r>
              <a:rPr lang="en-GB" sz="2800" b="1" dirty="0">
                <a:latin typeface="Comic Sans MS" pitchFamily="66" charset="0"/>
              </a:rPr>
              <a:t>can damage crops and cars. </a:t>
            </a:r>
            <a:endParaRPr lang="en-GB" sz="2800" b="1" dirty="0" smtClean="0">
              <a:latin typeface="Comic Sans MS" pitchFamily="66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0"/>
            <a:ext cx="8486748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itchFamily="66" charset="0"/>
              </a:rPr>
              <a:t>PRECIPITATION-BAD POINTS 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184322" name="Picture 2" descr="http://www.ahgwa.com.au/userfiles/image/Hail/hail_stor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3649" y="2698837"/>
            <a:ext cx="2619375" cy="2786082"/>
          </a:xfrm>
          <a:prstGeom prst="rect">
            <a:avLst/>
          </a:prstGeom>
          <a:noFill/>
        </p:spPr>
      </p:pic>
      <p:pic>
        <p:nvPicPr>
          <p:cNvPr id="184324" name="Picture 4" descr="http://www.abc.net.au/reslib/201003/r526387_297284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25076" y="2698837"/>
            <a:ext cx="2928958" cy="2714644"/>
          </a:xfrm>
          <a:prstGeom prst="rect">
            <a:avLst/>
          </a:prstGeom>
          <a:noFill/>
        </p:spPr>
      </p:pic>
      <p:pic>
        <p:nvPicPr>
          <p:cNvPr id="184326" name="Picture 6" descr="http://2.bp.blogspot.com/_QtH2zTVl70M/THlhJZ1RyBI/AAAAAAAAKXE/ca5WlF90LJM/s1600/hail-storm-cars1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28166" y="3493197"/>
            <a:ext cx="2571768" cy="2857520"/>
          </a:xfrm>
          <a:prstGeom prst="rect">
            <a:avLst/>
          </a:prstGeom>
          <a:noFill/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42868" y="212901"/>
            <a:ext cx="8229600" cy="1354162"/>
          </a:xfrm>
          <a:prstGeom prst="rect">
            <a:avLst/>
          </a:prstGeom>
          <a:solidFill>
            <a:srgbClr val="33E8FB"/>
          </a:solidFill>
          <a:ln w="635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b="1" u="sng" dirty="0" smtClean="0"/>
              <a:t>Precipitation – Bad points </a:t>
            </a:r>
            <a:endParaRPr lang="en-GB" sz="6000" b="1" u="sng" dirty="0"/>
          </a:p>
        </p:txBody>
      </p:sp>
    </p:spTree>
    <p:extLst>
      <p:ext uri="{BB962C8B-B14F-4D97-AF65-F5344CB8AC3E}">
        <p14:creationId xmlns:p14="http://schemas.microsoft.com/office/powerpoint/2010/main" val="2797830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671442" y="1805371"/>
            <a:ext cx="7572428" cy="928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Freezing rain and sleet can destroy trees and power lines. 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0"/>
            <a:ext cx="8486748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itchFamily="66" charset="0"/>
              </a:rPr>
              <a:t>PRECIPITATION-BAD POINTS 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190466" name="Picture 2" descr="http://apollo.lsc.vsc.edu/classes/met130/notes/chapter7/graphics/freeze_rain_power_lin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9306" y="2976981"/>
            <a:ext cx="4076700" cy="3857653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42868" y="212901"/>
            <a:ext cx="8229600" cy="13541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635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b="1" u="sng" dirty="0" smtClean="0"/>
              <a:t>Precipitation – Bad points </a:t>
            </a:r>
            <a:endParaRPr lang="en-GB" sz="6000" b="1" u="sng" dirty="0"/>
          </a:p>
        </p:txBody>
      </p:sp>
    </p:spTree>
    <p:extLst>
      <p:ext uri="{BB962C8B-B14F-4D97-AF65-F5344CB8AC3E}">
        <p14:creationId xmlns:p14="http://schemas.microsoft.com/office/powerpoint/2010/main" val="2656057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7772400" cy="1143000"/>
          </a:xfrm>
          <a:solidFill>
            <a:schemeClr val="bg1"/>
          </a:solidFill>
        </p:spPr>
        <p:txBody>
          <a:bodyPr/>
          <a:lstStyle/>
          <a:p>
            <a:r>
              <a:rPr lang="en-GB" b="1" dirty="0" smtClean="0">
                <a:latin typeface="Comic Sans MS" pitchFamily="66" charset="0"/>
              </a:rPr>
              <a:t>2. CONDENSATION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1472" y="1357298"/>
            <a:ext cx="4214842" cy="5072098"/>
          </a:xfrm>
        </p:spPr>
        <p:txBody>
          <a:bodyPr>
            <a:normAutofit fontScale="92500"/>
          </a:bodyPr>
          <a:lstStyle/>
          <a:p>
            <a:r>
              <a:rPr lang="en-GB" sz="2400" b="1" dirty="0">
                <a:latin typeface="Comic Sans MS" pitchFamily="66" charset="0"/>
              </a:rPr>
              <a:t>Water </a:t>
            </a:r>
            <a:r>
              <a:rPr lang="en-GB" sz="2400" b="1" dirty="0" smtClean="0">
                <a:latin typeface="Comic Sans MS" pitchFamily="66" charset="0"/>
              </a:rPr>
              <a:t>vapour cools </a:t>
            </a:r>
            <a:r>
              <a:rPr lang="en-GB" sz="2400" b="1" dirty="0">
                <a:latin typeface="Comic Sans MS" pitchFamily="66" charset="0"/>
              </a:rPr>
              <a:t>as it rises.</a:t>
            </a:r>
          </a:p>
          <a:p>
            <a:r>
              <a:rPr lang="en-GB" sz="2400" b="1" dirty="0">
                <a:latin typeface="Comic Sans MS" pitchFamily="66" charset="0"/>
              </a:rPr>
              <a:t>When </a:t>
            </a:r>
            <a:r>
              <a:rPr lang="en-GB" sz="2400" b="1" dirty="0" smtClean="0">
                <a:latin typeface="Comic Sans MS" pitchFamily="66" charset="0"/>
              </a:rPr>
              <a:t>this water vapour cools </a:t>
            </a:r>
            <a:r>
              <a:rPr lang="en-GB" sz="2400" b="1" dirty="0">
                <a:latin typeface="Comic Sans MS" pitchFamily="66" charset="0"/>
              </a:rPr>
              <a:t>it forms as clouds in the sky.  This is </a:t>
            </a:r>
            <a:r>
              <a:rPr lang="en-GB" sz="2400" b="1" dirty="0" smtClean="0">
                <a:latin typeface="Comic Sans MS" pitchFamily="66" charset="0"/>
              </a:rPr>
              <a:t>condensation in action.  </a:t>
            </a:r>
            <a:endParaRPr lang="en-GB" sz="2400" b="1" dirty="0">
              <a:latin typeface="Comic Sans MS" pitchFamily="66" charset="0"/>
            </a:endParaRPr>
          </a:p>
          <a:p>
            <a:r>
              <a:rPr lang="en-GB" sz="2400" b="1" dirty="0">
                <a:latin typeface="Comic Sans MS" pitchFamily="66" charset="0"/>
              </a:rPr>
              <a:t>There are lots of different kinds of clouds.</a:t>
            </a:r>
          </a:p>
          <a:p>
            <a:r>
              <a:rPr lang="en-GB" sz="2400" b="1" dirty="0" smtClean="0">
                <a:latin typeface="Comic Sans MS" pitchFamily="66" charset="0"/>
              </a:rPr>
              <a:t>Clouds are also part of thunderstorms and hurricanes. </a:t>
            </a:r>
          </a:p>
          <a:p>
            <a:r>
              <a:rPr lang="en-GB" sz="2400" b="1" u="sng" dirty="0" smtClean="0">
                <a:solidFill>
                  <a:srgbClr val="EF0728"/>
                </a:solidFill>
                <a:latin typeface="Comic Sans MS" pitchFamily="66" charset="0"/>
              </a:rPr>
              <a:t>Think about how this can impact human activity? </a:t>
            </a:r>
            <a:endParaRPr lang="en-GB" sz="2400" b="1" u="sng" dirty="0">
              <a:solidFill>
                <a:srgbClr val="EF0728"/>
              </a:solidFill>
              <a:latin typeface="Comic Sans MS" pitchFamily="66" charset="0"/>
            </a:endParaRPr>
          </a:p>
        </p:txBody>
      </p:sp>
      <p:pic>
        <p:nvPicPr>
          <p:cNvPr id="41986" name="Picture 2" descr="http://www.freefoto.com/images/904/22/904_22_3508---White-clouds-and-blue-sky_web.jpg?&amp;k=White+clouds+and+blue+sky"/>
          <p:cNvPicPr>
            <a:picLocks noGrp="1" noChangeAspect="1" noChangeArrowheads="1"/>
          </p:cNvPicPr>
          <p:nvPr>
            <p:ph type="clipArt" sz="half" idx="2"/>
          </p:nvPr>
        </p:nvPicPr>
        <p:blipFill rotWithShape="1">
          <a:blip r:embed="rId3"/>
          <a:srcRect b="9946"/>
          <a:stretch/>
        </p:blipFill>
        <p:spPr bwMode="auto">
          <a:xfrm>
            <a:off x="4936853" y="1735172"/>
            <a:ext cx="3810000" cy="4163354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47317" y="196363"/>
            <a:ext cx="8229600" cy="1143000"/>
          </a:xfrm>
          <a:prstGeom prst="rect">
            <a:avLst/>
          </a:prstGeom>
          <a:solidFill>
            <a:srgbClr val="F64C00"/>
          </a:solidFill>
          <a:ln w="635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b="1" u="sng" dirty="0" smtClean="0"/>
              <a:t>Condensation </a:t>
            </a:r>
            <a:endParaRPr lang="en-GB" sz="6000" b="1" u="sng" dirty="0"/>
          </a:p>
        </p:txBody>
      </p:sp>
    </p:spTree>
    <p:extLst>
      <p:ext uri="{BB962C8B-B14F-4D97-AF65-F5344CB8AC3E}">
        <p14:creationId xmlns:p14="http://schemas.microsoft.com/office/powerpoint/2010/main" val="3030767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355905"/>
            <a:ext cx="507209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b="1" dirty="0" smtClean="0">
                <a:latin typeface="Comic Sans MS" pitchFamily="66" charset="0"/>
              </a:rPr>
              <a:t>This is the other process that</a:t>
            </a:r>
          </a:p>
          <a:p>
            <a:r>
              <a:rPr lang="en-GB" sz="2000" b="1" dirty="0" smtClean="0">
                <a:latin typeface="Comic Sans MS" pitchFamily="66" charset="0"/>
              </a:rPr>
              <a:t> water moves from earth to the</a:t>
            </a:r>
          </a:p>
          <a:p>
            <a:r>
              <a:rPr lang="en-GB" sz="2000" b="1" dirty="0" smtClean="0">
                <a:latin typeface="Comic Sans MS" pitchFamily="66" charset="0"/>
              </a:rPr>
              <a:t> atmosphere. </a:t>
            </a:r>
          </a:p>
          <a:p>
            <a:pPr>
              <a:buFont typeface="Arial" pitchFamily="34" charset="0"/>
              <a:buChar char="•"/>
            </a:pPr>
            <a:endParaRPr lang="en-GB" sz="2000" b="1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000" b="1" dirty="0" smtClean="0">
                <a:latin typeface="Comic Sans MS" pitchFamily="66" charset="0"/>
              </a:rPr>
              <a:t>Trees, shrubs, grasses and</a:t>
            </a:r>
          </a:p>
          <a:p>
            <a:r>
              <a:rPr lang="en-GB" sz="2000" b="1" dirty="0" smtClean="0">
                <a:latin typeface="Comic Sans MS" pitchFamily="66" charset="0"/>
              </a:rPr>
              <a:t> other plants all need water to</a:t>
            </a:r>
          </a:p>
          <a:p>
            <a:r>
              <a:rPr lang="en-GB" sz="2000" b="1" dirty="0" smtClean="0">
                <a:latin typeface="Comic Sans MS" pitchFamily="66" charset="0"/>
              </a:rPr>
              <a:t> survive. They take up water</a:t>
            </a:r>
          </a:p>
          <a:p>
            <a:r>
              <a:rPr lang="en-GB" sz="2000" b="1" dirty="0" smtClean="0">
                <a:latin typeface="Comic Sans MS" pitchFamily="66" charset="0"/>
              </a:rPr>
              <a:t> from the soil by their roots so</a:t>
            </a:r>
          </a:p>
          <a:p>
            <a:r>
              <a:rPr lang="en-GB" sz="2000" b="1" dirty="0" smtClean="0">
                <a:latin typeface="Comic Sans MS" pitchFamily="66" charset="0"/>
              </a:rPr>
              <a:t> that they can grow. </a:t>
            </a:r>
          </a:p>
          <a:p>
            <a:pPr>
              <a:buFont typeface="Arial" pitchFamily="34" charset="0"/>
              <a:buChar char="•"/>
            </a:pPr>
            <a:endParaRPr lang="en-GB" sz="2000" b="1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000" b="1" dirty="0" smtClean="0">
                <a:latin typeface="Comic Sans MS" pitchFamily="66" charset="0"/>
              </a:rPr>
              <a:t>Just like in the process of</a:t>
            </a:r>
          </a:p>
          <a:p>
            <a:r>
              <a:rPr lang="en-GB" sz="2000" b="1" dirty="0" smtClean="0">
                <a:latin typeface="Comic Sans MS" pitchFamily="66" charset="0"/>
              </a:rPr>
              <a:t> evaporation the sun creates</a:t>
            </a:r>
          </a:p>
          <a:p>
            <a:r>
              <a:rPr lang="en-GB" sz="2000" b="1" dirty="0" smtClean="0">
                <a:latin typeface="Comic Sans MS" pitchFamily="66" charset="0"/>
              </a:rPr>
              <a:t> heat which transpires this</a:t>
            </a:r>
          </a:p>
          <a:p>
            <a:r>
              <a:rPr lang="en-GB" sz="2000" b="1" dirty="0" smtClean="0">
                <a:latin typeface="Comic Sans MS" pitchFamily="66" charset="0"/>
              </a:rPr>
              <a:t> water into the air through tiny</a:t>
            </a:r>
          </a:p>
          <a:p>
            <a:r>
              <a:rPr lang="en-GB" sz="2000" b="1" dirty="0" smtClean="0">
                <a:latin typeface="Comic Sans MS" pitchFamily="66" charset="0"/>
              </a:rPr>
              <a:t> holes in the underside of</a:t>
            </a:r>
          </a:p>
          <a:p>
            <a:r>
              <a:rPr lang="en-GB" sz="2000" b="1" dirty="0" smtClean="0">
                <a:latin typeface="Comic Sans MS" pitchFamily="66" charset="0"/>
              </a:rPr>
              <a:t> leaves. </a:t>
            </a:r>
            <a:br>
              <a:rPr lang="en-GB" sz="2000" b="1" dirty="0" smtClean="0">
                <a:latin typeface="Comic Sans MS" pitchFamily="66" charset="0"/>
              </a:rPr>
            </a:br>
            <a:r>
              <a:rPr lang="en-GB" sz="2000" b="1" dirty="0" smtClean="0">
                <a:latin typeface="Comic Sans MS" pitchFamily="66" charset="0"/>
              </a:rPr>
              <a:t/>
            </a:r>
            <a:br>
              <a:rPr lang="en-GB" sz="2000" b="1" dirty="0" smtClean="0">
                <a:latin typeface="Comic Sans MS" pitchFamily="66" charset="0"/>
              </a:rPr>
            </a:br>
            <a:endParaRPr lang="en-GB" sz="2000" b="1" dirty="0">
              <a:latin typeface="Comic Sans MS" pitchFamily="66" charset="0"/>
            </a:endParaRPr>
          </a:p>
        </p:txBody>
      </p:sp>
      <p:pic>
        <p:nvPicPr>
          <p:cNvPr id="121858" name="Picture 2" descr="http://www.apm-realty.com/7as-artesian/images/Transpira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5083" y="1712107"/>
            <a:ext cx="3071834" cy="4357718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785918" y="285728"/>
            <a:ext cx="5072098" cy="685800"/>
          </a:xfrm>
          <a:prstGeom prst="rect">
            <a:avLst/>
          </a:prstGeom>
        </p:spPr>
        <p:txBody>
          <a:bodyPr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dirty="0" smtClean="0">
                <a:latin typeface="Comic Sans MS" pitchFamily="66" charset="0"/>
                <a:ea typeface="+mj-ea"/>
                <a:cs typeface="+mj-cs"/>
              </a:rPr>
              <a:t>4. TRANSPIRATION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47317" y="196363"/>
            <a:ext cx="8229600" cy="1143000"/>
          </a:xfrm>
          <a:prstGeom prst="rect">
            <a:avLst/>
          </a:prstGeom>
          <a:solidFill>
            <a:srgbClr val="F64C00"/>
          </a:solidFill>
          <a:ln w="635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b="1" u="sng" dirty="0" smtClean="0"/>
              <a:t>Transpiration </a:t>
            </a:r>
            <a:endParaRPr lang="en-GB" sz="6000" b="1" u="sng" dirty="0"/>
          </a:p>
        </p:txBody>
      </p:sp>
    </p:spTree>
    <p:extLst>
      <p:ext uri="{BB962C8B-B14F-4D97-AF65-F5344CB8AC3E}">
        <p14:creationId xmlns:p14="http://schemas.microsoft.com/office/powerpoint/2010/main" val="596785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itchFamily="66" charset="0"/>
              </a:rPr>
              <a:t>What have you learned?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800" dirty="0">
                <a:latin typeface="Comic Sans MS" pitchFamily="66" charset="0"/>
              </a:rPr>
              <a:t>What can water can be used for?</a:t>
            </a:r>
          </a:p>
          <a:p>
            <a:pPr>
              <a:lnSpc>
                <a:spcPct val="90000"/>
              </a:lnSpc>
            </a:pPr>
            <a:r>
              <a:rPr lang="en-GB" sz="2800" dirty="0">
                <a:latin typeface="Comic Sans MS" pitchFamily="66" charset="0"/>
              </a:rPr>
              <a:t>What is the name for rain which begins with P?</a:t>
            </a:r>
          </a:p>
          <a:p>
            <a:pPr>
              <a:lnSpc>
                <a:spcPct val="90000"/>
              </a:lnSpc>
            </a:pPr>
            <a:r>
              <a:rPr lang="en-GB" sz="2800" dirty="0" smtClean="0">
                <a:latin typeface="Comic Sans MS" pitchFamily="66" charset="0"/>
              </a:rPr>
              <a:t>When </a:t>
            </a:r>
            <a:r>
              <a:rPr lang="en-GB" sz="2800" dirty="0">
                <a:latin typeface="Comic Sans MS" pitchFamily="66" charset="0"/>
              </a:rPr>
              <a:t>liquid passes from liquid to gas it is called E___________.</a:t>
            </a:r>
          </a:p>
          <a:p>
            <a:pPr>
              <a:lnSpc>
                <a:spcPct val="90000"/>
              </a:lnSpc>
            </a:pPr>
            <a:r>
              <a:rPr lang="en-GB" sz="2800" dirty="0">
                <a:latin typeface="Comic Sans MS" pitchFamily="66" charset="0"/>
              </a:rPr>
              <a:t>Condensation is when c______ are formed in the sky.</a:t>
            </a:r>
          </a:p>
          <a:p>
            <a:pPr>
              <a:lnSpc>
                <a:spcPct val="90000"/>
              </a:lnSpc>
            </a:pPr>
            <a:r>
              <a:rPr lang="en-GB" sz="2800" dirty="0">
                <a:latin typeface="Comic Sans MS" pitchFamily="66" charset="0"/>
              </a:rPr>
              <a:t>Precipitation, evaporation and condensation are all part of which cycle?</a:t>
            </a:r>
          </a:p>
          <a:p>
            <a:pPr>
              <a:lnSpc>
                <a:spcPct val="90000"/>
              </a:lnSpc>
            </a:pPr>
            <a:endParaRPr lang="en-GB" sz="2800" dirty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endParaRPr lang="en-GB" sz="2800" dirty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endParaRPr lang="en-GB" sz="2800" dirty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endParaRPr lang="en-GB" sz="2800" dirty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endParaRPr lang="en-GB" sz="2800" dirty="0">
              <a:latin typeface="Comic Sans MS" pitchFamily="66" charset="0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584325" y="633095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47317" y="196363"/>
            <a:ext cx="8229600" cy="1143000"/>
          </a:xfrm>
          <a:prstGeom prst="rect">
            <a:avLst/>
          </a:prstGeom>
          <a:solidFill>
            <a:srgbClr val="7AFD31"/>
          </a:solidFill>
          <a:ln w="635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b="1" u="sng" dirty="0" smtClean="0"/>
              <a:t>What have you learnt?</a:t>
            </a:r>
            <a:endParaRPr lang="en-GB" sz="6000" b="1" u="sng" dirty="0"/>
          </a:p>
        </p:txBody>
      </p:sp>
    </p:spTree>
    <p:extLst>
      <p:ext uri="{BB962C8B-B14F-4D97-AF65-F5344CB8AC3E}">
        <p14:creationId xmlns:p14="http://schemas.microsoft.com/office/powerpoint/2010/main" val="2789359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60"/>
            <a:ext cx="9144000" cy="68461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8720" y="404664"/>
            <a:ext cx="7772400" cy="1296144"/>
          </a:xfrm>
          <a:solidFill>
            <a:srgbClr val="0070C0"/>
          </a:solidFill>
          <a:ln w="635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sz="4000" b="1" dirty="0" smtClean="0"/>
              <a:t>Next Lesson: </a:t>
            </a:r>
            <a:endParaRPr lang="en-GB" sz="40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71600" y="4005064"/>
            <a:ext cx="7509520" cy="1728192"/>
          </a:xfrm>
          <a:prstGeom prst="rect">
            <a:avLst/>
          </a:prstGeom>
          <a:solidFill>
            <a:srgbClr val="5933FB"/>
          </a:solidFill>
          <a:ln w="635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u="sng" dirty="0" smtClean="0"/>
              <a:t>Extreme Weather </a:t>
            </a:r>
            <a:endParaRPr lang="en-GB" sz="40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33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  <a:ln w="635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sz="6000" b="1" u="sng" dirty="0" smtClean="0">
                <a:solidFill>
                  <a:schemeClr val="bg1"/>
                </a:solidFill>
              </a:rPr>
              <a:t>L/O &amp; Success </a:t>
            </a:r>
            <a:r>
              <a:rPr lang="en-GB" sz="6000" b="1" u="sng" dirty="0" err="1" smtClean="0">
                <a:solidFill>
                  <a:schemeClr val="bg1"/>
                </a:solidFill>
              </a:rPr>
              <a:t>Critera</a:t>
            </a:r>
            <a:endParaRPr lang="en-GB" sz="6000" b="1" u="sng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4711" y="1719473"/>
            <a:ext cx="3096344" cy="1440160"/>
          </a:xfrm>
          <a:prstGeom prst="rect">
            <a:avLst/>
          </a:prstGeom>
          <a:solidFill>
            <a:srgbClr val="7AFD3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b="1" dirty="0" smtClean="0">
                <a:solidFill>
                  <a:sysClr val="windowText" lastClr="000000"/>
                </a:solidFill>
              </a:rPr>
              <a:t>Define key words related to the water cycle </a:t>
            </a:r>
            <a:endParaRPr lang="en-GB" alt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68" y="3429000"/>
            <a:ext cx="3096344" cy="1440160"/>
          </a:xfrm>
          <a:prstGeom prst="rect">
            <a:avLst/>
          </a:prstGeom>
          <a:solidFill>
            <a:srgbClr val="92D05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sz="1600" b="1" dirty="0" smtClean="0">
                <a:solidFill>
                  <a:schemeClr val="tx1"/>
                </a:solidFill>
                <a:latin typeface="+mj-lt"/>
              </a:rPr>
              <a:t>To be able to apply these key words to describe the process of the water cycle </a:t>
            </a:r>
            <a:endParaRPr lang="en-GB" altLang="en-US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3568" y="5013176"/>
            <a:ext cx="3096344" cy="1725542"/>
          </a:xfrm>
          <a:prstGeom prst="rect">
            <a:avLst/>
          </a:prstGeom>
          <a:solidFill>
            <a:srgbClr val="00B05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 smtClean="0">
                <a:solidFill>
                  <a:schemeClr val="tx1"/>
                </a:solidFill>
                <a:latin typeface="+mj-lt"/>
              </a:rPr>
              <a:t>To understand the process of the water cycle and apply the process within a story format. </a:t>
            </a:r>
            <a:endParaRPr lang="en-GB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Curved Right Arrow 9"/>
          <p:cNvSpPr/>
          <p:nvPr/>
        </p:nvSpPr>
        <p:spPr>
          <a:xfrm>
            <a:off x="71384" y="2337608"/>
            <a:ext cx="612183" cy="4187736"/>
          </a:xfrm>
          <a:prstGeom prst="curvedRightArrow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0" y="1988840"/>
            <a:ext cx="3909120" cy="3744416"/>
          </a:xfrm>
          <a:prstGeom prst="rect">
            <a:avLst/>
          </a:prstGeom>
          <a:solidFill>
            <a:srgbClr val="5933FB"/>
          </a:solidFill>
          <a:ln w="635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u="sng" dirty="0" smtClean="0"/>
              <a:t>L/O: To identify the main stages of the water cycle </a:t>
            </a:r>
            <a:endParaRPr lang="en-GB" sz="40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62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60"/>
            <a:ext cx="9144000" cy="68461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93913"/>
            <a:ext cx="8229600" cy="1143000"/>
          </a:xfrm>
          <a:prstGeom prst="rect">
            <a:avLst/>
          </a:prstGeom>
          <a:solidFill>
            <a:srgbClr val="00B0F0"/>
          </a:solidFill>
          <a:ln w="635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b="1" u="sng" dirty="0" smtClean="0">
                <a:solidFill>
                  <a:schemeClr val="bg1"/>
                </a:solidFill>
              </a:rPr>
              <a:t>Key Words</a:t>
            </a:r>
            <a:endParaRPr lang="en-GB" sz="6000" b="1" u="sng" dirty="0">
              <a:solidFill>
                <a:schemeClr val="bg1"/>
              </a:solidFill>
            </a:endParaRPr>
          </a:p>
        </p:txBody>
      </p:sp>
      <p:pic>
        <p:nvPicPr>
          <p:cNvPr id="5" name="Picture 2" descr="http://upload.wikimedia.org/wikipedia/commons/thumb/6/65/Crypto_key.svg/671px-Crypto_key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516216" y="332656"/>
            <a:ext cx="2016224" cy="996952"/>
          </a:xfrm>
          <a:prstGeom prst="rect">
            <a:avLst/>
          </a:prstGeom>
          <a:noFill/>
        </p:spPr>
      </p:pic>
      <p:pic>
        <p:nvPicPr>
          <p:cNvPr id="6" name="Picture 2" descr="http://upload.wikimedia.org/wikipedia/commons/thumb/6/65/Crypto_key.svg/671px-Crypto_key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32656"/>
            <a:ext cx="1916775" cy="996952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60576" y="5661248"/>
            <a:ext cx="8232458" cy="820688"/>
          </a:xfrm>
          <a:prstGeom prst="rect">
            <a:avLst/>
          </a:prstGeom>
          <a:solidFill>
            <a:srgbClr val="5933FB"/>
          </a:solidFill>
          <a:ln w="635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u="sng" dirty="0" smtClean="0">
                <a:solidFill>
                  <a:schemeClr val="bg1"/>
                </a:solidFill>
              </a:rPr>
              <a:t>Join the key words with the correct definitions </a:t>
            </a:r>
            <a:endParaRPr lang="en-GB" sz="6000" b="1" u="sng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457200" y="1916832"/>
            <a:ext cx="2089150" cy="5762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lt1"/>
                </a:solidFill>
                <a:latin typeface="+mn-lt"/>
                <a:ea typeface="+mn-ea"/>
              </a:rPr>
              <a:t>Precipitation</a:t>
            </a: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6597650" y="1916832"/>
            <a:ext cx="2089150" cy="5762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lt1"/>
                </a:solidFill>
                <a:latin typeface="+mn-lt"/>
                <a:ea typeface="+mn-ea"/>
              </a:rPr>
              <a:t>Condensation</a:t>
            </a:r>
          </a:p>
        </p:txBody>
      </p:sp>
      <p:sp>
        <p:nvSpPr>
          <p:cNvPr id="11" name="Rounded Rectangle 10"/>
          <p:cNvSpPr>
            <a:spLocks noChangeArrowheads="1"/>
          </p:cNvSpPr>
          <p:nvPr/>
        </p:nvSpPr>
        <p:spPr bwMode="auto">
          <a:xfrm>
            <a:off x="3527425" y="1916831"/>
            <a:ext cx="2089150" cy="5762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lt1"/>
                </a:solidFill>
                <a:latin typeface="+mn-lt"/>
                <a:ea typeface="+mn-ea"/>
              </a:rPr>
              <a:t>Evaporation</a:t>
            </a:r>
          </a:p>
        </p:txBody>
      </p:sp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457200" y="2973014"/>
            <a:ext cx="2089150" cy="5762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lt1"/>
                </a:solidFill>
                <a:latin typeface="+mn-lt"/>
                <a:ea typeface="+mn-ea"/>
              </a:rPr>
              <a:t>Groundwater flow</a:t>
            </a:r>
          </a:p>
        </p:txBody>
      </p:sp>
      <p:sp>
        <p:nvSpPr>
          <p:cNvPr id="13" name="Rounded Rectangle 12"/>
          <p:cNvSpPr>
            <a:spLocks noChangeArrowheads="1"/>
          </p:cNvSpPr>
          <p:nvPr/>
        </p:nvSpPr>
        <p:spPr bwMode="auto">
          <a:xfrm>
            <a:off x="3527425" y="2954935"/>
            <a:ext cx="2089150" cy="5746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lt1"/>
                </a:solidFill>
                <a:latin typeface="+mn-lt"/>
                <a:ea typeface="+mn-ea"/>
              </a:rPr>
              <a:t>Surface run-off</a:t>
            </a:r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6654830" y="2960502"/>
            <a:ext cx="2089150" cy="5762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lt1"/>
                </a:solidFill>
                <a:latin typeface="+mn-lt"/>
                <a:ea typeface="+mn-ea"/>
              </a:rPr>
              <a:t>Transpiration</a:t>
            </a:r>
          </a:p>
        </p:txBody>
      </p:sp>
    </p:spTree>
    <p:extLst>
      <p:ext uri="{BB962C8B-B14F-4D97-AF65-F5344CB8AC3E}">
        <p14:creationId xmlns:p14="http://schemas.microsoft.com/office/powerpoint/2010/main" val="16025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0"/>
          <p:cNvSpPr txBox="1">
            <a:spLocks noChangeArrowheads="1"/>
          </p:cNvSpPr>
          <p:nvPr/>
        </p:nvSpPr>
        <p:spPr bwMode="auto">
          <a:xfrm>
            <a:off x="3995738" y="908050"/>
            <a:ext cx="4824412" cy="6461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>
                <a:latin typeface="Garamond" panose="02020404030301010803" pitchFamily="18" charset="0"/>
              </a:rPr>
              <a:t>1. Rain, hail, sleet and snow that falls from the clouds </a:t>
            </a:r>
            <a:endParaRPr lang="en-GB" altLang="en-US" b="1">
              <a:latin typeface="Garamond" panose="02020404030301010803" pitchFamily="18" charset="0"/>
            </a:endParaRPr>
          </a:p>
        </p:txBody>
      </p:sp>
      <p:sp>
        <p:nvSpPr>
          <p:cNvPr id="6147" name="Text Box 11"/>
          <p:cNvSpPr txBox="1">
            <a:spLocks noChangeArrowheads="1"/>
          </p:cNvSpPr>
          <p:nvPr/>
        </p:nvSpPr>
        <p:spPr bwMode="auto">
          <a:xfrm>
            <a:off x="3995738" y="1844675"/>
            <a:ext cx="4822825" cy="369888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>
                <a:latin typeface="Garamond" panose="02020404030301010803" pitchFamily="18" charset="0"/>
              </a:rPr>
              <a:t>2. When water vapour cools and turns into clouds </a:t>
            </a:r>
            <a:endParaRPr lang="en-GB" altLang="en-US" b="1">
              <a:latin typeface="Garamond" panose="02020404030301010803" pitchFamily="18" charset="0"/>
            </a:endParaRPr>
          </a:p>
        </p:txBody>
      </p:sp>
      <p:sp>
        <p:nvSpPr>
          <p:cNvPr id="6148" name="Text Box 12"/>
          <p:cNvSpPr txBox="1">
            <a:spLocks noChangeArrowheads="1"/>
          </p:cNvSpPr>
          <p:nvPr/>
        </p:nvSpPr>
        <p:spPr bwMode="auto">
          <a:xfrm>
            <a:off x="3963991" y="4969351"/>
            <a:ext cx="4824412" cy="646113"/>
          </a:xfrm>
          <a:prstGeom prst="rec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dirty="0" smtClean="0">
                <a:latin typeface="Garamond" panose="02020404030301010803" pitchFamily="18" charset="0"/>
              </a:rPr>
              <a:t>6. </a:t>
            </a:r>
            <a:r>
              <a:rPr lang="en-GB" altLang="en-US" dirty="0">
                <a:latin typeface="Garamond" panose="02020404030301010803" pitchFamily="18" charset="0"/>
              </a:rPr>
              <a:t>When the sun heats up water from the leaves of trees. </a:t>
            </a:r>
            <a:endParaRPr lang="en-GB" altLang="en-US" b="1" dirty="0">
              <a:latin typeface="Garamond" panose="02020404030301010803" pitchFamily="18" charset="0"/>
            </a:endParaRPr>
          </a:p>
        </p:txBody>
      </p:sp>
      <p:sp>
        <p:nvSpPr>
          <p:cNvPr id="6149" name="Text Box 13"/>
          <p:cNvSpPr txBox="1">
            <a:spLocks noChangeArrowheads="1"/>
          </p:cNvSpPr>
          <p:nvPr/>
        </p:nvSpPr>
        <p:spPr bwMode="auto">
          <a:xfrm>
            <a:off x="3995738" y="4149725"/>
            <a:ext cx="4824412" cy="646113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>
                <a:latin typeface="Garamond" panose="02020404030301010803" pitchFamily="18" charset="0"/>
              </a:rPr>
              <a:t>5. When the water runs off the surface of the ground. </a:t>
            </a:r>
            <a:endParaRPr lang="en-GB" altLang="en-US" b="1">
              <a:latin typeface="Garamond" panose="02020404030301010803" pitchFamily="18" charset="0"/>
            </a:endParaRPr>
          </a:p>
        </p:txBody>
      </p:sp>
      <p:sp>
        <p:nvSpPr>
          <p:cNvPr id="6150" name="Text Box 14"/>
          <p:cNvSpPr txBox="1">
            <a:spLocks noChangeArrowheads="1"/>
          </p:cNvSpPr>
          <p:nvPr/>
        </p:nvSpPr>
        <p:spPr bwMode="auto">
          <a:xfrm>
            <a:off x="3963991" y="2530475"/>
            <a:ext cx="4824412" cy="646112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dirty="0" smtClean="0">
                <a:latin typeface="Garamond" panose="02020404030301010803" pitchFamily="18" charset="0"/>
              </a:rPr>
              <a:t>3. </a:t>
            </a:r>
            <a:r>
              <a:rPr lang="en-GB" altLang="en-US" dirty="0">
                <a:latin typeface="Garamond" panose="02020404030301010803" pitchFamily="18" charset="0"/>
              </a:rPr>
              <a:t>When the sun heats up water from the sea and it goes into the air. </a:t>
            </a:r>
            <a:endParaRPr lang="en-GB" altLang="en-US" b="1" dirty="0">
              <a:solidFill>
                <a:schemeClr val="bg2"/>
              </a:solidFill>
              <a:latin typeface="Garamond" panose="02020404030301010803" pitchFamily="18" charset="0"/>
            </a:endParaRPr>
          </a:p>
        </p:txBody>
      </p:sp>
      <p:sp>
        <p:nvSpPr>
          <p:cNvPr id="6151" name="Text Box 14"/>
          <p:cNvSpPr txBox="1">
            <a:spLocks noChangeArrowheads="1"/>
          </p:cNvSpPr>
          <p:nvPr/>
        </p:nvSpPr>
        <p:spPr bwMode="auto">
          <a:xfrm>
            <a:off x="3995738" y="3357563"/>
            <a:ext cx="4824412" cy="646112"/>
          </a:xfrm>
          <a:prstGeom prst="rect">
            <a:avLst/>
          </a:prstGeom>
          <a:solidFill>
            <a:srgbClr val="F43089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dirty="0">
                <a:latin typeface="Garamond" panose="02020404030301010803" pitchFamily="18" charset="0"/>
              </a:rPr>
              <a:t>4. When water flows through the rocks and soil underground. </a:t>
            </a:r>
            <a:endParaRPr lang="en-GB" altLang="en-US" dirty="0">
              <a:solidFill>
                <a:schemeClr val="bg2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250825" y="4149725"/>
            <a:ext cx="2089150" cy="5746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lt1"/>
                </a:solidFill>
                <a:latin typeface="+mn-lt"/>
                <a:ea typeface="+mn-ea"/>
              </a:rPr>
              <a:t>Surface run-off</a:t>
            </a:r>
          </a:p>
        </p:txBody>
      </p:sp>
      <p:sp>
        <p:nvSpPr>
          <p:cNvPr id="22" name="Rounded Rectangle 21"/>
          <p:cNvSpPr>
            <a:spLocks noChangeArrowheads="1"/>
          </p:cNvSpPr>
          <p:nvPr/>
        </p:nvSpPr>
        <p:spPr bwMode="auto">
          <a:xfrm>
            <a:off x="250825" y="2565400"/>
            <a:ext cx="2089150" cy="5762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lt1"/>
                </a:solidFill>
                <a:latin typeface="+mn-lt"/>
                <a:ea typeface="+mn-ea"/>
              </a:rPr>
              <a:t>Evaporation</a:t>
            </a:r>
          </a:p>
        </p:txBody>
      </p:sp>
      <p:sp>
        <p:nvSpPr>
          <p:cNvPr id="23" name="Rounded Rectangle 22"/>
          <p:cNvSpPr>
            <a:spLocks noChangeArrowheads="1"/>
          </p:cNvSpPr>
          <p:nvPr/>
        </p:nvSpPr>
        <p:spPr bwMode="auto">
          <a:xfrm>
            <a:off x="250825" y="908050"/>
            <a:ext cx="2089150" cy="5762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lt1"/>
                </a:solidFill>
                <a:latin typeface="+mn-lt"/>
                <a:ea typeface="+mn-ea"/>
              </a:rPr>
              <a:t>Precipitation</a:t>
            </a:r>
          </a:p>
        </p:txBody>
      </p:sp>
      <p:sp>
        <p:nvSpPr>
          <p:cNvPr id="24" name="Rounded Rectangle 23"/>
          <p:cNvSpPr>
            <a:spLocks noChangeArrowheads="1"/>
          </p:cNvSpPr>
          <p:nvPr/>
        </p:nvSpPr>
        <p:spPr bwMode="auto">
          <a:xfrm>
            <a:off x="250825" y="1773238"/>
            <a:ext cx="2089150" cy="5762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lt1"/>
                </a:solidFill>
                <a:latin typeface="+mn-lt"/>
                <a:ea typeface="+mn-ea"/>
              </a:rPr>
              <a:t>Condensation</a:t>
            </a:r>
          </a:p>
        </p:txBody>
      </p:sp>
      <p:sp>
        <p:nvSpPr>
          <p:cNvPr id="25" name="Rounded Rectangle 24"/>
          <p:cNvSpPr>
            <a:spLocks noChangeArrowheads="1"/>
          </p:cNvSpPr>
          <p:nvPr/>
        </p:nvSpPr>
        <p:spPr bwMode="auto">
          <a:xfrm>
            <a:off x="250825" y="5013325"/>
            <a:ext cx="2089150" cy="5762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lt1"/>
                </a:solidFill>
                <a:latin typeface="+mn-lt"/>
                <a:ea typeface="+mn-ea"/>
              </a:rPr>
              <a:t>Transpiration</a:t>
            </a:r>
          </a:p>
        </p:txBody>
      </p:sp>
      <p:sp>
        <p:nvSpPr>
          <p:cNvPr id="26" name="Rounded Rectangle 25"/>
          <p:cNvSpPr>
            <a:spLocks noChangeArrowheads="1"/>
          </p:cNvSpPr>
          <p:nvPr/>
        </p:nvSpPr>
        <p:spPr bwMode="auto">
          <a:xfrm>
            <a:off x="250825" y="3357563"/>
            <a:ext cx="2089150" cy="5762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lt1"/>
                </a:solidFill>
                <a:latin typeface="+mn-lt"/>
                <a:ea typeface="+mn-ea"/>
              </a:rPr>
              <a:t>Groundwater flow</a:t>
            </a: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684213" y="5876925"/>
            <a:ext cx="7559675" cy="792163"/>
          </a:xfrm>
          <a:prstGeom prst="roundRect">
            <a:avLst>
              <a:gd name="adj" fmla="val 16667"/>
            </a:avLst>
          </a:prstGeom>
          <a:solidFill>
            <a:srgbClr val="AD8C74"/>
          </a:solidFill>
          <a:ln w="9525">
            <a:solidFill>
              <a:schemeClr val="bg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en-GB" sz="1400" b="1" u="sng" dirty="0">
                <a:latin typeface="Arial" charset="0"/>
                <a:ea typeface="+mn-ea"/>
              </a:rPr>
              <a:t>Task;</a:t>
            </a:r>
            <a:r>
              <a:rPr lang="en-GB" sz="1400" dirty="0">
                <a:latin typeface="Arial" charset="0"/>
                <a:ea typeface="+mn-ea"/>
              </a:rPr>
              <a:t> can you work out what key word goes which each different definition? </a:t>
            </a:r>
          </a:p>
          <a:p>
            <a:pPr algn="just">
              <a:spcBef>
                <a:spcPct val="50000"/>
              </a:spcBef>
              <a:defRPr/>
            </a:pPr>
            <a:r>
              <a:rPr lang="en-GB" sz="1400" b="1" u="sng" dirty="0">
                <a:latin typeface="Arial" charset="0"/>
                <a:ea typeface="+mn-ea"/>
              </a:rPr>
              <a:t>Extension;</a:t>
            </a:r>
            <a:r>
              <a:rPr lang="en-GB" sz="1400" dirty="0">
                <a:latin typeface="Arial" charset="0"/>
                <a:ea typeface="+mn-ea"/>
              </a:rPr>
              <a:t> Add in a small picture to help you remember their meanings. </a:t>
            </a:r>
          </a:p>
        </p:txBody>
      </p:sp>
      <p:pic>
        <p:nvPicPr>
          <p:cNvPr id="6160" name="Picture 6" descr="MM90004657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692150"/>
            <a:ext cx="11176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29" descr="MC90043258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557338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7" descr="MC90044905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868863"/>
            <a:ext cx="11525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8" descr="MP900427753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05"/>
          <a:stretch>
            <a:fillRect/>
          </a:stretch>
        </p:blipFill>
        <p:spPr bwMode="auto">
          <a:xfrm>
            <a:off x="2484438" y="2565400"/>
            <a:ext cx="9350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 flipV="1">
            <a:off x="2771775" y="2636838"/>
            <a:ext cx="0" cy="504825"/>
          </a:xfrm>
          <a:prstGeom prst="straightConnector1">
            <a:avLst/>
          </a:prstGeom>
          <a:noFill/>
          <a:ln w="25400">
            <a:solidFill>
              <a:srgbClr val="AA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Straight Arrow Connector 35"/>
          <p:cNvCxnSpPr>
            <a:cxnSpLocks noChangeShapeType="1"/>
          </p:cNvCxnSpPr>
          <p:nvPr/>
        </p:nvCxnSpPr>
        <p:spPr bwMode="auto">
          <a:xfrm flipV="1">
            <a:off x="3132138" y="2636838"/>
            <a:ext cx="0" cy="504825"/>
          </a:xfrm>
          <a:prstGeom prst="straightConnector1">
            <a:avLst/>
          </a:prstGeom>
          <a:noFill/>
          <a:ln w="25400">
            <a:solidFill>
              <a:srgbClr val="AA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166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284538"/>
            <a:ext cx="83185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8" name="Straight Arrow Connector 37"/>
          <p:cNvCxnSpPr>
            <a:cxnSpLocks noChangeShapeType="1"/>
          </p:cNvCxnSpPr>
          <p:nvPr/>
        </p:nvCxnSpPr>
        <p:spPr bwMode="auto">
          <a:xfrm flipH="1" flipV="1">
            <a:off x="2700338" y="3789363"/>
            <a:ext cx="382587" cy="7937"/>
          </a:xfrm>
          <a:prstGeom prst="straightConnector1">
            <a:avLst/>
          </a:prstGeom>
          <a:noFill/>
          <a:ln w="38100">
            <a:solidFill>
              <a:srgbClr val="3366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168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008438"/>
            <a:ext cx="115093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itle 1"/>
          <p:cNvSpPr txBox="1">
            <a:spLocks/>
          </p:cNvSpPr>
          <p:nvPr/>
        </p:nvSpPr>
        <p:spPr>
          <a:xfrm>
            <a:off x="553854" y="89438"/>
            <a:ext cx="8229600" cy="645099"/>
          </a:xfrm>
          <a:prstGeom prst="rect">
            <a:avLst/>
          </a:prstGeom>
          <a:solidFill>
            <a:srgbClr val="7AFD31"/>
          </a:solidFill>
          <a:ln w="635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u="sng" dirty="0" smtClean="0">
                <a:solidFill>
                  <a:schemeClr val="bg1"/>
                </a:solidFill>
              </a:rPr>
              <a:t>Swap your book</a:t>
            </a:r>
            <a:r>
              <a:rPr lang="en-GB" sz="2800" b="1" u="sng" dirty="0">
                <a:solidFill>
                  <a:schemeClr val="bg1"/>
                </a:solidFill>
              </a:rPr>
              <a:t> </a:t>
            </a:r>
            <a:r>
              <a:rPr lang="en-GB" sz="2800" b="1" u="sng" dirty="0" smtClean="0">
                <a:solidFill>
                  <a:schemeClr val="bg1"/>
                </a:solidFill>
              </a:rPr>
              <a:t>with the person sitting next to you </a:t>
            </a:r>
            <a:endParaRPr lang="en-GB" sz="28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68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64354" y="1844824"/>
            <a:ext cx="7772400" cy="2000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Evaporation</a:t>
            </a:r>
            <a:r>
              <a:rPr kumimoji="0" lang="en-GB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is when liquid water turns into water vapour gas without boiling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200" b="1" dirty="0" smtClean="0">
              <a:latin typeface="Comic Sans MS" pitchFamily="66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This happens </a:t>
            </a:r>
            <a:r>
              <a:rPr lang="en-GB" sz="3200" b="1" dirty="0" smtClean="0">
                <a:latin typeface="Comic Sans MS" pitchFamily="66" charset="0"/>
                <a:ea typeface="+mj-ea"/>
                <a:cs typeface="+mj-cs"/>
              </a:rPr>
              <a:t>you leave your wet washing out to dry. 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200" b="1" dirty="0" smtClean="0">
              <a:latin typeface="Comic Sans MS" pitchFamily="66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29700" name="Picture 4" descr="http://middlepathfinance.typepad.com/.a/6a01053629dada970c01116906c485970c-800w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3273982"/>
            <a:ext cx="5100644" cy="3143272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35754" y="16935"/>
            <a:ext cx="8229600" cy="1143000"/>
          </a:xfrm>
          <a:prstGeom prst="rect">
            <a:avLst/>
          </a:prstGeom>
          <a:solidFill>
            <a:srgbClr val="FFC000"/>
          </a:solidFill>
          <a:ln w="635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b="1" u="sng" dirty="0" smtClean="0">
                <a:solidFill>
                  <a:schemeClr val="bg1"/>
                </a:solidFill>
              </a:rPr>
              <a:t>Evaporation </a:t>
            </a:r>
            <a:endParaRPr lang="en-GB" sz="60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12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472" y="-142900"/>
            <a:ext cx="7772400" cy="1143000"/>
          </a:xfrm>
        </p:spPr>
        <p:txBody>
          <a:bodyPr>
            <a:normAutofit/>
          </a:bodyPr>
          <a:lstStyle/>
          <a:p>
            <a:r>
              <a:rPr lang="en-GB" sz="5400" b="1" dirty="0">
                <a:latin typeface="Comic Sans MS" pitchFamily="66" charset="0"/>
              </a:rPr>
              <a:t>Condensation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71472" y="1628800"/>
            <a:ext cx="8358246" cy="2500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smtClean="0">
                <a:latin typeface="Comic Sans MS" pitchFamily="66" charset="0"/>
                <a:ea typeface="+mj-ea"/>
                <a:cs typeface="+mj-cs"/>
              </a:rPr>
              <a:t>Condensation</a:t>
            </a:r>
            <a:r>
              <a:rPr kumimoji="0" lang="en-GB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is when water vapour gas cools down and turns into liquid water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200" b="1" dirty="0" smtClean="0">
              <a:latin typeface="Comic Sans MS" pitchFamily="66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200" b="1" dirty="0" smtClean="0">
              <a:latin typeface="Comic Sans MS" pitchFamily="66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27652" name="Picture 4" descr="http://www.biocraft.co.uk/images/condensation%20on%20windo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214686"/>
            <a:ext cx="4091018" cy="2994021"/>
          </a:xfrm>
          <a:prstGeom prst="rect">
            <a:avLst/>
          </a:prstGeom>
          <a:noFill/>
        </p:spPr>
      </p:pic>
      <p:pic>
        <p:nvPicPr>
          <p:cNvPr id="27654" name="Picture 6" descr="http://www.your-lifestyleonline.com/images/window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214686"/>
            <a:ext cx="4524375" cy="2947987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92140" y="171450"/>
            <a:ext cx="8229600" cy="1143000"/>
          </a:xfrm>
          <a:prstGeom prst="rect">
            <a:avLst/>
          </a:prstGeom>
          <a:solidFill>
            <a:srgbClr val="EF0728"/>
          </a:solidFill>
          <a:ln w="635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b="1" u="sng" dirty="0" smtClean="0">
                <a:solidFill>
                  <a:schemeClr val="bg1"/>
                </a:solidFill>
              </a:rPr>
              <a:t>Condensation </a:t>
            </a:r>
            <a:endParaRPr lang="en-GB" sz="60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203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000496" y="1214422"/>
            <a:ext cx="4862514" cy="54292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000" b="1" dirty="0" smtClean="0">
                <a:latin typeface="Comic Sans MS" pitchFamily="66" charset="0"/>
              </a:rPr>
              <a:t>Water never stops moving. Snow and rain fall to the earth from clouds. The rain and melted snow run downhill into rivers and lakes, sometimes crashing over waterfalls.</a:t>
            </a:r>
          </a:p>
          <a:p>
            <a:pPr algn="just"/>
            <a:endParaRPr lang="en-GB" sz="2000" b="1" dirty="0" smtClean="0">
              <a:latin typeface="Comic Sans MS" pitchFamily="66" charset="0"/>
            </a:endParaRPr>
          </a:p>
          <a:p>
            <a:pPr algn="just"/>
            <a:r>
              <a:rPr lang="en-GB" sz="2000" b="1" dirty="0" smtClean="0">
                <a:latin typeface="Comic Sans MS" pitchFamily="66" charset="0"/>
              </a:rPr>
              <a:t>Eventually the water flows into the ocean. </a:t>
            </a:r>
          </a:p>
          <a:p>
            <a:pPr algn="just"/>
            <a:endParaRPr lang="en-GB" sz="2000" b="1" dirty="0" smtClean="0">
              <a:latin typeface="Comic Sans MS" pitchFamily="66" charset="0"/>
            </a:endParaRPr>
          </a:p>
          <a:p>
            <a:pPr algn="just"/>
            <a:r>
              <a:rPr lang="en-GB" sz="2000" b="1" dirty="0" smtClean="0">
                <a:latin typeface="Comic Sans MS" pitchFamily="66" charset="0"/>
              </a:rPr>
              <a:t>The water in the oceans  rivers and lakes evaporates into the sky where it forms clouds through the process of condensation. Then the cycle begins all over again.</a:t>
            </a:r>
          </a:p>
          <a:p>
            <a:pPr algn="just"/>
            <a:endParaRPr lang="en-GB" sz="2000" b="1" dirty="0">
              <a:latin typeface="Comic Sans MS" pitchFamily="66" charset="0"/>
            </a:endParaRPr>
          </a:p>
        </p:txBody>
      </p:sp>
      <p:pic>
        <p:nvPicPr>
          <p:cNvPr id="5" name="Picture 2" descr="http://www.gippswater.com.au/Portals/0/map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1214422"/>
            <a:ext cx="3643338" cy="4357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214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1" name="Object 6"/>
          <p:cNvGraphicFramePr>
            <a:graphicFrameLocks noChangeAspect="1"/>
          </p:cNvGraphicFramePr>
          <p:nvPr/>
        </p:nvGraphicFramePr>
        <p:xfrm>
          <a:off x="1981200" y="1397000"/>
          <a:ext cx="51816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Document" r:id="rId3" imgW="9245260" imgH="7251433" progId="Word.Document.12">
                  <p:embed/>
                </p:oleObj>
              </mc:Choice>
              <mc:Fallback>
                <p:oleObj name="Document" r:id="rId3" imgW="9245260" imgH="7251433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397000"/>
                        <a:ext cx="51816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6090259"/>
              </p:ext>
            </p:extLst>
          </p:nvPr>
        </p:nvGraphicFramePr>
        <p:xfrm>
          <a:off x="539552" y="476672"/>
          <a:ext cx="8352928" cy="587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Document" r:id="rId5" imgW="9245260" imgH="7251433" progId="Word.Document.12">
                  <p:embed/>
                </p:oleObj>
              </mc:Choice>
              <mc:Fallback>
                <p:oleObj name="Document" r:id="rId5" imgW="9245260" imgH="7251433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476672"/>
                        <a:ext cx="8352928" cy="587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803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80161" y="1237723"/>
            <a:ext cx="576064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</a:rPr>
              <a:t>Danny the rain droplet</a:t>
            </a:r>
          </a:p>
        </p:txBody>
      </p:sp>
      <p:sp>
        <p:nvSpPr>
          <p:cNvPr id="12291" name="TextBox 5"/>
          <p:cNvSpPr txBox="1">
            <a:spLocks noChangeArrowheads="1"/>
          </p:cNvSpPr>
          <p:nvPr/>
        </p:nvSpPr>
        <p:spPr bwMode="auto">
          <a:xfrm>
            <a:off x="2843213" y="1989138"/>
            <a:ext cx="5689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 u="sng">
                <a:solidFill>
                  <a:srgbClr val="0070C0"/>
                </a:solidFill>
                <a:latin typeface="Comic Sans MS" panose="030F0702030302020204" pitchFamily="66" charset="0"/>
              </a:rPr>
              <a:t>Explain</a:t>
            </a:r>
            <a:r>
              <a:rPr lang="en-GB" altLang="en-US" sz="2400">
                <a:solidFill>
                  <a:srgbClr val="0070C0"/>
                </a:solidFill>
                <a:latin typeface="Comic Sans MS" panose="030F0702030302020204" pitchFamily="66" charset="0"/>
              </a:rPr>
              <a:t> Danny</a:t>
            </a:r>
            <a:r>
              <a:rPr lang="en-GB" altLang="en-GB" sz="2400">
                <a:solidFill>
                  <a:srgbClr val="0070C0"/>
                </a:solidFill>
                <a:latin typeface="Comic Sans MS" panose="030F0702030302020204" pitchFamily="66" charset="0"/>
              </a:rPr>
              <a:t>’</a:t>
            </a:r>
            <a:r>
              <a:rPr lang="en-GB" altLang="en-US" sz="2400">
                <a:solidFill>
                  <a:srgbClr val="0070C0"/>
                </a:solidFill>
                <a:latin typeface="Comic Sans MS" panose="030F0702030302020204" pitchFamily="66" charset="0"/>
              </a:rPr>
              <a:t>s journey from sea to air and land around the water cycle. </a:t>
            </a:r>
          </a:p>
        </p:txBody>
      </p:sp>
      <p:sp>
        <p:nvSpPr>
          <p:cNvPr id="12292" name="TextBox 6"/>
          <p:cNvSpPr txBox="1">
            <a:spLocks noChangeArrowheads="1"/>
          </p:cNvSpPr>
          <p:nvPr/>
        </p:nvSpPr>
        <p:spPr bwMode="auto">
          <a:xfrm>
            <a:off x="250825" y="3213100"/>
            <a:ext cx="8497888" cy="2308225"/>
          </a:xfrm>
          <a:prstGeom prst="rect">
            <a:avLst/>
          </a:prstGeom>
          <a:noFill/>
          <a:ln w="254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B0F0"/>
                </a:solidFill>
                <a:latin typeface="Comic Sans MS" panose="030F0702030302020204" pitchFamily="66" charset="0"/>
              </a:rPr>
              <a:t>In your story make sure you use some of the following key terms: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GB" altLang="en-US" sz="1800">
                <a:solidFill>
                  <a:srgbClr val="00B0F0"/>
                </a:solidFill>
                <a:latin typeface="Comic Sans MS" panose="030F0702030302020204" pitchFamily="66" charset="0"/>
              </a:rPr>
              <a:t>Evaporation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GB" altLang="en-US" sz="1800">
                <a:solidFill>
                  <a:srgbClr val="00B0F0"/>
                </a:solidFill>
                <a:latin typeface="Comic Sans MS" panose="030F0702030302020204" pitchFamily="66" charset="0"/>
              </a:rPr>
              <a:t>Transpiration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GB" altLang="en-US" sz="1800">
                <a:solidFill>
                  <a:srgbClr val="00B0F0"/>
                </a:solidFill>
                <a:latin typeface="Comic Sans MS" panose="030F0702030302020204" pitchFamily="66" charset="0"/>
              </a:rPr>
              <a:t>Condensation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GB" altLang="en-US" sz="1800">
                <a:solidFill>
                  <a:srgbClr val="00B0F0"/>
                </a:solidFill>
                <a:latin typeface="Comic Sans MS" panose="030F0702030302020204" pitchFamily="66" charset="0"/>
              </a:rPr>
              <a:t>Clouds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GB" altLang="en-US" sz="1800">
                <a:solidFill>
                  <a:srgbClr val="00B0F0"/>
                </a:solidFill>
                <a:latin typeface="Comic Sans MS" panose="030F0702030302020204" pitchFamily="66" charset="0"/>
              </a:rPr>
              <a:t>Precipitation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GB" altLang="en-US" sz="1800">
                <a:solidFill>
                  <a:srgbClr val="00B0F0"/>
                </a:solidFill>
                <a:latin typeface="Comic Sans MS" panose="030F0702030302020204" pitchFamily="66" charset="0"/>
              </a:rPr>
              <a:t>Surface water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GB" altLang="en-US" sz="1800">
                <a:solidFill>
                  <a:srgbClr val="00B0F0"/>
                </a:solidFill>
                <a:latin typeface="Comic Sans MS" panose="030F0702030302020204" pitchFamily="66" charset="0"/>
              </a:rPr>
              <a:t>Ground water</a:t>
            </a:r>
          </a:p>
        </p:txBody>
      </p:sp>
      <p:pic>
        <p:nvPicPr>
          <p:cNvPr id="12294" name="Picture 1" descr="MC90043258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08050"/>
            <a:ext cx="2160588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19113" y="94723"/>
            <a:ext cx="8229600" cy="1143000"/>
          </a:xfrm>
          <a:prstGeom prst="rect">
            <a:avLst/>
          </a:prstGeom>
          <a:solidFill>
            <a:srgbClr val="EF0728"/>
          </a:solidFill>
          <a:ln w="635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b="1" u="sng" dirty="0" smtClean="0">
                <a:solidFill>
                  <a:schemeClr val="bg1"/>
                </a:solidFill>
              </a:rPr>
              <a:t>Story Time </a:t>
            </a:r>
            <a:endParaRPr lang="en-GB" sz="60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42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3723</TotalTime>
  <Words>714</Words>
  <Application>Microsoft Office PowerPoint</Application>
  <PresentationFormat>On-screen Show (4:3)</PresentationFormat>
  <Paragraphs>125</Paragraphs>
  <Slides>19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ＭＳ Ｐゴシック</vt:lpstr>
      <vt:lpstr>Arial</vt:lpstr>
      <vt:lpstr>Calibri</vt:lpstr>
      <vt:lpstr>Comic Sans MS</vt:lpstr>
      <vt:lpstr>Garamond</vt:lpstr>
      <vt:lpstr>Wingdings</vt:lpstr>
      <vt:lpstr>Office Theme</vt:lpstr>
      <vt:lpstr>Document</vt:lpstr>
      <vt:lpstr>The Water Cycle </vt:lpstr>
      <vt:lpstr>L/O &amp; Success Critera</vt:lpstr>
      <vt:lpstr>PowerPoint Presentation</vt:lpstr>
      <vt:lpstr>PowerPoint Presentation</vt:lpstr>
      <vt:lpstr>PowerPoint Presentation</vt:lpstr>
      <vt:lpstr>Condensation</vt:lpstr>
      <vt:lpstr>PowerPoint Presentation</vt:lpstr>
      <vt:lpstr>PowerPoint Presentation</vt:lpstr>
      <vt:lpstr>PowerPoint Presentation</vt:lpstr>
      <vt:lpstr>How does the water cycle affect us?</vt:lpstr>
      <vt:lpstr>PRECIPITATION-GOOD POINTS </vt:lpstr>
      <vt:lpstr>PRECIPITATION-GOOD POINTS </vt:lpstr>
      <vt:lpstr>PRECIPITATION-BAD POINTS </vt:lpstr>
      <vt:lpstr>PRECIPITATION-BAD POINTS </vt:lpstr>
      <vt:lpstr>PRECIPITATION-BAD POINTS </vt:lpstr>
      <vt:lpstr>2. CONDENSATION</vt:lpstr>
      <vt:lpstr>PowerPoint Presentation</vt:lpstr>
      <vt:lpstr>What have you learned?</vt:lpstr>
      <vt:lpstr>Next Lesson: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options are there for sustainably managing a rainforest?</dc:title>
  <dc:creator>Ash</dc:creator>
  <cp:lastModifiedBy>Tasneem Bhayat</cp:lastModifiedBy>
  <cp:revision>106</cp:revision>
  <dcterms:created xsi:type="dcterms:W3CDTF">2015-09-09T18:18:29Z</dcterms:created>
  <dcterms:modified xsi:type="dcterms:W3CDTF">2015-09-19T21:29:36Z</dcterms:modified>
</cp:coreProperties>
</file>