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6" r:id="rId6"/>
    <p:sldId id="277" r:id="rId7"/>
    <p:sldId id="281" r:id="rId8"/>
    <p:sldId id="282" r:id="rId9"/>
    <p:sldId id="283" r:id="rId10"/>
    <p:sldId id="284"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6F6"/>
    <a:srgbClr val="BFB290"/>
    <a:srgbClr val="DEDCDC"/>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9" autoAdjust="0"/>
    <p:restoredTop sz="94660"/>
  </p:normalViewPr>
  <p:slideViewPr>
    <p:cSldViewPr snapToGrid="0">
      <p:cViewPr varScale="1">
        <p:scale>
          <a:sx n="72" d="100"/>
          <a:sy n="72" d="100"/>
        </p:scale>
        <p:origin x="72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01/03/2021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01/03/2021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01/03/2021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01/03/2021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95556"/>
            <a:ext cx="9144000" cy="2387600"/>
          </a:xfrm>
        </p:spPr>
        <p:txBody>
          <a:bodyPr/>
          <a:lstStyle/>
          <a:p>
            <a:r>
              <a:rPr lang="en-GB" b="1" dirty="0"/>
              <a:t>Spelling </a:t>
            </a:r>
          </a:p>
        </p:txBody>
      </p:sp>
      <p:sp>
        <p:nvSpPr>
          <p:cNvPr id="3" name="Subtitle 2"/>
          <p:cNvSpPr>
            <a:spLocks noGrp="1"/>
          </p:cNvSpPr>
          <p:nvPr>
            <p:ph type="subTitle" idx="1"/>
          </p:nvPr>
        </p:nvSpPr>
        <p:spPr>
          <a:xfrm>
            <a:off x="1524000" y="3265349"/>
            <a:ext cx="9144000" cy="2439399"/>
          </a:xfrm>
        </p:spPr>
        <p:txBody>
          <a:bodyPr>
            <a:normAutofit/>
          </a:bodyPr>
          <a:lstStyle/>
          <a:p>
            <a:r>
              <a:rPr lang="en-GB" b="1" dirty="0"/>
              <a:t>Date: </a:t>
            </a:r>
            <a:r>
              <a:rPr lang="en-GB" dirty="0"/>
              <a:t>04.03.21</a:t>
            </a:r>
          </a:p>
          <a:p>
            <a:endParaRPr lang="en-GB" dirty="0">
              <a:highlight>
                <a:srgbClr val="FFFF00"/>
              </a:highlight>
            </a:endParaRPr>
          </a:p>
          <a:p>
            <a:r>
              <a:rPr lang="en-GB" b="1" dirty="0"/>
              <a:t>Spelling Lesson</a:t>
            </a:r>
          </a:p>
          <a:p>
            <a:r>
              <a:rPr lang="en-GB" b="1" dirty="0"/>
              <a:t>Revisiting Spelling rules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69" y="205066"/>
            <a:ext cx="1968107" cy="199404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spTree>
    <p:extLst>
      <p:ext uri="{BB962C8B-B14F-4D97-AF65-F5344CB8AC3E}">
        <p14:creationId xmlns:p14="http://schemas.microsoft.com/office/powerpoint/2010/main" val="24971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12485-2C84-4759-8E25-2FA1A38065C5}"/>
              </a:ext>
            </a:extLst>
          </p:cNvPr>
          <p:cNvSpPr/>
          <p:nvPr/>
        </p:nvSpPr>
        <p:spPr>
          <a:xfrm>
            <a:off x="1172817" y="646785"/>
            <a:ext cx="8931965" cy="2062103"/>
          </a:xfrm>
          <a:prstGeom prst="rect">
            <a:avLst/>
          </a:prstGeom>
        </p:spPr>
        <p:txBody>
          <a:bodyPr wrap="square">
            <a:spAutoFit/>
          </a:bodyPr>
          <a:lstStyle/>
          <a:p>
            <a:pPr algn="ctr"/>
            <a:r>
              <a:rPr lang="en-GB" sz="2800" b="1" dirty="0">
                <a:latin typeface="Calibri" panose="020F0502020204030204" pitchFamily="34" charset="0"/>
                <a:ea typeface="Times New Roman" panose="02020603050405020304" pitchFamily="18" charset="0"/>
              </a:rPr>
              <a:t>Over the past two months we have been focussing on a variety of Year 5 spelling rules. </a:t>
            </a:r>
          </a:p>
          <a:p>
            <a:pPr algn="ctr"/>
            <a:endParaRPr lang="en-GB" sz="2400" dirty="0">
              <a:latin typeface="Calibri" panose="020F0502020204030204" pitchFamily="34" charset="0"/>
              <a:ea typeface="Times New Roman" panose="02020603050405020304" pitchFamily="18" charset="0"/>
            </a:endParaRPr>
          </a:p>
          <a:p>
            <a:pPr algn="ctr"/>
            <a:r>
              <a:rPr lang="en-GB" sz="2400" dirty="0">
                <a:latin typeface="Calibri" panose="020F0502020204030204" pitchFamily="34" charset="0"/>
                <a:ea typeface="Times New Roman" panose="02020603050405020304" pitchFamily="18" charset="0"/>
              </a:rPr>
              <a:t>Today we are going to revisit and revise these spelling rules using different activities/games. </a:t>
            </a:r>
          </a:p>
        </p:txBody>
      </p:sp>
      <p:sp>
        <p:nvSpPr>
          <p:cNvPr id="5" name="Rectangle 4">
            <a:extLst>
              <a:ext uri="{FF2B5EF4-FFF2-40B4-BE49-F238E27FC236}">
                <a16:creationId xmlns:a16="http://schemas.microsoft.com/office/drawing/2014/main" id="{C4C2D185-D433-4969-80CC-F5CF2062C568}"/>
              </a:ext>
            </a:extLst>
          </p:cNvPr>
          <p:cNvSpPr/>
          <p:nvPr/>
        </p:nvSpPr>
        <p:spPr>
          <a:xfrm>
            <a:off x="784125" y="3088641"/>
            <a:ext cx="7341704" cy="2985433"/>
          </a:xfrm>
          <a:prstGeom prst="rect">
            <a:avLst/>
          </a:prstGeom>
        </p:spPr>
        <p:txBody>
          <a:bodyPr wrap="square">
            <a:spAutoFit/>
          </a:bodyPr>
          <a:lstStyle/>
          <a:p>
            <a:pPr lvl="0"/>
            <a:r>
              <a:rPr lang="en-GB" sz="2400" b="1" dirty="0">
                <a:solidFill>
                  <a:srgbClr val="FF0000"/>
                </a:solidFill>
                <a:latin typeface="Calibri" panose="020F0502020204030204" pitchFamily="34" charset="0"/>
                <a:ea typeface="Times New Roman" panose="02020603050405020304" pitchFamily="18" charset="0"/>
              </a:rPr>
              <a:t>Here are the rules we have focussed on at home:</a:t>
            </a:r>
          </a:p>
          <a:p>
            <a:pPr marL="342900" lvl="0" indent="-342900">
              <a:buFont typeface="Symbol" panose="05050102010706020507" pitchFamily="18" charset="2"/>
              <a:buChar char=""/>
            </a:pPr>
            <a:endParaRPr lang="en-GB" sz="2400" b="1" dirty="0">
              <a:solidFill>
                <a:srgbClr val="FF0000"/>
              </a:solidFill>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Suffix -able</a:t>
            </a:r>
            <a:r>
              <a:rPr lang="en-GB" sz="2000" i="1" dirty="0">
                <a:latin typeface="Calibri" panose="020F0502020204030204" pitchFamily="34" charset="0"/>
                <a:ea typeface="Times New Roman" panose="02020603050405020304" pitchFamily="18" charset="0"/>
              </a:rPr>
              <a:t> (e.g. suitable)</a:t>
            </a:r>
            <a:endParaRPr lang="en-GB"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Silent letter</a:t>
            </a:r>
            <a:r>
              <a:rPr lang="en-GB" sz="2000" i="1" dirty="0">
                <a:latin typeface="Calibri" panose="020F0502020204030204" pitchFamily="34" charset="0"/>
                <a:ea typeface="Times New Roman" panose="02020603050405020304" pitchFamily="18" charset="0"/>
              </a:rPr>
              <a:t> </a:t>
            </a:r>
            <a:r>
              <a:rPr lang="en-GB" sz="2000" b="1" dirty="0">
                <a:latin typeface="Calibri" panose="020F0502020204030204" pitchFamily="34" charset="0"/>
                <a:ea typeface="Times New Roman" panose="02020603050405020304" pitchFamily="18" charset="0"/>
              </a:rPr>
              <a:t>t</a:t>
            </a:r>
            <a:r>
              <a:rPr lang="en-GB" sz="2000" i="1" dirty="0">
                <a:latin typeface="Calibri" panose="020F0502020204030204" pitchFamily="34" charset="0"/>
                <a:ea typeface="Times New Roman" panose="02020603050405020304" pitchFamily="18" charset="0"/>
              </a:rPr>
              <a:t> (e.g. listen)</a:t>
            </a:r>
            <a:endParaRPr lang="en-GB"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Suffix -ably</a:t>
            </a:r>
            <a:r>
              <a:rPr lang="en-GB" sz="2000" i="1" dirty="0">
                <a:latin typeface="Calibri" panose="020F0502020204030204" pitchFamily="34" charset="0"/>
                <a:ea typeface="Times New Roman" panose="02020603050405020304" pitchFamily="18" charset="0"/>
              </a:rPr>
              <a:t> (e.g. understandably)</a:t>
            </a:r>
            <a:endParaRPr lang="en-GB"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Suffix -ibly</a:t>
            </a:r>
            <a:r>
              <a:rPr lang="en-GB" sz="2000" i="1" dirty="0">
                <a:latin typeface="Calibri" panose="020F0502020204030204" pitchFamily="34" charset="0"/>
                <a:ea typeface="Times New Roman" panose="02020603050405020304" pitchFamily="18" charset="0"/>
              </a:rPr>
              <a:t> (e.g. incredibly)</a:t>
            </a:r>
            <a:endParaRPr lang="en-GB"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Suffix -ent</a:t>
            </a:r>
            <a:r>
              <a:rPr lang="en-GB" sz="2000" i="1" dirty="0">
                <a:latin typeface="Calibri" panose="020F0502020204030204" pitchFamily="34" charset="0"/>
                <a:ea typeface="Times New Roman" panose="02020603050405020304" pitchFamily="18" charset="0"/>
              </a:rPr>
              <a:t> (confident)</a:t>
            </a:r>
            <a:endParaRPr lang="en-GB"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Suffix -ence</a:t>
            </a:r>
            <a:r>
              <a:rPr lang="en-GB" sz="2000" i="1" dirty="0">
                <a:latin typeface="Calibri" panose="020F0502020204030204" pitchFamily="34" charset="0"/>
                <a:ea typeface="Times New Roman" panose="02020603050405020304" pitchFamily="18" charset="0"/>
              </a:rPr>
              <a:t> (e.g. evidence)</a:t>
            </a:r>
            <a:endParaRPr lang="en-GB"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b="1" dirty="0">
                <a:latin typeface="Calibri" panose="020F0502020204030204" pitchFamily="34" charset="0"/>
                <a:ea typeface="Times New Roman" panose="02020603050405020304" pitchFamily="18" charset="0"/>
              </a:rPr>
              <a:t>‘</a:t>
            </a:r>
            <a:r>
              <a:rPr lang="en-GB" sz="2000" b="1" dirty="0" err="1">
                <a:latin typeface="Calibri" panose="020F0502020204030204" pitchFamily="34" charset="0"/>
                <a:ea typeface="Times New Roman" panose="02020603050405020304" pitchFamily="18" charset="0"/>
              </a:rPr>
              <a:t>ee</a:t>
            </a:r>
            <a:r>
              <a:rPr lang="en-GB" sz="2000" b="1" dirty="0">
                <a:latin typeface="Calibri" panose="020F0502020204030204" pitchFamily="34" charset="0"/>
                <a:ea typeface="Times New Roman" panose="02020603050405020304" pitchFamily="18" charset="0"/>
              </a:rPr>
              <a:t>’ sound spelt ‘</a:t>
            </a:r>
            <a:r>
              <a:rPr lang="en-GB" sz="2000" b="1" dirty="0" err="1">
                <a:latin typeface="Calibri" panose="020F0502020204030204" pitchFamily="34" charset="0"/>
                <a:ea typeface="Times New Roman" panose="02020603050405020304" pitchFamily="18" charset="0"/>
              </a:rPr>
              <a:t>ei</a:t>
            </a:r>
            <a:r>
              <a:rPr lang="en-GB" sz="2000" b="1" dirty="0">
                <a:latin typeface="Calibri" panose="020F0502020204030204" pitchFamily="34" charset="0"/>
                <a:ea typeface="Times New Roman" panose="02020603050405020304" pitchFamily="18" charset="0"/>
              </a:rPr>
              <a:t>’</a:t>
            </a:r>
            <a:r>
              <a:rPr lang="en-GB" sz="2000" i="1" dirty="0">
                <a:latin typeface="Calibri" panose="020F0502020204030204" pitchFamily="34" charset="0"/>
                <a:ea typeface="Times New Roman" panose="02020603050405020304" pitchFamily="18" charset="0"/>
              </a:rPr>
              <a:t> (e.g. receive)</a:t>
            </a:r>
            <a:endParaRPr lang="en-GB" dirty="0">
              <a:latin typeface="Times New Roman" panose="02020603050405020304" pitchFamily="18" charset="0"/>
              <a:ea typeface="Times New Roman" panose="02020603050405020304" pitchFamily="18" charset="0"/>
            </a:endParaRPr>
          </a:p>
        </p:txBody>
      </p:sp>
      <p:pic>
        <p:nvPicPr>
          <p:cNvPr id="1028" name="Picture 4" descr="Spelling Test Support - Advice for Parents (and Teachers)">
            <a:extLst>
              <a:ext uri="{FF2B5EF4-FFF2-40B4-BE49-F238E27FC236}">
                <a16:creationId xmlns:a16="http://schemas.microsoft.com/office/drawing/2014/main" id="{760EB2E6-AD55-4D08-A052-190D4F272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5829" y="3088641"/>
            <a:ext cx="3462626" cy="3259712"/>
          </a:xfrm>
          <a:prstGeom prst="rect">
            <a:avLst/>
          </a:prstGeom>
          <a:noFill/>
          <a:extLst>
            <a:ext uri="{909E8E84-426E-40DD-AFC4-6F175D3DCCD1}">
              <a14:hiddenFill xmlns:a14="http://schemas.microsoft.com/office/drawing/2010/main">
                <a:solidFill>
                  <a:srgbClr val="FFFFFF"/>
                </a:solidFill>
              </a14:hiddenFill>
            </a:ext>
          </a:extLst>
        </p:spPr>
      </p:pic>
      <p:pic>
        <p:nvPicPr>
          <p:cNvPr id="9" name="Spelling slide 2">
            <a:hlinkClick r:id="" action="ppaction://media"/>
            <a:extLst>
              <a:ext uri="{FF2B5EF4-FFF2-40B4-BE49-F238E27FC236}">
                <a16:creationId xmlns:a16="http://schemas.microsoft.com/office/drawing/2014/main" id="{FA16DC4E-E360-4F48-8FBA-22D2ED6DA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5114" y="656724"/>
            <a:ext cx="609600" cy="609600"/>
          </a:xfrm>
          <a:prstGeom prst="rect">
            <a:avLst/>
          </a:prstGeom>
        </p:spPr>
      </p:pic>
    </p:spTree>
    <p:extLst>
      <p:ext uri="{BB962C8B-B14F-4D97-AF65-F5344CB8AC3E}">
        <p14:creationId xmlns:p14="http://schemas.microsoft.com/office/powerpoint/2010/main" val="269863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8EE89-BB5B-47E0-8AD4-C733F10C9306}"/>
              </a:ext>
            </a:extLst>
          </p:cNvPr>
          <p:cNvSpPr/>
          <p:nvPr/>
        </p:nvSpPr>
        <p:spPr>
          <a:xfrm>
            <a:off x="754623" y="654714"/>
            <a:ext cx="5658343" cy="584775"/>
          </a:xfrm>
          <a:prstGeom prst="rect">
            <a:avLst/>
          </a:prstGeom>
        </p:spPr>
        <p:txBody>
          <a:bodyPr wrap="square">
            <a:spAutoFit/>
          </a:bodyPr>
          <a:lstStyle/>
          <a:p>
            <a:r>
              <a:rPr lang="en-GB" sz="3200" b="1" u="sng" dirty="0"/>
              <a:t>Activity 1: Spot the Mistake</a:t>
            </a:r>
          </a:p>
        </p:txBody>
      </p:sp>
      <p:sp>
        <p:nvSpPr>
          <p:cNvPr id="6" name="TextBox 5">
            <a:extLst>
              <a:ext uri="{FF2B5EF4-FFF2-40B4-BE49-F238E27FC236}">
                <a16:creationId xmlns:a16="http://schemas.microsoft.com/office/drawing/2014/main" id="{05E50262-3E11-4D97-8FC5-9E2FC34A3607}"/>
              </a:ext>
            </a:extLst>
          </p:cNvPr>
          <p:cNvSpPr txBox="1"/>
          <p:nvPr/>
        </p:nvSpPr>
        <p:spPr>
          <a:xfrm>
            <a:off x="7191214" y="331548"/>
            <a:ext cx="30095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1 read to you.</a:t>
            </a:r>
          </a:p>
        </p:txBody>
      </p:sp>
      <p:grpSp>
        <p:nvGrpSpPr>
          <p:cNvPr id="10" name="Group 9">
            <a:extLst>
              <a:ext uri="{FF2B5EF4-FFF2-40B4-BE49-F238E27FC236}">
                <a16:creationId xmlns:a16="http://schemas.microsoft.com/office/drawing/2014/main" id="{CE435107-04CA-456C-B4B6-8C8C674E4C10}"/>
              </a:ext>
            </a:extLst>
          </p:cNvPr>
          <p:cNvGrpSpPr/>
          <p:nvPr/>
        </p:nvGrpSpPr>
        <p:grpSpPr>
          <a:xfrm>
            <a:off x="8202352" y="1529690"/>
            <a:ext cx="3009508" cy="1627322"/>
            <a:chOff x="4591246" y="1529690"/>
            <a:chExt cx="3009508" cy="1627322"/>
          </a:xfrm>
        </p:grpSpPr>
        <p:sp>
          <p:nvSpPr>
            <p:cNvPr id="9" name="Oval 8">
              <a:extLst>
                <a:ext uri="{FF2B5EF4-FFF2-40B4-BE49-F238E27FC236}">
                  <a16:creationId xmlns:a16="http://schemas.microsoft.com/office/drawing/2014/main" id="{E0C3AE29-C94B-4C2E-95EE-BEA9232BC9E0}"/>
                </a:ext>
              </a:extLst>
            </p:cNvPr>
            <p:cNvSpPr/>
            <p:nvPr/>
          </p:nvSpPr>
          <p:spPr>
            <a:xfrm>
              <a:off x="4591246" y="1529690"/>
              <a:ext cx="3009508" cy="162732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C95FE7-ACA4-4106-B0F5-C53AA3732595}"/>
                </a:ext>
              </a:extLst>
            </p:cNvPr>
            <p:cNvSpPr/>
            <p:nvPr/>
          </p:nvSpPr>
          <p:spPr>
            <a:xfrm>
              <a:off x="5002794" y="2050964"/>
              <a:ext cx="2188420" cy="584775"/>
            </a:xfrm>
            <a:prstGeom prst="rect">
              <a:avLst/>
            </a:prstGeom>
          </p:spPr>
          <p:txBody>
            <a:bodyPr wrap="none">
              <a:spAutoFit/>
            </a:bodyPr>
            <a:lstStyle/>
            <a:p>
              <a:r>
                <a:rPr lang="en-GB" sz="3200" b="1" dirty="0">
                  <a:solidFill>
                    <a:srgbClr val="FF0000"/>
                  </a:solidFill>
                  <a:latin typeface="Calibri" panose="020F0502020204030204" pitchFamily="34" charset="0"/>
                  <a:ea typeface="Times New Roman" panose="02020603050405020304" pitchFamily="18" charset="0"/>
                </a:rPr>
                <a:t>Suffix -able</a:t>
              </a:r>
              <a:r>
                <a:rPr lang="en-GB" sz="3200" i="1" dirty="0">
                  <a:solidFill>
                    <a:srgbClr val="FF0000"/>
                  </a:solidFill>
                  <a:latin typeface="Calibri" panose="020F0502020204030204" pitchFamily="34" charset="0"/>
                  <a:ea typeface="Times New Roman" panose="02020603050405020304" pitchFamily="18" charset="0"/>
                </a:rPr>
                <a:t> </a:t>
              </a:r>
              <a:endParaRPr lang="en-GB" sz="3200" dirty="0">
                <a:solidFill>
                  <a:srgbClr val="FF0000"/>
                </a:solidFill>
              </a:endParaRPr>
            </a:p>
          </p:txBody>
        </p:sp>
      </p:grpSp>
      <p:sp>
        <p:nvSpPr>
          <p:cNvPr id="11" name="TextBox 10">
            <a:extLst>
              <a:ext uri="{FF2B5EF4-FFF2-40B4-BE49-F238E27FC236}">
                <a16:creationId xmlns:a16="http://schemas.microsoft.com/office/drawing/2014/main" id="{81590301-1936-4ED0-BDFC-93D579B74C83}"/>
              </a:ext>
            </a:extLst>
          </p:cNvPr>
          <p:cNvSpPr txBox="1"/>
          <p:nvPr/>
        </p:nvSpPr>
        <p:spPr>
          <a:xfrm>
            <a:off x="754621" y="1727798"/>
            <a:ext cx="6436593"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Words with the –able suffix have been spelt incorrectly in the sentences below. </a:t>
            </a:r>
          </a:p>
          <a:p>
            <a:endParaRPr lang="en-GB" sz="2400" dirty="0"/>
          </a:p>
          <a:p>
            <a:r>
              <a:rPr lang="en-GB" sz="2400" b="1" dirty="0"/>
              <a:t>Rewrite each sentence, correcting the spelling. </a:t>
            </a:r>
          </a:p>
        </p:txBody>
      </p:sp>
      <p:sp>
        <p:nvSpPr>
          <p:cNvPr id="12" name="TextBox 11">
            <a:extLst>
              <a:ext uri="{FF2B5EF4-FFF2-40B4-BE49-F238E27FC236}">
                <a16:creationId xmlns:a16="http://schemas.microsoft.com/office/drawing/2014/main" id="{89762DA1-443A-450E-B87C-24D71B82ADCA}"/>
              </a:ext>
            </a:extLst>
          </p:cNvPr>
          <p:cNvSpPr txBox="1"/>
          <p:nvPr/>
        </p:nvSpPr>
        <p:spPr>
          <a:xfrm>
            <a:off x="1383651" y="3626741"/>
            <a:ext cx="6436593" cy="22048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buFont typeface="+mj-lt"/>
              <a:buAutoNum type="arabicPeriod"/>
            </a:pPr>
            <a:r>
              <a:rPr lang="en-GB" sz="2400" dirty="0"/>
              <a:t>The bike ride was very enjoiable.</a:t>
            </a:r>
          </a:p>
          <a:p>
            <a:pPr marL="457200" indent="-457200">
              <a:lnSpc>
                <a:spcPct val="200000"/>
              </a:lnSpc>
              <a:buFont typeface="+mj-lt"/>
              <a:buAutoNum type="arabicPeriod"/>
            </a:pPr>
            <a:r>
              <a:rPr lang="en-GB" sz="2400" dirty="0"/>
              <a:t>I have an adoorable dog. </a:t>
            </a:r>
          </a:p>
          <a:p>
            <a:pPr marL="457200" indent="-457200">
              <a:lnSpc>
                <a:spcPct val="200000"/>
              </a:lnSpc>
              <a:buFont typeface="+mj-lt"/>
              <a:buAutoNum type="arabicPeriod"/>
            </a:pPr>
            <a:r>
              <a:rPr lang="en-GB" sz="2400" dirty="0"/>
              <a:t>My mum is very relyable.</a:t>
            </a:r>
          </a:p>
        </p:txBody>
      </p:sp>
      <p:pic>
        <p:nvPicPr>
          <p:cNvPr id="2050" name="Picture 2" descr="TAXI-BIT NEWS-BIT Organisation-Cab Watchdog Service-Taxi Watch Dog  Wales-UK-World TAXI CAB NEWS – Page 5 – LATEST TAXI NEWS  Bridgend-Cardiff-Vale of Glamorgan-Wales-London-UK-Worldwide-The online  place for important forensic Cab Watchdog case file news ...">
            <a:extLst>
              <a:ext uri="{FF2B5EF4-FFF2-40B4-BE49-F238E27FC236}">
                <a16:creationId xmlns:a16="http://schemas.microsoft.com/office/drawing/2014/main" id="{113B2643-00DF-489C-B992-DC519B111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214" y="3760001"/>
            <a:ext cx="3801550" cy="22048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3168D3-0F44-4ABD-B73C-5C61A384C512}"/>
              </a:ext>
            </a:extLst>
          </p:cNvPr>
          <p:cNvSpPr txBox="1"/>
          <p:nvPr/>
        </p:nvSpPr>
        <p:spPr>
          <a:xfrm>
            <a:off x="6080077" y="6331061"/>
            <a:ext cx="608548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solidFill>
                  <a:srgbClr val="FF0000"/>
                </a:solidFill>
              </a:rPr>
              <a:t>We will go through all of the answers together at the end of the lesson. </a:t>
            </a:r>
          </a:p>
        </p:txBody>
      </p:sp>
      <p:pic>
        <p:nvPicPr>
          <p:cNvPr id="15" name="Spelling slide 3">
            <a:hlinkClick r:id="" action="ppaction://media"/>
            <a:extLst>
              <a:ext uri="{FF2B5EF4-FFF2-40B4-BE49-F238E27FC236}">
                <a16:creationId xmlns:a16="http://schemas.microsoft.com/office/drawing/2014/main" id="{66528F5C-9A78-4BEC-8F07-0A7669347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7520" y="376605"/>
            <a:ext cx="609600" cy="609600"/>
          </a:xfrm>
          <a:prstGeom prst="rect">
            <a:avLst/>
          </a:prstGeom>
        </p:spPr>
      </p:pic>
    </p:spTree>
    <p:extLst>
      <p:ext uri="{BB962C8B-B14F-4D97-AF65-F5344CB8AC3E}">
        <p14:creationId xmlns:p14="http://schemas.microsoft.com/office/powerpoint/2010/main" val="3817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8EE89-BB5B-47E0-8AD4-C733F10C9306}"/>
              </a:ext>
            </a:extLst>
          </p:cNvPr>
          <p:cNvSpPr/>
          <p:nvPr/>
        </p:nvSpPr>
        <p:spPr>
          <a:xfrm>
            <a:off x="754623" y="654714"/>
            <a:ext cx="5658343" cy="584775"/>
          </a:xfrm>
          <a:prstGeom prst="rect">
            <a:avLst/>
          </a:prstGeom>
        </p:spPr>
        <p:txBody>
          <a:bodyPr wrap="square">
            <a:spAutoFit/>
          </a:bodyPr>
          <a:lstStyle/>
          <a:p>
            <a:r>
              <a:rPr lang="en-GB" sz="3200" b="1" u="sng" dirty="0"/>
              <a:t>Activity 2: Syllable Clap</a:t>
            </a:r>
          </a:p>
        </p:txBody>
      </p:sp>
      <p:sp>
        <p:nvSpPr>
          <p:cNvPr id="6" name="TextBox 5">
            <a:extLst>
              <a:ext uri="{FF2B5EF4-FFF2-40B4-BE49-F238E27FC236}">
                <a16:creationId xmlns:a16="http://schemas.microsoft.com/office/drawing/2014/main" id="{05E50262-3E11-4D97-8FC5-9E2FC34A3607}"/>
              </a:ext>
            </a:extLst>
          </p:cNvPr>
          <p:cNvSpPr txBox="1"/>
          <p:nvPr/>
        </p:nvSpPr>
        <p:spPr>
          <a:xfrm>
            <a:off x="7191214" y="331548"/>
            <a:ext cx="30095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2 read to you.</a:t>
            </a:r>
          </a:p>
        </p:txBody>
      </p:sp>
      <p:grpSp>
        <p:nvGrpSpPr>
          <p:cNvPr id="10" name="Group 9">
            <a:extLst>
              <a:ext uri="{FF2B5EF4-FFF2-40B4-BE49-F238E27FC236}">
                <a16:creationId xmlns:a16="http://schemas.microsoft.com/office/drawing/2014/main" id="{CE435107-04CA-456C-B4B6-8C8C674E4C10}"/>
              </a:ext>
            </a:extLst>
          </p:cNvPr>
          <p:cNvGrpSpPr/>
          <p:nvPr/>
        </p:nvGrpSpPr>
        <p:grpSpPr>
          <a:xfrm>
            <a:off x="8695968" y="1514421"/>
            <a:ext cx="3009508" cy="1627322"/>
            <a:chOff x="4591246" y="1529690"/>
            <a:chExt cx="3009508" cy="1627322"/>
          </a:xfrm>
        </p:grpSpPr>
        <p:sp>
          <p:nvSpPr>
            <p:cNvPr id="9" name="Oval 8">
              <a:extLst>
                <a:ext uri="{FF2B5EF4-FFF2-40B4-BE49-F238E27FC236}">
                  <a16:creationId xmlns:a16="http://schemas.microsoft.com/office/drawing/2014/main" id="{E0C3AE29-C94B-4C2E-95EE-BEA9232BC9E0}"/>
                </a:ext>
              </a:extLst>
            </p:cNvPr>
            <p:cNvSpPr/>
            <p:nvPr/>
          </p:nvSpPr>
          <p:spPr>
            <a:xfrm>
              <a:off x="4591246" y="1529690"/>
              <a:ext cx="3009508" cy="162732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C95FE7-ACA4-4106-B0F5-C53AA3732595}"/>
                </a:ext>
              </a:extLst>
            </p:cNvPr>
            <p:cNvSpPr/>
            <p:nvPr/>
          </p:nvSpPr>
          <p:spPr>
            <a:xfrm>
              <a:off x="4780864" y="2050963"/>
              <a:ext cx="2630272" cy="584775"/>
            </a:xfrm>
            <a:prstGeom prst="rect">
              <a:avLst/>
            </a:prstGeom>
          </p:spPr>
          <p:txBody>
            <a:bodyPr wrap="none">
              <a:spAutoFit/>
            </a:bodyPr>
            <a:lstStyle/>
            <a:p>
              <a:r>
                <a:rPr lang="en-GB" sz="3200" b="1" dirty="0">
                  <a:solidFill>
                    <a:srgbClr val="FF0000"/>
                  </a:solidFill>
                  <a:latin typeface="Calibri" panose="020F0502020204030204" pitchFamily="34" charset="0"/>
                  <a:ea typeface="Times New Roman" panose="02020603050405020304" pitchFamily="18" charset="0"/>
                </a:rPr>
                <a:t>Silent letter ‘t’</a:t>
              </a:r>
              <a:endParaRPr lang="en-GB" sz="3200" dirty="0">
                <a:solidFill>
                  <a:srgbClr val="FF0000"/>
                </a:solidFill>
              </a:endParaRPr>
            </a:p>
          </p:txBody>
        </p:sp>
      </p:grpSp>
      <p:sp>
        <p:nvSpPr>
          <p:cNvPr id="11" name="TextBox 10">
            <a:extLst>
              <a:ext uri="{FF2B5EF4-FFF2-40B4-BE49-F238E27FC236}">
                <a16:creationId xmlns:a16="http://schemas.microsoft.com/office/drawing/2014/main" id="{81590301-1936-4ED0-BDFC-93D579B74C83}"/>
              </a:ext>
            </a:extLst>
          </p:cNvPr>
          <p:cNvSpPr txBox="1"/>
          <p:nvPr/>
        </p:nvSpPr>
        <p:spPr>
          <a:xfrm>
            <a:off x="754623" y="1661148"/>
            <a:ext cx="74310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Count and record how many syllables are in each of the words below. All of the words contain the silent letter ‘t’. </a:t>
            </a:r>
          </a:p>
          <a:p>
            <a:endParaRPr lang="en-GB" sz="2400" dirty="0"/>
          </a:p>
          <a:p>
            <a:r>
              <a:rPr lang="en-GB" sz="2400" i="1" dirty="0"/>
              <a:t>You might find it useful to clap out the words to help you. </a:t>
            </a:r>
          </a:p>
          <a:p>
            <a:endParaRPr lang="en-GB" sz="2400" dirty="0"/>
          </a:p>
        </p:txBody>
      </p:sp>
      <p:sp>
        <p:nvSpPr>
          <p:cNvPr id="12" name="TextBox 11">
            <a:extLst>
              <a:ext uri="{FF2B5EF4-FFF2-40B4-BE49-F238E27FC236}">
                <a16:creationId xmlns:a16="http://schemas.microsoft.com/office/drawing/2014/main" id="{89762DA1-443A-450E-B87C-24D71B82ADCA}"/>
              </a:ext>
            </a:extLst>
          </p:cNvPr>
          <p:cNvSpPr txBox="1"/>
          <p:nvPr/>
        </p:nvSpPr>
        <p:spPr>
          <a:xfrm>
            <a:off x="1406782" y="3429000"/>
            <a:ext cx="6436593" cy="29435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buFont typeface="+mj-lt"/>
              <a:buAutoNum type="arabicPeriod"/>
            </a:pPr>
            <a:r>
              <a:rPr lang="en-GB" sz="2400" dirty="0"/>
              <a:t>Glistening </a:t>
            </a:r>
          </a:p>
          <a:p>
            <a:pPr marL="457200" indent="-457200">
              <a:lnSpc>
                <a:spcPct val="200000"/>
              </a:lnSpc>
              <a:buFont typeface="+mj-lt"/>
              <a:buAutoNum type="arabicPeriod"/>
            </a:pPr>
            <a:r>
              <a:rPr lang="en-GB" sz="2400" dirty="0"/>
              <a:t>Listen </a:t>
            </a:r>
          </a:p>
          <a:p>
            <a:pPr marL="457200" indent="-457200">
              <a:lnSpc>
                <a:spcPct val="200000"/>
              </a:lnSpc>
              <a:buFont typeface="+mj-lt"/>
              <a:buAutoNum type="arabicPeriod"/>
            </a:pPr>
            <a:r>
              <a:rPr lang="en-GB" sz="2400" dirty="0"/>
              <a:t>Softener</a:t>
            </a:r>
          </a:p>
          <a:p>
            <a:pPr marL="457200" indent="-457200">
              <a:lnSpc>
                <a:spcPct val="200000"/>
              </a:lnSpc>
              <a:buFont typeface="+mj-lt"/>
              <a:buAutoNum type="arabicPeriod"/>
            </a:pPr>
            <a:r>
              <a:rPr lang="en-GB" sz="2400" dirty="0"/>
              <a:t>Castle </a:t>
            </a:r>
          </a:p>
        </p:txBody>
      </p:sp>
      <p:pic>
        <p:nvPicPr>
          <p:cNvPr id="3074" name="Picture 2" descr="Phonological Awareness – Words and Syllables – 0ne Word At A Time">
            <a:extLst>
              <a:ext uri="{FF2B5EF4-FFF2-40B4-BE49-F238E27FC236}">
                <a16:creationId xmlns:a16="http://schemas.microsoft.com/office/drawing/2014/main" id="{46F43BAA-9ECF-4BF9-AC1A-66751E9B41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1670" y="3663016"/>
            <a:ext cx="3354109" cy="2332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74BFA33-93D0-4A72-A890-1226698DCCBB}"/>
              </a:ext>
            </a:extLst>
          </p:cNvPr>
          <p:cNvSpPr txBox="1"/>
          <p:nvPr/>
        </p:nvSpPr>
        <p:spPr>
          <a:xfrm>
            <a:off x="6080077" y="6331061"/>
            <a:ext cx="608548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solidFill>
                  <a:srgbClr val="FF0000"/>
                </a:solidFill>
              </a:rPr>
              <a:t>We will go through all of the answers together at the end of the lesson. </a:t>
            </a:r>
          </a:p>
        </p:txBody>
      </p:sp>
      <p:pic>
        <p:nvPicPr>
          <p:cNvPr id="3" name="Spelling slide 4">
            <a:hlinkClick r:id="" action="ppaction://media"/>
            <a:extLst>
              <a:ext uri="{FF2B5EF4-FFF2-40B4-BE49-F238E27FC236}">
                <a16:creationId xmlns:a16="http://schemas.microsoft.com/office/drawing/2014/main" id="{E544E423-10E8-4097-A7E9-B955977135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5266" y="383547"/>
            <a:ext cx="609600" cy="609600"/>
          </a:xfrm>
          <a:prstGeom prst="rect">
            <a:avLst/>
          </a:prstGeom>
        </p:spPr>
      </p:pic>
    </p:spTree>
    <p:extLst>
      <p:ext uri="{BB962C8B-B14F-4D97-AF65-F5344CB8AC3E}">
        <p14:creationId xmlns:p14="http://schemas.microsoft.com/office/powerpoint/2010/main" val="29173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8EE89-BB5B-47E0-8AD4-C733F10C9306}"/>
              </a:ext>
            </a:extLst>
          </p:cNvPr>
          <p:cNvSpPr/>
          <p:nvPr/>
        </p:nvSpPr>
        <p:spPr>
          <a:xfrm>
            <a:off x="486524" y="288132"/>
            <a:ext cx="5658343" cy="584775"/>
          </a:xfrm>
          <a:prstGeom prst="rect">
            <a:avLst/>
          </a:prstGeom>
        </p:spPr>
        <p:txBody>
          <a:bodyPr wrap="square">
            <a:spAutoFit/>
          </a:bodyPr>
          <a:lstStyle/>
          <a:p>
            <a:r>
              <a:rPr lang="en-GB" sz="3200" b="1" u="sng" dirty="0"/>
              <a:t>Activity 3: Fill in the blanks</a:t>
            </a:r>
          </a:p>
        </p:txBody>
      </p:sp>
      <p:sp>
        <p:nvSpPr>
          <p:cNvPr id="6" name="TextBox 5">
            <a:extLst>
              <a:ext uri="{FF2B5EF4-FFF2-40B4-BE49-F238E27FC236}">
                <a16:creationId xmlns:a16="http://schemas.microsoft.com/office/drawing/2014/main" id="{05E50262-3E11-4D97-8FC5-9E2FC34A3607}"/>
              </a:ext>
            </a:extLst>
          </p:cNvPr>
          <p:cNvSpPr txBox="1"/>
          <p:nvPr/>
        </p:nvSpPr>
        <p:spPr>
          <a:xfrm>
            <a:off x="7618065" y="297776"/>
            <a:ext cx="30095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3 read to you.</a:t>
            </a:r>
          </a:p>
        </p:txBody>
      </p:sp>
      <p:grpSp>
        <p:nvGrpSpPr>
          <p:cNvPr id="10" name="Group 9">
            <a:extLst>
              <a:ext uri="{FF2B5EF4-FFF2-40B4-BE49-F238E27FC236}">
                <a16:creationId xmlns:a16="http://schemas.microsoft.com/office/drawing/2014/main" id="{CE435107-04CA-456C-B4B6-8C8C674E4C10}"/>
              </a:ext>
            </a:extLst>
          </p:cNvPr>
          <p:cNvGrpSpPr/>
          <p:nvPr/>
        </p:nvGrpSpPr>
        <p:grpSpPr>
          <a:xfrm>
            <a:off x="8793307" y="1665597"/>
            <a:ext cx="3040505" cy="1627322"/>
            <a:chOff x="4560249" y="1529690"/>
            <a:chExt cx="3040505" cy="1627322"/>
          </a:xfrm>
        </p:grpSpPr>
        <p:sp>
          <p:nvSpPr>
            <p:cNvPr id="9" name="Oval 8">
              <a:extLst>
                <a:ext uri="{FF2B5EF4-FFF2-40B4-BE49-F238E27FC236}">
                  <a16:creationId xmlns:a16="http://schemas.microsoft.com/office/drawing/2014/main" id="{E0C3AE29-C94B-4C2E-95EE-BEA9232BC9E0}"/>
                </a:ext>
              </a:extLst>
            </p:cNvPr>
            <p:cNvSpPr/>
            <p:nvPr/>
          </p:nvSpPr>
          <p:spPr>
            <a:xfrm>
              <a:off x="4591246" y="1529690"/>
              <a:ext cx="3009508" cy="162732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C95FE7-ACA4-4106-B0F5-C53AA3732595}"/>
                </a:ext>
              </a:extLst>
            </p:cNvPr>
            <p:cNvSpPr/>
            <p:nvPr/>
          </p:nvSpPr>
          <p:spPr>
            <a:xfrm>
              <a:off x="4560249" y="1905445"/>
              <a:ext cx="3009509" cy="954107"/>
            </a:xfrm>
            <a:prstGeom prst="rect">
              <a:avLst/>
            </a:prstGeom>
          </p:spPr>
          <p:txBody>
            <a:bodyPr wrap="square">
              <a:spAutoFit/>
            </a:bodyPr>
            <a:lstStyle/>
            <a:p>
              <a:pPr algn="ctr"/>
              <a:r>
                <a:rPr lang="en-GB" sz="2800" b="1" dirty="0">
                  <a:solidFill>
                    <a:srgbClr val="FF0000"/>
                  </a:solidFill>
                  <a:latin typeface="Calibri" panose="020F0502020204030204" pitchFamily="34" charset="0"/>
                  <a:ea typeface="Times New Roman" panose="02020603050405020304" pitchFamily="18" charset="0"/>
                </a:rPr>
                <a:t>-ably and -ibly suffixes</a:t>
              </a:r>
              <a:endParaRPr lang="en-GB" sz="2800" dirty="0">
                <a:solidFill>
                  <a:srgbClr val="FF0000"/>
                </a:solidFill>
              </a:endParaRPr>
            </a:p>
          </p:txBody>
        </p:sp>
      </p:grpSp>
      <p:sp>
        <p:nvSpPr>
          <p:cNvPr id="11" name="TextBox 10">
            <a:extLst>
              <a:ext uri="{FF2B5EF4-FFF2-40B4-BE49-F238E27FC236}">
                <a16:creationId xmlns:a16="http://schemas.microsoft.com/office/drawing/2014/main" id="{81590301-1936-4ED0-BDFC-93D579B74C83}"/>
              </a:ext>
            </a:extLst>
          </p:cNvPr>
          <p:cNvSpPr txBox="1"/>
          <p:nvPr/>
        </p:nvSpPr>
        <p:spPr>
          <a:xfrm>
            <a:off x="486524" y="1157765"/>
            <a:ext cx="74703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t>Using the word bank, fill in the missing words in the sentences below. All of the words contain the –ably or –ibly suffix. There may be more than one word which fits, so you should choose the most appropriate.</a:t>
            </a:r>
          </a:p>
        </p:txBody>
      </p:sp>
      <p:sp>
        <p:nvSpPr>
          <p:cNvPr id="12" name="TextBox 11">
            <a:extLst>
              <a:ext uri="{FF2B5EF4-FFF2-40B4-BE49-F238E27FC236}">
                <a16:creationId xmlns:a16="http://schemas.microsoft.com/office/drawing/2014/main" id="{89762DA1-443A-450E-B87C-24D71B82ADCA}"/>
              </a:ext>
            </a:extLst>
          </p:cNvPr>
          <p:cNvSpPr txBox="1"/>
          <p:nvPr/>
        </p:nvSpPr>
        <p:spPr>
          <a:xfrm>
            <a:off x="642190" y="3863871"/>
            <a:ext cx="6737177" cy="2705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buFont typeface="+mj-lt"/>
              <a:buAutoNum type="arabicPeriod"/>
            </a:pPr>
            <a:r>
              <a:rPr lang="en-GB" sz="2200" dirty="0"/>
              <a:t>You must act __________ when crossing a road.</a:t>
            </a:r>
          </a:p>
          <a:p>
            <a:pPr marL="457200" indent="-457200">
              <a:lnSpc>
                <a:spcPct val="200000"/>
              </a:lnSpc>
              <a:buFont typeface="+mj-lt"/>
              <a:buAutoNum type="arabicPeriod"/>
            </a:pPr>
            <a:r>
              <a:rPr lang="en-GB" sz="2200" dirty="0"/>
              <a:t>The cute dog looked at me ____________. </a:t>
            </a:r>
          </a:p>
          <a:p>
            <a:pPr marL="457200" indent="-457200">
              <a:lnSpc>
                <a:spcPct val="200000"/>
              </a:lnSpc>
              <a:buFont typeface="+mj-lt"/>
              <a:buAutoNum type="arabicPeriod"/>
            </a:pPr>
            <a:r>
              <a:rPr lang="en-GB" sz="2200" dirty="0"/>
              <a:t>I dressed ___________ for the cold weather. </a:t>
            </a:r>
          </a:p>
          <a:p>
            <a:pPr marL="457200" indent="-457200">
              <a:lnSpc>
                <a:spcPct val="200000"/>
              </a:lnSpc>
              <a:buFont typeface="+mj-lt"/>
              <a:buAutoNum type="arabicPeriod"/>
            </a:pPr>
            <a:r>
              <a:rPr lang="en-GB" sz="2200" dirty="0"/>
              <a:t>____________, the plane landed safely in the water.</a:t>
            </a:r>
          </a:p>
        </p:txBody>
      </p:sp>
      <p:sp>
        <p:nvSpPr>
          <p:cNvPr id="13" name="TextBox 12">
            <a:extLst>
              <a:ext uri="{FF2B5EF4-FFF2-40B4-BE49-F238E27FC236}">
                <a16:creationId xmlns:a16="http://schemas.microsoft.com/office/drawing/2014/main" id="{A74BFA33-93D0-4A72-A890-1226698DCCBB}"/>
              </a:ext>
            </a:extLst>
          </p:cNvPr>
          <p:cNvSpPr txBox="1"/>
          <p:nvPr/>
        </p:nvSpPr>
        <p:spPr>
          <a:xfrm>
            <a:off x="8517586" y="6032389"/>
            <a:ext cx="332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solidFill>
                  <a:srgbClr val="FF0000"/>
                </a:solidFill>
              </a:rPr>
              <a:t>We will go through all of the answers together at the end of the lesson. </a:t>
            </a:r>
          </a:p>
        </p:txBody>
      </p:sp>
      <p:pic>
        <p:nvPicPr>
          <p:cNvPr id="5122" name="Picture 2" descr="Fill in the blank and solve classic TV word puzzles">
            <a:extLst>
              <a:ext uri="{FF2B5EF4-FFF2-40B4-BE49-F238E27FC236}">
                <a16:creationId xmlns:a16="http://schemas.microsoft.com/office/drawing/2014/main" id="{70867CF5-ED32-41A1-9197-7E9D6064DB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4076" y="3992888"/>
            <a:ext cx="3328740" cy="17420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53A600C6-234E-4231-8A39-22F3F3243237}"/>
              </a:ext>
            </a:extLst>
          </p:cNvPr>
          <p:cNvGraphicFramePr>
            <a:graphicFrameLocks noGrp="1"/>
          </p:cNvGraphicFramePr>
          <p:nvPr>
            <p:extLst>
              <p:ext uri="{D42A27DB-BD31-4B8C-83A1-F6EECF244321}">
                <p14:modId xmlns:p14="http://schemas.microsoft.com/office/powerpoint/2010/main" val="3810878899"/>
              </p:ext>
            </p:extLst>
          </p:nvPr>
        </p:nvGraphicFramePr>
        <p:xfrm>
          <a:off x="1158357" y="2518405"/>
          <a:ext cx="6459708" cy="1105362"/>
        </p:xfrm>
        <a:graphic>
          <a:graphicData uri="http://schemas.openxmlformats.org/drawingml/2006/table">
            <a:tbl>
              <a:tblPr firstRow="1" bandRow="1">
                <a:tableStyleId>{616DA210-FB5B-4158-B5E0-FEB733F419BA}</a:tableStyleId>
              </a:tblPr>
              <a:tblGrid>
                <a:gridCol w="2153236">
                  <a:extLst>
                    <a:ext uri="{9D8B030D-6E8A-4147-A177-3AD203B41FA5}">
                      <a16:colId xmlns:a16="http://schemas.microsoft.com/office/drawing/2014/main" val="2754891731"/>
                    </a:ext>
                  </a:extLst>
                </a:gridCol>
                <a:gridCol w="2153236">
                  <a:extLst>
                    <a:ext uri="{9D8B030D-6E8A-4147-A177-3AD203B41FA5}">
                      <a16:colId xmlns:a16="http://schemas.microsoft.com/office/drawing/2014/main" val="2110973878"/>
                    </a:ext>
                  </a:extLst>
                </a:gridCol>
                <a:gridCol w="2153236">
                  <a:extLst>
                    <a:ext uri="{9D8B030D-6E8A-4147-A177-3AD203B41FA5}">
                      <a16:colId xmlns:a16="http://schemas.microsoft.com/office/drawing/2014/main" val="1149634437"/>
                    </a:ext>
                  </a:extLst>
                </a:gridCol>
              </a:tblGrid>
              <a:tr h="552681">
                <a:tc>
                  <a:txBody>
                    <a:bodyPr/>
                    <a:lstStyle/>
                    <a:p>
                      <a:pPr algn="ctr"/>
                      <a:r>
                        <a:rPr lang="en-GB" b="0" dirty="0"/>
                        <a:t>incredibly</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t>suitably</a:t>
                      </a:r>
                    </a:p>
                  </a:txBody>
                  <a:tcPr anchor="ctr">
                    <a:solidFill>
                      <a:schemeClr val="bg1"/>
                    </a:solidFill>
                  </a:tcPr>
                </a:tc>
                <a:tc>
                  <a:txBody>
                    <a:bodyPr/>
                    <a:lstStyle/>
                    <a:p>
                      <a:pPr algn="ctr"/>
                      <a:r>
                        <a:rPr lang="en-GB" b="0" dirty="0"/>
                        <a:t>possibly</a:t>
                      </a:r>
                    </a:p>
                  </a:txBody>
                  <a:tcPr anchor="ctr">
                    <a:solidFill>
                      <a:schemeClr val="bg1"/>
                    </a:solidFill>
                  </a:tcPr>
                </a:tc>
                <a:extLst>
                  <a:ext uri="{0D108BD9-81ED-4DB2-BD59-A6C34878D82A}">
                    <a16:rowId xmlns:a16="http://schemas.microsoft.com/office/drawing/2014/main" val="1207463668"/>
                  </a:ext>
                </a:extLst>
              </a:tr>
              <a:tr h="552681">
                <a:tc>
                  <a:txBody>
                    <a:bodyPr/>
                    <a:lstStyle/>
                    <a:p>
                      <a:pPr algn="ctr"/>
                      <a:r>
                        <a:rPr lang="en-GB" b="0" dirty="0"/>
                        <a:t>adorably</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t>responsibly</a:t>
                      </a:r>
                    </a:p>
                  </a:txBody>
                  <a:tcPr anchor="ctr">
                    <a:solidFill>
                      <a:schemeClr val="bg1"/>
                    </a:solidFill>
                  </a:tcPr>
                </a:tc>
                <a:tc>
                  <a:txBody>
                    <a:bodyPr/>
                    <a:lstStyle/>
                    <a:p>
                      <a:pPr algn="ctr"/>
                      <a:r>
                        <a:rPr lang="en-GB" b="0" dirty="0"/>
                        <a:t>understandably</a:t>
                      </a:r>
                    </a:p>
                  </a:txBody>
                  <a:tcPr anchor="ctr">
                    <a:solidFill>
                      <a:schemeClr val="bg1"/>
                    </a:solidFill>
                  </a:tcPr>
                </a:tc>
                <a:extLst>
                  <a:ext uri="{0D108BD9-81ED-4DB2-BD59-A6C34878D82A}">
                    <a16:rowId xmlns:a16="http://schemas.microsoft.com/office/drawing/2014/main" val="439988266"/>
                  </a:ext>
                </a:extLst>
              </a:tr>
            </a:tbl>
          </a:graphicData>
        </a:graphic>
      </p:graphicFrame>
      <p:pic>
        <p:nvPicPr>
          <p:cNvPr id="3" name="Spelling slide 5">
            <a:hlinkClick r:id="" action="ppaction://media"/>
            <a:extLst>
              <a:ext uri="{FF2B5EF4-FFF2-40B4-BE49-F238E27FC236}">
                <a16:creationId xmlns:a16="http://schemas.microsoft.com/office/drawing/2014/main" id="{4290E7D5-A56E-485F-8C58-5F125CD615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9913" y="363368"/>
            <a:ext cx="609600" cy="609600"/>
          </a:xfrm>
          <a:prstGeom prst="rect">
            <a:avLst/>
          </a:prstGeom>
        </p:spPr>
      </p:pic>
    </p:spTree>
    <p:extLst>
      <p:ext uri="{BB962C8B-B14F-4D97-AF65-F5344CB8AC3E}">
        <p14:creationId xmlns:p14="http://schemas.microsoft.com/office/powerpoint/2010/main" val="385384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8EE89-BB5B-47E0-8AD4-C733F10C9306}"/>
              </a:ext>
            </a:extLst>
          </p:cNvPr>
          <p:cNvSpPr/>
          <p:nvPr/>
        </p:nvSpPr>
        <p:spPr>
          <a:xfrm>
            <a:off x="437657" y="620941"/>
            <a:ext cx="5658343" cy="584775"/>
          </a:xfrm>
          <a:prstGeom prst="rect">
            <a:avLst/>
          </a:prstGeom>
        </p:spPr>
        <p:txBody>
          <a:bodyPr wrap="square">
            <a:spAutoFit/>
          </a:bodyPr>
          <a:lstStyle/>
          <a:p>
            <a:r>
              <a:rPr lang="en-GB" sz="3200" b="1" u="sng" dirty="0"/>
              <a:t>Activity 4: Find a Synonym</a:t>
            </a:r>
          </a:p>
        </p:txBody>
      </p:sp>
      <p:sp>
        <p:nvSpPr>
          <p:cNvPr id="6" name="TextBox 5">
            <a:extLst>
              <a:ext uri="{FF2B5EF4-FFF2-40B4-BE49-F238E27FC236}">
                <a16:creationId xmlns:a16="http://schemas.microsoft.com/office/drawing/2014/main" id="{05E50262-3E11-4D97-8FC5-9E2FC34A3607}"/>
              </a:ext>
            </a:extLst>
          </p:cNvPr>
          <p:cNvSpPr txBox="1"/>
          <p:nvPr/>
        </p:nvSpPr>
        <p:spPr>
          <a:xfrm>
            <a:off x="7618065" y="297776"/>
            <a:ext cx="30095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4 read to you.</a:t>
            </a:r>
          </a:p>
        </p:txBody>
      </p:sp>
      <p:grpSp>
        <p:nvGrpSpPr>
          <p:cNvPr id="10" name="Group 9">
            <a:extLst>
              <a:ext uri="{FF2B5EF4-FFF2-40B4-BE49-F238E27FC236}">
                <a16:creationId xmlns:a16="http://schemas.microsoft.com/office/drawing/2014/main" id="{CE435107-04CA-456C-B4B6-8C8C674E4C10}"/>
              </a:ext>
            </a:extLst>
          </p:cNvPr>
          <p:cNvGrpSpPr/>
          <p:nvPr/>
        </p:nvGrpSpPr>
        <p:grpSpPr>
          <a:xfrm>
            <a:off x="8695968" y="2433338"/>
            <a:ext cx="3009508" cy="1627322"/>
            <a:chOff x="4603761" y="1529689"/>
            <a:chExt cx="3009508" cy="1627322"/>
          </a:xfrm>
        </p:grpSpPr>
        <p:sp>
          <p:nvSpPr>
            <p:cNvPr id="9" name="Oval 8">
              <a:extLst>
                <a:ext uri="{FF2B5EF4-FFF2-40B4-BE49-F238E27FC236}">
                  <a16:creationId xmlns:a16="http://schemas.microsoft.com/office/drawing/2014/main" id="{E0C3AE29-C94B-4C2E-95EE-BEA9232BC9E0}"/>
                </a:ext>
              </a:extLst>
            </p:cNvPr>
            <p:cNvSpPr/>
            <p:nvPr/>
          </p:nvSpPr>
          <p:spPr>
            <a:xfrm>
              <a:off x="4603761" y="1529689"/>
              <a:ext cx="3009508" cy="162732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C95FE7-ACA4-4106-B0F5-C53AA3732595}"/>
                </a:ext>
              </a:extLst>
            </p:cNvPr>
            <p:cNvSpPr/>
            <p:nvPr/>
          </p:nvSpPr>
          <p:spPr>
            <a:xfrm>
              <a:off x="4814070" y="1804741"/>
              <a:ext cx="2588889" cy="1077218"/>
            </a:xfrm>
            <a:prstGeom prst="rect">
              <a:avLst/>
            </a:prstGeom>
          </p:spPr>
          <p:txBody>
            <a:bodyPr wrap="square">
              <a:spAutoFit/>
            </a:bodyPr>
            <a:lstStyle/>
            <a:p>
              <a:pPr algn="ctr"/>
              <a:r>
                <a:rPr lang="en-GB" sz="3200" b="1" dirty="0">
                  <a:solidFill>
                    <a:srgbClr val="FF0000"/>
                  </a:solidFill>
                  <a:latin typeface="Calibri" panose="020F0502020204030204" pitchFamily="34" charset="0"/>
                </a:rPr>
                <a:t>Suffixes -ent and -ence</a:t>
              </a:r>
              <a:endParaRPr lang="en-GB" sz="3200" dirty="0">
                <a:solidFill>
                  <a:srgbClr val="FF0000"/>
                </a:solidFill>
              </a:endParaRPr>
            </a:p>
          </p:txBody>
        </p:sp>
      </p:grpSp>
      <p:sp>
        <p:nvSpPr>
          <p:cNvPr id="11" name="TextBox 10">
            <a:extLst>
              <a:ext uri="{FF2B5EF4-FFF2-40B4-BE49-F238E27FC236}">
                <a16:creationId xmlns:a16="http://schemas.microsoft.com/office/drawing/2014/main" id="{81590301-1936-4ED0-BDFC-93D579B74C83}"/>
              </a:ext>
            </a:extLst>
          </p:cNvPr>
          <p:cNvSpPr txBox="1"/>
          <p:nvPr/>
        </p:nvSpPr>
        <p:spPr>
          <a:xfrm>
            <a:off x="486524" y="1553897"/>
            <a:ext cx="8350294" cy="15081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Write a synonym for each of the words below. All of the words end in –ent or –ence. However, your synonym does not have to. </a:t>
            </a:r>
          </a:p>
          <a:p>
            <a:endParaRPr lang="en-GB" sz="2000" dirty="0"/>
          </a:p>
          <a:p>
            <a:r>
              <a:rPr lang="en-GB" sz="2400" i="1" dirty="0"/>
              <a:t>You may use a thesaurus or the internet to help you. </a:t>
            </a:r>
          </a:p>
        </p:txBody>
      </p:sp>
      <p:sp>
        <p:nvSpPr>
          <p:cNvPr id="12" name="TextBox 11">
            <a:extLst>
              <a:ext uri="{FF2B5EF4-FFF2-40B4-BE49-F238E27FC236}">
                <a16:creationId xmlns:a16="http://schemas.microsoft.com/office/drawing/2014/main" id="{89762DA1-443A-450E-B87C-24D71B82ADCA}"/>
              </a:ext>
            </a:extLst>
          </p:cNvPr>
          <p:cNvSpPr txBox="1"/>
          <p:nvPr/>
        </p:nvSpPr>
        <p:spPr>
          <a:xfrm>
            <a:off x="1233814" y="3431996"/>
            <a:ext cx="6737177" cy="28050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buFont typeface="+mj-lt"/>
              <a:buAutoNum type="arabicPeriod"/>
            </a:pPr>
            <a:r>
              <a:rPr lang="en-GB" sz="2400" dirty="0"/>
              <a:t>Confidence </a:t>
            </a:r>
          </a:p>
          <a:p>
            <a:pPr marL="457200" indent="-457200">
              <a:lnSpc>
                <a:spcPct val="150000"/>
              </a:lnSpc>
              <a:buFont typeface="+mj-lt"/>
              <a:buAutoNum type="arabicPeriod"/>
            </a:pPr>
            <a:r>
              <a:rPr lang="en-GB" sz="2400" dirty="0"/>
              <a:t>Different </a:t>
            </a:r>
          </a:p>
          <a:p>
            <a:pPr marL="457200" indent="-457200">
              <a:lnSpc>
                <a:spcPct val="150000"/>
              </a:lnSpc>
              <a:buFont typeface="+mj-lt"/>
              <a:buAutoNum type="arabicPeriod"/>
            </a:pPr>
            <a:r>
              <a:rPr lang="en-GB" sz="2400" dirty="0"/>
              <a:t>Efficient </a:t>
            </a:r>
          </a:p>
          <a:p>
            <a:pPr marL="457200" indent="-457200">
              <a:lnSpc>
                <a:spcPct val="150000"/>
              </a:lnSpc>
              <a:buFont typeface="+mj-lt"/>
              <a:buAutoNum type="arabicPeriod"/>
            </a:pPr>
            <a:r>
              <a:rPr lang="en-GB" sz="2400" dirty="0"/>
              <a:t>Intelligence</a:t>
            </a:r>
          </a:p>
          <a:p>
            <a:pPr marL="457200" indent="-457200">
              <a:lnSpc>
                <a:spcPct val="150000"/>
              </a:lnSpc>
              <a:buFont typeface="+mj-lt"/>
              <a:buAutoNum type="arabicPeriod"/>
            </a:pPr>
            <a:r>
              <a:rPr lang="en-GB" sz="2400" dirty="0"/>
              <a:t>Patient </a:t>
            </a:r>
          </a:p>
        </p:txBody>
      </p:sp>
      <p:pic>
        <p:nvPicPr>
          <p:cNvPr id="6146" name="Picture 2" descr="Synonyms of 18 Overused Words to Help You Write Better - Eneza Education">
            <a:extLst>
              <a:ext uri="{FF2B5EF4-FFF2-40B4-BE49-F238E27FC236}">
                <a16:creationId xmlns:a16="http://schemas.microsoft.com/office/drawing/2014/main" id="{75370E57-7520-452C-9DC0-D2C214B37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880" y="3671792"/>
            <a:ext cx="3544239" cy="23605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F7828A-D10F-44EF-BF9E-55DB53A0D463}"/>
              </a:ext>
            </a:extLst>
          </p:cNvPr>
          <p:cNvSpPr txBox="1"/>
          <p:nvPr/>
        </p:nvSpPr>
        <p:spPr>
          <a:xfrm>
            <a:off x="8517586" y="6032389"/>
            <a:ext cx="332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solidFill>
                  <a:srgbClr val="FF0000"/>
                </a:solidFill>
              </a:rPr>
              <a:t>We will go through all of the answers together at the end of the lesson. </a:t>
            </a:r>
          </a:p>
        </p:txBody>
      </p:sp>
      <p:pic>
        <p:nvPicPr>
          <p:cNvPr id="3" name="Spelling slide 6">
            <a:hlinkClick r:id="" action="ppaction://media"/>
            <a:extLst>
              <a:ext uri="{FF2B5EF4-FFF2-40B4-BE49-F238E27FC236}">
                <a16:creationId xmlns:a16="http://schemas.microsoft.com/office/drawing/2014/main" id="{7D8AEBDA-02AA-40AC-9BA9-644F63DBF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5566" y="321572"/>
            <a:ext cx="609600" cy="609600"/>
          </a:xfrm>
          <a:prstGeom prst="rect">
            <a:avLst/>
          </a:prstGeom>
        </p:spPr>
      </p:pic>
    </p:spTree>
    <p:extLst>
      <p:ext uri="{BB962C8B-B14F-4D97-AF65-F5344CB8AC3E}">
        <p14:creationId xmlns:p14="http://schemas.microsoft.com/office/powerpoint/2010/main" val="708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08EE89-BB5B-47E0-8AD4-C733F10C9306}"/>
              </a:ext>
            </a:extLst>
          </p:cNvPr>
          <p:cNvSpPr/>
          <p:nvPr/>
        </p:nvSpPr>
        <p:spPr>
          <a:xfrm>
            <a:off x="759240" y="761211"/>
            <a:ext cx="5658343" cy="584775"/>
          </a:xfrm>
          <a:prstGeom prst="rect">
            <a:avLst/>
          </a:prstGeom>
        </p:spPr>
        <p:txBody>
          <a:bodyPr wrap="square">
            <a:spAutoFit/>
          </a:bodyPr>
          <a:lstStyle/>
          <a:p>
            <a:r>
              <a:rPr lang="en-GB" sz="3200" b="1" u="sng" dirty="0"/>
              <a:t>Activity 5: Spelling Graffiti</a:t>
            </a:r>
          </a:p>
        </p:txBody>
      </p:sp>
      <p:sp>
        <p:nvSpPr>
          <p:cNvPr id="6" name="TextBox 5">
            <a:extLst>
              <a:ext uri="{FF2B5EF4-FFF2-40B4-BE49-F238E27FC236}">
                <a16:creationId xmlns:a16="http://schemas.microsoft.com/office/drawing/2014/main" id="{05E50262-3E11-4D97-8FC5-9E2FC34A3607}"/>
              </a:ext>
            </a:extLst>
          </p:cNvPr>
          <p:cNvSpPr txBox="1"/>
          <p:nvPr/>
        </p:nvSpPr>
        <p:spPr>
          <a:xfrm>
            <a:off x="7618065" y="297776"/>
            <a:ext cx="300950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5 read to you.</a:t>
            </a:r>
          </a:p>
        </p:txBody>
      </p:sp>
      <p:grpSp>
        <p:nvGrpSpPr>
          <p:cNvPr id="10" name="Group 9">
            <a:extLst>
              <a:ext uri="{FF2B5EF4-FFF2-40B4-BE49-F238E27FC236}">
                <a16:creationId xmlns:a16="http://schemas.microsoft.com/office/drawing/2014/main" id="{CE435107-04CA-456C-B4B6-8C8C674E4C10}"/>
              </a:ext>
            </a:extLst>
          </p:cNvPr>
          <p:cNvGrpSpPr/>
          <p:nvPr/>
        </p:nvGrpSpPr>
        <p:grpSpPr>
          <a:xfrm>
            <a:off x="8052629" y="1553897"/>
            <a:ext cx="3009508" cy="1627322"/>
            <a:chOff x="4603761" y="1529689"/>
            <a:chExt cx="3009508" cy="1627322"/>
          </a:xfrm>
        </p:grpSpPr>
        <p:sp>
          <p:nvSpPr>
            <p:cNvPr id="9" name="Oval 8">
              <a:extLst>
                <a:ext uri="{FF2B5EF4-FFF2-40B4-BE49-F238E27FC236}">
                  <a16:creationId xmlns:a16="http://schemas.microsoft.com/office/drawing/2014/main" id="{E0C3AE29-C94B-4C2E-95EE-BEA9232BC9E0}"/>
                </a:ext>
              </a:extLst>
            </p:cNvPr>
            <p:cNvSpPr/>
            <p:nvPr/>
          </p:nvSpPr>
          <p:spPr>
            <a:xfrm>
              <a:off x="4603761" y="1529689"/>
              <a:ext cx="3009508" cy="1627322"/>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C95FE7-ACA4-4106-B0F5-C53AA3732595}"/>
                </a:ext>
              </a:extLst>
            </p:cNvPr>
            <p:cNvSpPr/>
            <p:nvPr/>
          </p:nvSpPr>
          <p:spPr>
            <a:xfrm>
              <a:off x="4814070" y="1804741"/>
              <a:ext cx="2588889" cy="1077218"/>
            </a:xfrm>
            <a:prstGeom prst="rect">
              <a:avLst/>
            </a:prstGeom>
          </p:spPr>
          <p:txBody>
            <a:bodyPr wrap="square">
              <a:spAutoFit/>
            </a:bodyPr>
            <a:lstStyle/>
            <a:p>
              <a:pPr algn="ctr"/>
              <a:r>
                <a:rPr lang="en-GB" sz="3200" b="1" dirty="0">
                  <a:solidFill>
                    <a:srgbClr val="FF0000"/>
                  </a:solidFill>
                  <a:latin typeface="Calibri" panose="020F0502020204030204" pitchFamily="34" charset="0"/>
                </a:rPr>
                <a:t>‘</a:t>
              </a:r>
              <a:r>
                <a:rPr lang="en-GB" sz="3200" b="1" dirty="0" err="1">
                  <a:solidFill>
                    <a:srgbClr val="FF0000"/>
                  </a:solidFill>
                  <a:latin typeface="Calibri" panose="020F0502020204030204" pitchFamily="34" charset="0"/>
                </a:rPr>
                <a:t>ee</a:t>
              </a:r>
              <a:r>
                <a:rPr lang="en-GB" sz="3200" b="1" dirty="0">
                  <a:solidFill>
                    <a:srgbClr val="FF0000"/>
                  </a:solidFill>
                  <a:latin typeface="Calibri" panose="020F0502020204030204" pitchFamily="34" charset="0"/>
                </a:rPr>
                <a:t>’ sound spelt ‘</a:t>
              </a:r>
              <a:r>
                <a:rPr lang="en-GB" sz="3200" b="1" dirty="0" err="1">
                  <a:solidFill>
                    <a:srgbClr val="FF0000"/>
                  </a:solidFill>
                  <a:latin typeface="Calibri" panose="020F0502020204030204" pitchFamily="34" charset="0"/>
                </a:rPr>
                <a:t>ei</a:t>
              </a:r>
              <a:r>
                <a:rPr lang="en-GB" sz="3200" b="1" dirty="0">
                  <a:solidFill>
                    <a:srgbClr val="FF0000"/>
                  </a:solidFill>
                  <a:latin typeface="Calibri" panose="020F0502020204030204" pitchFamily="34" charset="0"/>
                </a:rPr>
                <a:t>’</a:t>
              </a:r>
              <a:endParaRPr lang="en-GB" sz="3200" dirty="0">
                <a:solidFill>
                  <a:srgbClr val="FF0000"/>
                </a:solidFill>
              </a:endParaRPr>
            </a:p>
          </p:txBody>
        </p:sp>
      </p:grpSp>
      <p:sp>
        <p:nvSpPr>
          <p:cNvPr id="11" name="TextBox 10">
            <a:extLst>
              <a:ext uri="{FF2B5EF4-FFF2-40B4-BE49-F238E27FC236}">
                <a16:creationId xmlns:a16="http://schemas.microsoft.com/office/drawing/2014/main" id="{81590301-1936-4ED0-BDFC-93D579B74C83}"/>
              </a:ext>
            </a:extLst>
          </p:cNvPr>
          <p:cNvSpPr txBox="1"/>
          <p:nvPr/>
        </p:nvSpPr>
        <p:spPr>
          <a:xfrm>
            <a:off x="759240" y="1739598"/>
            <a:ext cx="623511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t>Create your own spelling graffiti for the following words contain the ‘</a:t>
            </a:r>
            <a:r>
              <a:rPr lang="en-GB" sz="2400" dirty="0" err="1"/>
              <a:t>ee</a:t>
            </a:r>
            <a:r>
              <a:rPr lang="en-GB" sz="2400" dirty="0"/>
              <a:t>’ sound spelt ‘</a:t>
            </a:r>
            <a:r>
              <a:rPr lang="en-GB" sz="2400" dirty="0" err="1"/>
              <a:t>ei</a:t>
            </a:r>
            <a:r>
              <a:rPr lang="en-GB" sz="2400" dirty="0"/>
              <a:t>’.</a:t>
            </a:r>
            <a:endParaRPr lang="en-GB" sz="2400" i="1" dirty="0"/>
          </a:p>
        </p:txBody>
      </p:sp>
      <p:sp>
        <p:nvSpPr>
          <p:cNvPr id="12" name="TextBox 11">
            <a:extLst>
              <a:ext uri="{FF2B5EF4-FFF2-40B4-BE49-F238E27FC236}">
                <a16:creationId xmlns:a16="http://schemas.microsoft.com/office/drawing/2014/main" id="{89762DA1-443A-450E-B87C-24D71B82ADCA}"/>
              </a:ext>
            </a:extLst>
          </p:cNvPr>
          <p:cNvSpPr txBox="1"/>
          <p:nvPr/>
        </p:nvSpPr>
        <p:spPr>
          <a:xfrm>
            <a:off x="1315452" y="2925896"/>
            <a:ext cx="6737177" cy="28050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buFont typeface="+mj-lt"/>
              <a:buAutoNum type="arabicPeriod"/>
            </a:pPr>
            <a:r>
              <a:rPr lang="en-GB" sz="2400" dirty="0"/>
              <a:t>Receive </a:t>
            </a:r>
          </a:p>
          <a:p>
            <a:pPr marL="457200" indent="-457200">
              <a:lnSpc>
                <a:spcPct val="150000"/>
              </a:lnSpc>
              <a:buFont typeface="+mj-lt"/>
              <a:buAutoNum type="arabicPeriod"/>
            </a:pPr>
            <a:r>
              <a:rPr lang="en-GB" sz="2400" dirty="0"/>
              <a:t>Deceive </a:t>
            </a:r>
          </a:p>
          <a:p>
            <a:pPr marL="457200" indent="-457200">
              <a:lnSpc>
                <a:spcPct val="150000"/>
              </a:lnSpc>
              <a:buFont typeface="+mj-lt"/>
              <a:buAutoNum type="arabicPeriod"/>
            </a:pPr>
            <a:r>
              <a:rPr lang="en-GB" sz="2400" dirty="0"/>
              <a:t>Protein </a:t>
            </a:r>
          </a:p>
          <a:p>
            <a:pPr marL="457200" indent="-457200">
              <a:lnSpc>
                <a:spcPct val="150000"/>
              </a:lnSpc>
              <a:buFont typeface="+mj-lt"/>
              <a:buAutoNum type="arabicPeriod"/>
            </a:pPr>
            <a:r>
              <a:rPr lang="en-GB" sz="2400" dirty="0"/>
              <a:t>Caffeine </a:t>
            </a:r>
          </a:p>
          <a:p>
            <a:pPr marL="457200" indent="-457200">
              <a:lnSpc>
                <a:spcPct val="150000"/>
              </a:lnSpc>
              <a:buFont typeface="+mj-lt"/>
              <a:buAutoNum type="arabicPeriod"/>
            </a:pPr>
            <a:r>
              <a:rPr lang="en-GB" sz="2400" dirty="0"/>
              <a:t>Neither </a:t>
            </a:r>
          </a:p>
        </p:txBody>
      </p:sp>
      <p:sp>
        <p:nvSpPr>
          <p:cNvPr id="15" name="TextBox 14">
            <a:extLst>
              <a:ext uri="{FF2B5EF4-FFF2-40B4-BE49-F238E27FC236}">
                <a16:creationId xmlns:a16="http://schemas.microsoft.com/office/drawing/2014/main" id="{DEF7828A-D10F-44EF-BF9E-55DB53A0D463}"/>
              </a:ext>
            </a:extLst>
          </p:cNvPr>
          <p:cNvSpPr txBox="1"/>
          <p:nvPr/>
        </p:nvSpPr>
        <p:spPr>
          <a:xfrm>
            <a:off x="8517586" y="6032389"/>
            <a:ext cx="332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i="1" dirty="0">
                <a:solidFill>
                  <a:srgbClr val="FF0000"/>
                </a:solidFill>
              </a:rPr>
              <a:t>We will go through all of the answers together at the end of the lesson. </a:t>
            </a:r>
          </a:p>
        </p:txBody>
      </p:sp>
      <p:pic>
        <p:nvPicPr>
          <p:cNvPr id="3" name="Picture 2">
            <a:extLst>
              <a:ext uri="{FF2B5EF4-FFF2-40B4-BE49-F238E27FC236}">
                <a16:creationId xmlns:a16="http://schemas.microsoft.com/office/drawing/2014/main" id="{45BF2FA2-2FC4-4663-B15E-7A1151207443}"/>
              </a:ext>
            </a:extLst>
          </p:cNvPr>
          <p:cNvPicPr>
            <a:picLocks noChangeAspect="1"/>
          </p:cNvPicPr>
          <p:nvPr/>
        </p:nvPicPr>
        <p:blipFill rotWithShape="1">
          <a:blip r:embed="rId4"/>
          <a:srcRect l="57369" t="25642" r="9267" b="40888"/>
          <a:stretch/>
        </p:blipFill>
        <p:spPr>
          <a:xfrm>
            <a:off x="3933011" y="3429000"/>
            <a:ext cx="4067779" cy="2174784"/>
          </a:xfrm>
          <a:prstGeom prst="rect">
            <a:avLst/>
          </a:prstGeom>
        </p:spPr>
      </p:pic>
      <p:pic>
        <p:nvPicPr>
          <p:cNvPr id="4" name="Spelling slide 7">
            <a:hlinkClick r:id="" action="ppaction://media"/>
            <a:extLst>
              <a:ext uri="{FF2B5EF4-FFF2-40B4-BE49-F238E27FC236}">
                <a16:creationId xmlns:a16="http://schemas.microsoft.com/office/drawing/2014/main" id="{4016A9BF-4550-4A62-B93F-818E412EC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4836" y="350166"/>
            <a:ext cx="609600" cy="609600"/>
          </a:xfrm>
          <a:prstGeom prst="rect">
            <a:avLst/>
          </a:prstGeom>
        </p:spPr>
      </p:pic>
    </p:spTree>
    <p:extLst>
      <p:ext uri="{BB962C8B-B14F-4D97-AF65-F5344CB8AC3E}">
        <p14:creationId xmlns:p14="http://schemas.microsoft.com/office/powerpoint/2010/main" val="32840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79B73-5B84-4231-8410-5EFD29611BB0}"/>
              </a:ext>
            </a:extLst>
          </p:cNvPr>
          <p:cNvSpPr/>
          <p:nvPr/>
        </p:nvSpPr>
        <p:spPr>
          <a:xfrm>
            <a:off x="7960141" y="1632555"/>
            <a:ext cx="3462188" cy="646331"/>
          </a:xfrm>
          <a:prstGeom prst="rect">
            <a:avLst/>
          </a:prstGeom>
        </p:spPr>
        <p:txBody>
          <a:bodyPr wrap="square">
            <a:spAutoFit/>
          </a:bodyPr>
          <a:lstStyle/>
          <a:p>
            <a:pPr algn="ctr"/>
            <a:r>
              <a:rPr lang="en-GB" sz="3600" b="1" u="sng" dirty="0">
                <a:solidFill>
                  <a:srgbClr val="FF0000"/>
                </a:solidFill>
              </a:rPr>
              <a:t>Answers:</a:t>
            </a:r>
          </a:p>
        </p:txBody>
      </p:sp>
      <p:grpSp>
        <p:nvGrpSpPr>
          <p:cNvPr id="18" name="Group 17">
            <a:extLst>
              <a:ext uri="{FF2B5EF4-FFF2-40B4-BE49-F238E27FC236}">
                <a16:creationId xmlns:a16="http://schemas.microsoft.com/office/drawing/2014/main" id="{09853A2D-2337-4FD4-9068-B599BCCD1273}"/>
              </a:ext>
            </a:extLst>
          </p:cNvPr>
          <p:cNvGrpSpPr/>
          <p:nvPr/>
        </p:nvGrpSpPr>
        <p:grpSpPr>
          <a:xfrm>
            <a:off x="769671" y="382012"/>
            <a:ext cx="6427358" cy="3046988"/>
            <a:chOff x="3044996" y="473637"/>
            <a:chExt cx="6427358" cy="3046988"/>
          </a:xfrm>
        </p:grpSpPr>
        <p:sp>
          <p:nvSpPr>
            <p:cNvPr id="9" name="Rectangle 8">
              <a:extLst>
                <a:ext uri="{FF2B5EF4-FFF2-40B4-BE49-F238E27FC236}">
                  <a16:creationId xmlns:a16="http://schemas.microsoft.com/office/drawing/2014/main" id="{19701ABF-787C-40D3-80BA-77ECED794E17}"/>
                </a:ext>
              </a:extLst>
            </p:cNvPr>
            <p:cNvSpPr/>
            <p:nvPr/>
          </p:nvSpPr>
          <p:spPr>
            <a:xfrm>
              <a:off x="3044996" y="569769"/>
              <a:ext cx="2016877" cy="2066400"/>
            </a:xfrm>
            <a:prstGeom prst="rect">
              <a:avLst/>
            </a:prstGeom>
          </p:spPr>
          <p:txBody>
            <a:bodyPr wrap="square">
              <a:spAutoFit/>
            </a:bodyPr>
            <a:lstStyle/>
            <a:p>
              <a:r>
                <a:rPr lang="en-GB" sz="2400" b="1" dirty="0"/>
                <a:t>Activity 1:</a:t>
              </a:r>
            </a:p>
            <a:p>
              <a:pPr>
                <a:lnSpc>
                  <a:spcPct val="150000"/>
                </a:lnSpc>
              </a:pPr>
              <a:r>
                <a:rPr lang="en-GB" sz="2400" dirty="0"/>
                <a:t>Enjoyable </a:t>
              </a:r>
            </a:p>
            <a:p>
              <a:pPr>
                <a:lnSpc>
                  <a:spcPct val="150000"/>
                </a:lnSpc>
              </a:pPr>
              <a:r>
                <a:rPr lang="en-GB" sz="2400" dirty="0"/>
                <a:t>Adorable </a:t>
              </a:r>
            </a:p>
            <a:p>
              <a:pPr>
                <a:lnSpc>
                  <a:spcPct val="150000"/>
                </a:lnSpc>
              </a:pPr>
              <a:r>
                <a:rPr lang="en-GB" sz="2400" dirty="0"/>
                <a:t>Reliable </a:t>
              </a:r>
            </a:p>
          </p:txBody>
        </p:sp>
        <p:sp>
          <p:nvSpPr>
            <p:cNvPr id="10" name="Rectangle 9">
              <a:extLst>
                <a:ext uri="{FF2B5EF4-FFF2-40B4-BE49-F238E27FC236}">
                  <a16:creationId xmlns:a16="http://schemas.microsoft.com/office/drawing/2014/main" id="{C8EA6CAC-0232-4FDC-8A0F-76B8F2F4570E}"/>
                </a:ext>
              </a:extLst>
            </p:cNvPr>
            <p:cNvSpPr/>
            <p:nvPr/>
          </p:nvSpPr>
          <p:spPr>
            <a:xfrm>
              <a:off x="5180152" y="473637"/>
              <a:ext cx="2016877" cy="3046988"/>
            </a:xfrm>
            <a:prstGeom prst="rect">
              <a:avLst/>
            </a:prstGeom>
          </p:spPr>
          <p:txBody>
            <a:bodyPr wrap="square">
              <a:spAutoFit/>
            </a:bodyPr>
            <a:lstStyle/>
            <a:p>
              <a:r>
                <a:rPr lang="en-GB" sz="2400" b="1" dirty="0"/>
                <a:t>Activity 2:</a:t>
              </a:r>
            </a:p>
            <a:p>
              <a:pPr>
                <a:lnSpc>
                  <a:spcPct val="150000"/>
                </a:lnSpc>
              </a:pPr>
              <a:r>
                <a:rPr lang="en-GB" sz="2400" dirty="0"/>
                <a:t>Glistening - 3 </a:t>
              </a:r>
            </a:p>
            <a:p>
              <a:pPr>
                <a:lnSpc>
                  <a:spcPct val="150000"/>
                </a:lnSpc>
              </a:pPr>
              <a:r>
                <a:rPr lang="en-GB" sz="2400" dirty="0"/>
                <a:t>Listen - 2</a:t>
              </a:r>
            </a:p>
            <a:p>
              <a:pPr>
                <a:lnSpc>
                  <a:spcPct val="150000"/>
                </a:lnSpc>
              </a:pPr>
              <a:r>
                <a:rPr lang="en-GB" sz="2400" dirty="0"/>
                <a:t>Softener - 3</a:t>
              </a:r>
            </a:p>
            <a:p>
              <a:pPr>
                <a:lnSpc>
                  <a:spcPct val="150000"/>
                </a:lnSpc>
              </a:pPr>
              <a:r>
                <a:rPr lang="en-GB" sz="2400" dirty="0"/>
                <a:t>Castle - 2</a:t>
              </a:r>
            </a:p>
            <a:p>
              <a:endParaRPr lang="en-GB" sz="2400" b="1" dirty="0"/>
            </a:p>
          </p:txBody>
        </p:sp>
        <p:sp>
          <p:nvSpPr>
            <p:cNvPr id="11" name="Rectangle 10">
              <a:extLst>
                <a:ext uri="{FF2B5EF4-FFF2-40B4-BE49-F238E27FC236}">
                  <a16:creationId xmlns:a16="http://schemas.microsoft.com/office/drawing/2014/main" id="{AC7D2B06-D05F-4A6E-A917-3FEFB23B27E1}"/>
                </a:ext>
              </a:extLst>
            </p:cNvPr>
            <p:cNvSpPr/>
            <p:nvPr/>
          </p:nvSpPr>
          <p:spPr>
            <a:xfrm>
              <a:off x="7455477" y="473637"/>
              <a:ext cx="2016877" cy="3046988"/>
            </a:xfrm>
            <a:prstGeom prst="rect">
              <a:avLst/>
            </a:prstGeom>
          </p:spPr>
          <p:txBody>
            <a:bodyPr wrap="square">
              <a:spAutoFit/>
            </a:bodyPr>
            <a:lstStyle/>
            <a:p>
              <a:r>
                <a:rPr lang="en-GB" sz="2400" b="1" dirty="0"/>
                <a:t>Activity 3:</a:t>
              </a:r>
            </a:p>
            <a:p>
              <a:pPr>
                <a:lnSpc>
                  <a:spcPct val="150000"/>
                </a:lnSpc>
              </a:pPr>
              <a:r>
                <a:rPr lang="en-GB" sz="2400" dirty="0"/>
                <a:t>Responsibly </a:t>
              </a:r>
            </a:p>
            <a:p>
              <a:pPr>
                <a:lnSpc>
                  <a:spcPct val="150000"/>
                </a:lnSpc>
              </a:pPr>
              <a:r>
                <a:rPr lang="en-GB" sz="2400" dirty="0"/>
                <a:t>Adorably </a:t>
              </a:r>
            </a:p>
            <a:p>
              <a:pPr>
                <a:lnSpc>
                  <a:spcPct val="150000"/>
                </a:lnSpc>
              </a:pPr>
              <a:r>
                <a:rPr lang="en-GB" sz="2400" dirty="0"/>
                <a:t>Suitably </a:t>
              </a:r>
            </a:p>
            <a:p>
              <a:pPr>
                <a:lnSpc>
                  <a:spcPct val="150000"/>
                </a:lnSpc>
              </a:pPr>
              <a:r>
                <a:rPr lang="en-GB" sz="2400" dirty="0"/>
                <a:t>Incredibly </a:t>
              </a:r>
            </a:p>
            <a:p>
              <a:endParaRPr lang="en-GB" sz="2400" b="1" dirty="0"/>
            </a:p>
          </p:txBody>
        </p:sp>
      </p:grpSp>
      <p:sp>
        <p:nvSpPr>
          <p:cNvPr id="12" name="Rectangle 11">
            <a:extLst>
              <a:ext uri="{FF2B5EF4-FFF2-40B4-BE49-F238E27FC236}">
                <a16:creationId xmlns:a16="http://schemas.microsoft.com/office/drawing/2014/main" id="{91DA2702-BE64-4A18-914E-EDA7C49726AF}"/>
              </a:ext>
            </a:extLst>
          </p:cNvPr>
          <p:cNvSpPr/>
          <p:nvPr/>
        </p:nvSpPr>
        <p:spPr>
          <a:xfrm>
            <a:off x="769671" y="3429000"/>
            <a:ext cx="7460974" cy="3016210"/>
          </a:xfrm>
          <a:prstGeom prst="rect">
            <a:avLst/>
          </a:prstGeom>
        </p:spPr>
        <p:txBody>
          <a:bodyPr wrap="square">
            <a:spAutoFit/>
          </a:bodyPr>
          <a:lstStyle/>
          <a:p>
            <a:r>
              <a:rPr lang="en-GB" sz="2400" b="1" dirty="0"/>
              <a:t>Activity 4:</a:t>
            </a:r>
          </a:p>
          <a:p>
            <a:endParaRPr lang="en-GB" sz="1100" b="1" dirty="0"/>
          </a:p>
          <a:p>
            <a:r>
              <a:rPr lang="en-GB" sz="2400" b="1" dirty="0"/>
              <a:t>Lots of possibilities. Here are some examples:</a:t>
            </a:r>
          </a:p>
          <a:p>
            <a:endParaRPr lang="en-GB" sz="1100" b="1" dirty="0"/>
          </a:p>
          <a:p>
            <a:pPr marL="342900" indent="-342900">
              <a:buFont typeface="Arial" panose="020B0604020202020204" pitchFamily="34" charset="0"/>
              <a:buChar char="•"/>
            </a:pPr>
            <a:r>
              <a:rPr lang="en-GB" sz="2400" dirty="0"/>
              <a:t>Confidence – self-assurance, faith, belief, etc. </a:t>
            </a:r>
          </a:p>
          <a:p>
            <a:pPr marL="342900" indent="-342900">
              <a:buFont typeface="Arial" panose="020B0604020202020204" pitchFamily="34" charset="0"/>
              <a:buChar char="•"/>
            </a:pPr>
            <a:r>
              <a:rPr lang="en-GB" sz="2400" dirty="0"/>
              <a:t>Different – dissimilar, unlike, unique, etc. </a:t>
            </a:r>
          </a:p>
          <a:p>
            <a:pPr marL="342900" indent="-342900">
              <a:buFont typeface="Arial" panose="020B0604020202020204" pitchFamily="34" charset="0"/>
              <a:buChar char="•"/>
            </a:pPr>
            <a:r>
              <a:rPr lang="en-GB" sz="2400" dirty="0"/>
              <a:t>Efficient – logical, well organised, productive, etc.</a:t>
            </a:r>
          </a:p>
          <a:p>
            <a:pPr marL="342900" indent="-342900">
              <a:buFont typeface="Arial" panose="020B0604020202020204" pitchFamily="34" charset="0"/>
              <a:buChar char="•"/>
            </a:pPr>
            <a:r>
              <a:rPr lang="en-GB" sz="2400" dirty="0"/>
              <a:t>Intelligence – brilliance, cleverness, brightness, etc.</a:t>
            </a:r>
          </a:p>
          <a:p>
            <a:pPr marL="342900" indent="-342900">
              <a:buFont typeface="Arial" panose="020B0604020202020204" pitchFamily="34" charset="0"/>
              <a:buChar char="•"/>
            </a:pPr>
            <a:r>
              <a:rPr lang="en-GB" sz="2400" dirty="0"/>
              <a:t>Patient – tolerant, excusing, calm, understanding, etc.</a:t>
            </a:r>
          </a:p>
        </p:txBody>
      </p:sp>
      <p:sp>
        <p:nvSpPr>
          <p:cNvPr id="17" name="TextBox 16">
            <a:extLst>
              <a:ext uri="{FF2B5EF4-FFF2-40B4-BE49-F238E27FC236}">
                <a16:creationId xmlns:a16="http://schemas.microsoft.com/office/drawing/2014/main" id="{5F6C5A01-AF53-48A8-BC09-79883A3D62FF}"/>
              </a:ext>
            </a:extLst>
          </p:cNvPr>
          <p:cNvSpPr txBox="1"/>
          <p:nvPr/>
        </p:nvSpPr>
        <p:spPr>
          <a:xfrm>
            <a:off x="7827619" y="2721114"/>
            <a:ext cx="37493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t>Click on the sound button to hear this slide read to you.</a:t>
            </a:r>
          </a:p>
        </p:txBody>
      </p:sp>
      <p:pic>
        <p:nvPicPr>
          <p:cNvPr id="4" name="Spelling slide 8">
            <a:hlinkClick r:id="" action="ppaction://media"/>
            <a:extLst>
              <a:ext uri="{FF2B5EF4-FFF2-40B4-BE49-F238E27FC236}">
                <a16:creationId xmlns:a16="http://schemas.microsoft.com/office/drawing/2014/main" id="{BA524D9E-489D-4967-8227-BFCC313356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97479" y="3939283"/>
            <a:ext cx="609600" cy="609600"/>
          </a:xfrm>
          <a:prstGeom prst="rect">
            <a:avLst/>
          </a:prstGeom>
        </p:spPr>
      </p:pic>
    </p:spTree>
    <p:extLst>
      <p:ext uri="{BB962C8B-B14F-4D97-AF65-F5344CB8AC3E}">
        <p14:creationId xmlns:p14="http://schemas.microsoft.com/office/powerpoint/2010/main" val="5219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0EECED04BC75409DC03DECC28706AE" ma:contentTypeVersion="12" ma:contentTypeDescription="Create a new document." ma:contentTypeScope="" ma:versionID="635a5766bea9f194e4871a18584a0951">
  <xsd:schema xmlns:xsd="http://www.w3.org/2001/XMLSchema" xmlns:xs="http://www.w3.org/2001/XMLSchema" xmlns:p="http://schemas.microsoft.com/office/2006/metadata/properties" xmlns:ns2="6e6ca74e-b4f7-4601-85ac-67e42a279e9b" xmlns:ns3="a460e403-a353-4628-9222-e96d0f2ecf11" targetNamespace="http://schemas.microsoft.com/office/2006/metadata/properties" ma:root="true" ma:fieldsID="e3df8108d93b955aa1e765aa6b29a95f" ns2:_="" ns3:_="">
    <xsd:import namespace="6e6ca74e-b4f7-4601-85ac-67e42a279e9b"/>
    <xsd:import namespace="a460e403-a353-4628-9222-e96d0f2ecf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a74e-b4f7-4601-85ac-67e42a279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60e403-a353-4628-9222-e96d0f2ecf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783E04-CAC7-4DA9-B607-392601834017}">
  <ds:schemaRefs>
    <ds:schemaRef ds:uri="http://schemas.microsoft.com/sharepoint/v3/contenttype/forms"/>
  </ds:schemaRefs>
</ds:datastoreItem>
</file>

<file path=customXml/itemProps2.xml><?xml version="1.0" encoding="utf-8"?>
<ds:datastoreItem xmlns:ds="http://schemas.openxmlformats.org/officeDocument/2006/customXml" ds:itemID="{BBBAF6C6-6E40-4680-A7E1-FBAA692749C8}">
  <ds:schemaRefs>
    <ds:schemaRef ds:uri="http://purl.org/dc/elements/1.1/"/>
    <ds:schemaRef ds:uri="6e6ca74e-b4f7-4601-85ac-67e42a279e9b"/>
    <ds:schemaRef ds:uri="http://schemas.microsoft.com/office/2006/metadata/properties"/>
    <ds:schemaRef ds:uri="http://schemas.microsoft.com/office/2006/documentManagement/types"/>
    <ds:schemaRef ds:uri="http://schemas.openxmlformats.org/package/2006/metadata/core-properties"/>
    <ds:schemaRef ds:uri="a460e403-a353-4628-9222-e96d0f2ecf11"/>
    <ds:schemaRef ds:uri="http://www.w3.org/XML/1998/namespace"/>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92587D12-02B5-46B2-8A24-DD4B7FD2B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ca74e-b4f7-4601-85ac-67e42a279e9b"/>
    <ds:schemaRef ds:uri="a460e403-a353-4628-9222-e96d0f2ec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2207</TotalTime>
  <Words>678</Words>
  <Application>Microsoft Office PowerPoint</Application>
  <PresentationFormat>Widescreen</PresentationFormat>
  <Paragraphs>100</Paragraphs>
  <Slides>8</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Symbol</vt:lpstr>
      <vt:lpstr>Times New Roman</vt:lpstr>
      <vt:lpstr>Office Theme</vt:lpstr>
      <vt:lpstr>Spelling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Rachel Beattie</cp:lastModifiedBy>
  <cp:revision>229</cp:revision>
  <dcterms:created xsi:type="dcterms:W3CDTF">2020-07-13T10:58:18Z</dcterms:created>
  <dcterms:modified xsi:type="dcterms:W3CDTF">2021-03-01T12:52:47Z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0x010100430EECED04BC75409DC03DECC28706AE</vt:lpwstr>
  </property>
</Properties>
</file>