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1"/>
  </p:notesMasterIdLst>
  <p:sldIdLst>
    <p:sldId id="256" r:id="rId5"/>
    <p:sldId id="261" r:id="rId6"/>
    <p:sldId id="291" r:id="rId7"/>
    <p:sldId id="295" r:id="rId8"/>
    <p:sldId id="296" r:id="rId9"/>
    <p:sldId id="29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19DE529-476C-4D4E-915F-ACE710D0C385}">
          <p14:sldIdLst>
            <p14:sldId id="256"/>
            <p14:sldId id="261"/>
            <p14:sldId id="291"/>
            <p14:sldId id="295"/>
            <p14:sldId id="296"/>
            <p14:sldId id="297"/>
          </p14:sldIdLst>
        </p14:section>
        <p14:section name="Untitled Section" id="{CC00681C-7084-4420-8A81-4400C100EA98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10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50A41-B14B-4B84-AF8D-D73D35B015CF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D52F9E-AE6D-43CB-9936-8CB0177933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9674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LK6kQM_ZI0c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025" y="349251"/>
            <a:ext cx="9144000" cy="2387600"/>
          </a:xfrm>
        </p:spPr>
        <p:txBody>
          <a:bodyPr/>
          <a:lstStyle/>
          <a:p>
            <a:r>
              <a:rPr lang="en-GB" dirty="0" smtClean="0"/>
              <a:t>English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025" y="2881036"/>
            <a:ext cx="9144000" cy="2439399"/>
          </a:xfrm>
        </p:spPr>
        <p:txBody>
          <a:bodyPr>
            <a:normAutofit/>
          </a:bodyPr>
          <a:lstStyle/>
          <a:p>
            <a:r>
              <a:rPr lang="en-GB" b="1" dirty="0" smtClean="0"/>
              <a:t>Thursday 4</a:t>
            </a:r>
            <a:r>
              <a:rPr lang="en-GB" b="1" baseline="30000" dirty="0" smtClean="0"/>
              <a:t>th</a:t>
            </a:r>
            <a:r>
              <a:rPr lang="en-GB" b="1" dirty="0" smtClean="0"/>
              <a:t> March 2021</a:t>
            </a:r>
          </a:p>
          <a:p>
            <a:endParaRPr lang="en-GB" b="1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8149" b="-1"/>
          <a:stretch/>
        </p:blipFill>
        <p:spPr>
          <a:xfrm>
            <a:off x="152400" y="4396046"/>
            <a:ext cx="2543174" cy="10685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1" y="156093"/>
            <a:ext cx="2017393" cy="13869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5648325"/>
            <a:ext cx="2602149" cy="1019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5066"/>
            <a:ext cx="2255792" cy="21513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1650" y="1844447"/>
            <a:ext cx="3782062" cy="482305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97003" y="3516061"/>
            <a:ext cx="1245960" cy="124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1" y="169506"/>
            <a:ext cx="407561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 smtClean="0"/>
              <a:t>Main outcome of the session:</a:t>
            </a:r>
          </a:p>
          <a:p>
            <a:endParaRPr lang="en-GB" sz="2600" b="1" dirty="0" smtClean="0"/>
          </a:p>
          <a:p>
            <a:r>
              <a:rPr lang="en-GB" sz="2800" dirty="0"/>
              <a:t>To infer Mary’s thoughts, feelings and dialogue from her actions. </a:t>
            </a:r>
            <a:endParaRPr lang="en-GB" sz="26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4853573" y="2759723"/>
            <a:ext cx="7155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These are the spelling words that go along with this unit of work exactly like when we’re in school.</a:t>
            </a:r>
            <a:endParaRPr lang="en-GB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-1" t="4197" r="978"/>
          <a:stretch/>
        </p:blipFill>
        <p:spPr>
          <a:xfrm>
            <a:off x="4853573" y="3695223"/>
            <a:ext cx="7212082" cy="294941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7038" y="2870421"/>
            <a:ext cx="1131956" cy="113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1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85" y="107722"/>
            <a:ext cx="204361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 smtClean="0">
                <a:solidFill>
                  <a:prstClr val="black"/>
                </a:solidFill>
                <a:latin typeface="Calibri" panose="020F0502020204030204"/>
              </a:rPr>
              <a:t>Activity 1</a:t>
            </a:r>
          </a:p>
          <a:p>
            <a:pPr lvl="0">
              <a:defRPr/>
            </a:pPr>
            <a:r>
              <a:rPr lang="en-GB" sz="1600" dirty="0" smtClean="0"/>
              <a:t>Re-read pages 1-3.</a:t>
            </a:r>
          </a:p>
          <a:p>
            <a:pPr lvl="0">
              <a:defRPr/>
            </a:pPr>
            <a:endParaRPr lang="en-GB" sz="1600" dirty="0"/>
          </a:p>
          <a:p>
            <a:pPr lvl="0">
              <a:defRPr/>
            </a:pPr>
            <a:r>
              <a:rPr lang="en-GB" sz="1600" b="1" dirty="0" smtClean="0">
                <a:solidFill>
                  <a:srgbClr val="FF0000"/>
                </a:solidFill>
              </a:rPr>
              <a:t>As you’re reading, focus on Mary’s character. </a:t>
            </a:r>
          </a:p>
          <a:p>
            <a:pPr lvl="0">
              <a:defRPr/>
            </a:pPr>
            <a:endParaRPr lang="en-GB" sz="1600" dirty="0"/>
          </a:p>
          <a:p>
            <a:pPr lvl="0">
              <a:defRPr/>
            </a:pPr>
            <a:endParaRPr lang="en-GB" sz="1600" dirty="0"/>
          </a:p>
          <a:p>
            <a:pPr lvl="0">
              <a:defRPr/>
            </a:pPr>
            <a:endParaRPr lang="en-GB" sz="1600" dirty="0" smtClean="0"/>
          </a:p>
          <a:p>
            <a:pPr lvl="0">
              <a:defRPr/>
            </a:pPr>
            <a:endParaRPr lang="en-GB" sz="1600" dirty="0"/>
          </a:p>
          <a:p>
            <a:pPr lvl="0">
              <a:defRPr/>
            </a:pPr>
            <a:endParaRPr lang="en-GB" sz="1600" dirty="0" smtClean="0"/>
          </a:p>
          <a:p>
            <a:pPr lvl="0">
              <a:defRPr/>
            </a:pPr>
            <a:endParaRPr lang="en-GB" sz="1600" dirty="0" smtClean="0">
              <a:solidFill>
                <a:prstClr val="black"/>
              </a:solidFill>
              <a:latin typeface="Calibri" panose="020F0502020204030204"/>
            </a:endParaRPr>
          </a:p>
          <a:p>
            <a:pPr lvl="0">
              <a:defRPr/>
            </a:pPr>
            <a:endParaRPr lang="en-GB" sz="1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3964" y="107722"/>
            <a:ext cx="4884814" cy="66414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9248" y="107722"/>
            <a:ext cx="4822744" cy="6641422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3502" y="2052410"/>
            <a:ext cx="873670" cy="87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2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85" y="83923"/>
            <a:ext cx="6744421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 smtClean="0">
                <a:solidFill>
                  <a:prstClr val="black"/>
                </a:solidFill>
                <a:latin typeface="Calibri" panose="020F0502020204030204"/>
              </a:rPr>
              <a:t>Activity 1</a:t>
            </a:r>
          </a:p>
          <a:p>
            <a:pPr lvl="0">
              <a:defRPr/>
            </a:pPr>
            <a:r>
              <a:rPr lang="en-GB" sz="1600" dirty="0" smtClean="0"/>
              <a:t>Finish reading page 3 here.</a:t>
            </a:r>
          </a:p>
          <a:p>
            <a:pPr lvl="0">
              <a:defRPr/>
            </a:pPr>
            <a:endParaRPr lang="en-GB" sz="1600" dirty="0"/>
          </a:p>
          <a:p>
            <a:pPr lvl="0">
              <a:defRPr/>
            </a:pPr>
            <a:r>
              <a:rPr lang="en-GB" sz="1600" dirty="0" smtClean="0"/>
              <a:t>Take some time to think about the following questions:</a:t>
            </a:r>
          </a:p>
          <a:p>
            <a:pPr lvl="0">
              <a:defRPr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2400" dirty="0"/>
              <a:t>What can you tell about Mary’s personality so far? </a:t>
            </a:r>
            <a:endParaRPr lang="en-GB" sz="2400" dirty="0" smtClean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2400" dirty="0" smtClean="0"/>
              <a:t>When </a:t>
            </a:r>
            <a:r>
              <a:rPr lang="en-GB" sz="2400" dirty="0"/>
              <a:t>is she </a:t>
            </a:r>
            <a:r>
              <a:rPr lang="en-GB" sz="2400" dirty="0" smtClean="0"/>
              <a:t>happy?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2400" dirty="0" smtClean="0"/>
              <a:t>When is she sad?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2400" dirty="0" smtClean="0"/>
              <a:t>When is she excited?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2400" dirty="0" smtClean="0"/>
              <a:t>When is she lonely?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2400" dirty="0" smtClean="0"/>
              <a:t>When is she worried?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2400" dirty="0" smtClean="0"/>
              <a:t>How do you know?</a:t>
            </a:r>
          </a:p>
          <a:p>
            <a:pPr lvl="0">
              <a:defRPr/>
            </a:pPr>
            <a:endParaRPr lang="en-GB" sz="1600" dirty="0"/>
          </a:p>
          <a:p>
            <a:pPr lvl="0">
              <a:defRPr/>
            </a:pPr>
            <a:endParaRPr lang="en-GB" sz="1600" b="1" dirty="0" smtClean="0"/>
          </a:p>
          <a:p>
            <a:pPr lvl="0">
              <a:defRPr/>
            </a:pPr>
            <a:r>
              <a:rPr lang="en-GB" sz="1600" b="1" dirty="0" smtClean="0"/>
              <a:t>Activity 2</a:t>
            </a:r>
          </a:p>
          <a:p>
            <a:pPr lvl="0">
              <a:defRPr/>
            </a:pPr>
            <a:r>
              <a:rPr lang="en-GB" sz="1600" dirty="0" smtClean="0"/>
              <a:t>Go </a:t>
            </a:r>
            <a:r>
              <a:rPr lang="en-GB" sz="1600" dirty="0"/>
              <a:t>through the text and highlight some of </a:t>
            </a:r>
            <a:r>
              <a:rPr lang="en-GB" sz="1600" dirty="0" smtClean="0"/>
              <a:t>Mary’s </a:t>
            </a:r>
            <a:r>
              <a:rPr lang="en-GB" sz="1600" dirty="0"/>
              <a:t>actions/what she has done </a:t>
            </a:r>
            <a:r>
              <a:rPr lang="en-GB" sz="1600" dirty="0">
                <a:solidFill>
                  <a:srgbClr val="FF0000"/>
                </a:solidFill>
              </a:rPr>
              <a:t>e.g. talked to Ben, coaxed the robin, explored the garden. </a:t>
            </a:r>
            <a:endParaRPr lang="en-GB" sz="1600" dirty="0" smtClean="0">
              <a:solidFill>
                <a:srgbClr val="FF0000"/>
              </a:solidFill>
            </a:endParaRPr>
          </a:p>
          <a:p>
            <a:pPr lvl="0">
              <a:defRPr/>
            </a:pPr>
            <a:endParaRPr lang="en-GB" sz="1600" dirty="0"/>
          </a:p>
          <a:p>
            <a:pPr lvl="0">
              <a:defRPr/>
            </a:pPr>
            <a:r>
              <a:rPr lang="en-GB" sz="1600" dirty="0" smtClean="0"/>
              <a:t>Consider </a:t>
            </a:r>
            <a:r>
              <a:rPr lang="en-GB" sz="1600" dirty="0"/>
              <a:t>how these make her feel, what might she be thinking about, what is Mary likely to say? </a:t>
            </a:r>
            <a:endParaRPr lang="en-GB" sz="1600" dirty="0" smtClean="0"/>
          </a:p>
          <a:p>
            <a:pPr lvl="0">
              <a:defRPr/>
            </a:pPr>
            <a:endParaRPr lang="en-GB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0830" y="83923"/>
            <a:ext cx="5026668" cy="667541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84864" y="3262902"/>
            <a:ext cx="908503" cy="90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52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2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2865" y="153592"/>
            <a:ext cx="629339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b="1" dirty="0" smtClean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smtClean="0">
                <a:solidFill>
                  <a:prstClr val="black"/>
                </a:solidFill>
                <a:latin typeface="Calibri" panose="020F0502020204030204"/>
              </a:rPr>
              <a:t>Activity 3</a:t>
            </a:r>
          </a:p>
          <a:p>
            <a:pPr lvl="0">
              <a:defRPr/>
            </a:pPr>
            <a:r>
              <a:rPr lang="en-GB" sz="2000" dirty="0"/>
              <a:t>Complete the chart </a:t>
            </a:r>
            <a:r>
              <a:rPr lang="en-GB" sz="2000" dirty="0" smtClean="0"/>
              <a:t>on this slide. </a:t>
            </a:r>
          </a:p>
          <a:p>
            <a:pPr lvl="0">
              <a:defRPr/>
            </a:pPr>
            <a:r>
              <a:rPr lang="en-GB" sz="2000" dirty="0" smtClean="0"/>
              <a:t>I have also attached it to our class blog.</a:t>
            </a:r>
          </a:p>
          <a:p>
            <a:pPr lvl="0">
              <a:defRPr/>
            </a:pPr>
            <a:endParaRPr lang="en-GB" sz="2000" dirty="0"/>
          </a:p>
          <a:p>
            <a:pPr lvl="0">
              <a:defRPr/>
            </a:pPr>
            <a:r>
              <a:rPr lang="en-GB" sz="2000" dirty="0" smtClean="0"/>
              <a:t>Add Mary’s actions </a:t>
            </a:r>
            <a:r>
              <a:rPr lang="en-GB" sz="2000" dirty="0"/>
              <a:t>to the box at the bottom right, </a:t>
            </a:r>
            <a:r>
              <a:rPr lang="en-GB" sz="2000" dirty="0" smtClean="0"/>
              <a:t>her feelings </a:t>
            </a:r>
            <a:r>
              <a:rPr lang="en-GB" sz="2000" dirty="0"/>
              <a:t>in the heart and thoughts and dialogue in the bubbles</a:t>
            </a:r>
            <a:r>
              <a:rPr lang="en-GB" sz="2000" dirty="0" smtClean="0"/>
              <a:t>.</a:t>
            </a:r>
          </a:p>
          <a:p>
            <a:pPr lvl="0">
              <a:defRPr/>
            </a:pPr>
            <a:endParaRPr lang="en-GB" sz="2000" dirty="0" smtClean="0"/>
          </a:p>
          <a:p>
            <a:pPr lvl="0">
              <a:defRPr/>
            </a:pPr>
            <a:endParaRPr lang="en-GB" sz="2000" dirty="0"/>
          </a:p>
          <a:p>
            <a:pPr lvl="0">
              <a:defRPr/>
            </a:pPr>
            <a:endParaRPr lang="en-GB" sz="2000" dirty="0" smtClean="0"/>
          </a:p>
          <a:p>
            <a:pPr lvl="0">
              <a:defRPr/>
            </a:pPr>
            <a:endParaRPr lang="en-GB" sz="2000" dirty="0" smtClean="0"/>
          </a:p>
          <a:p>
            <a:pPr lvl="0">
              <a:defRPr/>
            </a:pPr>
            <a:r>
              <a:rPr lang="en-GB" sz="2000" b="1" dirty="0" smtClean="0"/>
              <a:t>Activity 4</a:t>
            </a:r>
            <a:endParaRPr lang="en-GB" sz="2000" b="1" dirty="0"/>
          </a:p>
          <a:p>
            <a:pPr lvl="0">
              <a:defRPr/>
            </a:pPr>
            <a:r>
              <a:rPr lang="en-GB" sz="2000" dirty="0" smtClean="0"/>
              <a:t>Once you have completed the chart, I want you to have a think about your first impressions of Mary. What is she like as a person? Answer verbally.</a:t>
            </a:r>
          </a:p>
          <a:p>
            <a:pPr lvl="0">
              <a:defRPr/>
            </a:pPr>
            <a:endParaRPr lang="en-GB" sz="2000" dirty="0" smtClean="0"/>
          </a:p>
          <a:p>
            <a:pPr lvl="0">
              <a:defRPr/>
            </a:pPr>
            <a:r>
              <a:rPr lang="en-GB" sz="2000" b="1" dirty="0" smtClean="0"/>
              <a:t>Optional Challenge Activity</a:t>
            </a:r>
          </a:p>
          <a:p>
            <a:pPr lvl="0">
              <a:defRPr/>
            </a:pPr>
            <a:r>
              <a:rPr lang="en-GB" sz="2000" dirty="0" smtClean="0"/>
              <a:t>Write a short paragraph/a couple of sentences with the title ‘My first impressions of Mary’.</a:t>
            </a:r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8811" y="69668"/>
            <a:ext cx="5275218" cy="671877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50039" y="2750338"/>
            <a:ext cx="1054372" cy="105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5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8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11529" y="237235"/>
            <a:ext cx="6031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‘</a:t>
            </a:r>
            <a:r>
              <a:rPr lang="en-GB" b="1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The Explorer’</a:t>
            </a:r>
            <a:r>
              <a:rPr lang="en-GB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by Katherine </a:t>
            </a:r>
            <a:r>
              <a:rPr lang="en-GB" u="sng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Rundell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read by Mrs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Whittingham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453" y="606567"/>
            <a:ext cx="3367088" cy="48189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62050" y="5706130"/>
            <a:ext cx="78295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Please follow this link to see Mrs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Whittingham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read 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our new class novel.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65356" y="6268888"/>
            <a:ext cx="31233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</a:t>
            </a:r>
            <a:r>
              <a:rPr lang="en-GB" dirty="0" smtClean="0">
                <a:hlinkClick r:id="rId3"/>
              </a:rPr>
              <a:t>youtu.be/LK6kQM_ZI0c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25106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1759FC00585A40B6D6B58A09B6D21A" ma:contentTypeVersion="10" ma:contentTypeDescription="Create a new document." ma:contentTypeScope="" ma:versionID="c296e928fad32b0479214ec797bb29e9">
  <xsd:schema xmlns:xsd="http://www.w3.org/2001/XMLSchema" xmlns:xs="http://www.w3.org/2001/XMLSchema" xmlns:p="http://schemas.microsoft.com/office/2006/metadata/properties" xmlns:ns2="bff8f7dd-2eb0-4133-92ab-79d36edba735" targetNamespace="http://schemas.microsoft.com/office/2006/metadata/properties" ma:root="true" ma:fieldsID="6cb16b2b5b83dc40f2d3efd62d284a2d" ns2:_="">
    <xsd:import namespace="bff8f7dd-2eb0-4133-92ab-79d36edba7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f8f7dd-2eb0-4133-92ab-79d36edba7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6F49A4C-3C22-4E4E-AF8C-658FA045B7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f8f7dd-2eb0-4133-92ab-79d36edba73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4C92025-98E8-4448-BCBC-AD67A0D3CD1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84B9B29-A70E-4260-B21E-47BF3ED6BBF9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bff8f7dd-2eb0-4133-92ab-79d36edba735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3037</TotalTime>
  <Words>292</Words>
  <Application>Microsoft Office PowerPoint</Application>
  <PresentationFormat>Widescreen</PresentationFormat>
  <Paragraphs>51</Paragraphs>
  <Slides>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English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home</cp:lastModifiedBy>
  <cp:revision>277</cp:revision>
  <dcterms:created xsi:type="dcterms:W3CDTF">2020-07-13T10:58:18Z</dcterms:created>
  <dcterms:modified xsi:type="dcterms:W3CDTF">2021-03-01T16:03:49Z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0x010100B71759FC00585A40B6D6B58A09B6D21A</vt:lpwstr>
  </property>
</Properties>
</file>