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1" r:id="rId6"/>
    <p:sldId id="299" r:id="rId7"/>
    <p:sldId id="300" r:id="rId8"/>
    <p:sldId id="291" r:id="rId9"/>
    <p:sldId id="301" r:id="rId10"/>
    <p:sldId id="294" r:id="rId11"/>
    <p:sldId id="30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9DE529-476C-4D4E-915F-ACE710D0C385}">
          <p14:sldIdLst>
            <p14:sldId id="256"/>
            <p14:sldId id="261"/>
            <p14:sldId id="299"/>
            <p14:sldId id="300"/>
            <p14:sldId id="291"/>
            <p14:sldId id="301"/>
            <p14:sldId id="294"/>
            <p14:sldId id="302"/>
          </p14:sldIdLst>
        </p14:section>
        <p14:section name="Untitled Section" id="{CC00681C-7084-4420-8A81-4400C100EA9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hyperlink" Target="https://www.bbc.co.uk/bitesize/articles/z92fhc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_7mIyMN9D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Wednesday 3</a:t>
            </a:r>
            <a:r>
              <a:rPr lang="en-GB" b="1" baseline="30000" dirty="0" smtClean="0"/>
              <a:t>rd</a:t>
            </a:r>
            <a:r>
              <a:rPr lang="en-GB" b="1" dirty="0" smtClean="0"/>
              <a:t> March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650" y="1844447"/>
            <a:ext cx="3782062" cy="482305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1094" y="3506908"/>
            <a:ext cx="1187654" cy="11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108546"/>
            <a:ext cx="40756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Main outcome of the session:</a:t>
            </a:r>
          </a:p>
          <a:p>
            <a:endParaRPr lang="en-GB" sz="2600" b="1" dirty="0" smtClean="0"/>
          </a:p>
          <a:p>
            <a:r>
              <a:rPr lang="en-GB" sz="2600" dirty="0" smtClean="0"/>
              <a:t>To write sentences using a semi-colon accurately.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3573" y="2759723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t="4197" r="978"/>
          <a:stretch/>
        </p:blipFill>
        <p:spPr>
          <a:xfrm>
            <a:off x="4853573" y="3695223"/>
            <a:ext cx="7212082" cy="294941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072" y="2727677"/>
            <a:ext cx="1033214" cy="10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265301"/>
            <a:ext cx="1160852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Learn</a:t>
            </a:r>
            <a:endParaRPr lang="en-GB" sz="2600" b="1" dirty="0"/>
          </a:p>
          <a:p>
            <a:r>
              <a:rPr lang="en-GB" sz="2600" dirty="0"/>
              <a:t>Semi-colons </a:t>
            </a:r>
            <a:r>
              <a:rPr lang="en-GB" sz="2600" dirty="0" smtClean="0"/>
              <a:t>(;) </a:t>
            </a:r>
            <a:r>
              <a:rPr lang="en-GB" sz="2600" dirty="0"/>
              <a:t>colons (:) and dashes (–) are important features in punctuation.</a:t>
            </a:r>
          </a:p>
          <a:p>
            <a:endParaRPr lang="en-GB" sz="2600" dirty="0"/>
          </a:p>
          <a:p>
            <a:r>
              <a:rPr lang="en-GB" sz="2600" dirty="0"/>
              <a:t>Being able to use them correctly will give your writing more impact, making what you say clearer for the reader.</a:t>
            </a:r>
          </a:p>
          <a:p>
            <a:endParaRPr lang="en-GB" sz="2600" dirty="0"/>
          </a:p>
          <a:p>
            <a:r>
              <a:rPr lang="en-GB" sz="2600" dirty="0" smtClean="0"/>
              <a:t>Watch </a:t>
            </a:r>
            <a:r>
              <a:rPr lang="en-GB" sz="2600" dirty="0"/>
              <a:t>this Teacher Talk video in which Mr Burton explains more on using semi-colons, colons and dashes effectively. Have a go at working out the answers to the examples as you watch</a:t>
            </a:r>
            <a:r>
              <a:rPr lang="en-GB" sz="2600" dirty="0" smtClean="0"/>
              <a:t>!</a:t>
            </a:r>
          </a:p>
          <a:p>
            <a:endParaRPr lang="en-GB" sz="2600" dirty="0"/>
          </a:p>
          <a:p>
            <a:r>
              <a:rPr lang="en-GB" sz="2600" dirty="0">
                <a:hlinkClick r:id="rId4"/>
              </a:rPr>
              <a:t>https://</a:t>
            </a:r>
            <a:r>
              <a:rPr lang="en-GB" sz="2600" dirty="0" smtClean="0">
                <a:hlinkClick r:id="rId4"/>
              </a:rPr>
              <a:t>www.bbc.co.uk/bitesize/articles/z92fhcw</a:t>
            </a:r>
            <a:endParaRPr lang="en-GB" sz="2600" dirty="0" smtClean="0"/>
          </a:p>
          <a:p>
            <a:endParaRPr lang="en-GB" sz="2600" dirty="0"/>
          </a:p>
          <a:p>
            <a:r>
              <a:rPr lang="en-GB" sz="2600" dirty="0" smtClean="0"/>
              <a:t>Continue reading the down the web page of the link</a:t>
            </a:r>
          </a:p>
          <a:p>
            <a:r>
              <a:rPr lang="en-GB" sz="2600" dirty="0"/>
              <a:t>a</a:t>
            </a:r>
            <a:r>
              <a:rPr lang="en-GB" sz="2600" dirty="0" smtClean="0"/>
              <a:t>bove. </a:t>
            </a:r>
            <a:r>
              <a:rPr lang="en-GB" sz="2600" b="1" dirty="0" smtClean="0"/>
              <a:t>Focus your attention on semi-colons.</a:t>
            </a:r>
          </a:p>
          <a:p>
            <a:endParaRPr lang="en-GB" sz="2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119" y="3860923"/>
            <a:ext cx="4471578" cy="28066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211" y="265301"/>
            <a:ext cx="873669" cy="8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265301"/>
            <a:ext cx="116085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Semi-colons ;</a:t>
            </a:r>
          </a:p>
          <a:p>
            <a:endParaRPr lang="en-GB" sz="2600" b="1" dirty="0"/>
          </a:p>
          <a:p>
            <a:r>
              <a:rPr lang="en-GB" sz="2800" dirty="0"/>
              <a:t>A semi-colon (;) can be used to join two clauses concisely. </a:t>
            </a:r>
            <a:endParaRPr lang="en-GB" sz="2800" dirty="0" smtClean="0"/>
          </a:p>
          <a:p>
            <a:r>
              <a:rPr lang="en-GB" sz="2800" dirty="0" smtClean="0"/>
              <a:t>Semicolons </a:t>
            </a:r>
            <a:r>
              <a:rPr lang="en-GB" sz="2800" dirty="0"/>
              <a:t>should be added instead of and to add extra information in the second clause or can be used instead of but to add contrasting information.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Here </a:t>
            </a:r>
            <a:r>
              <a:rPr lang="en-GB" sz="2800" dirty="0"/>
              <a:t>are some examples: </a:t>
            </a:r>
            <a:endParaRPr lang="en-GB" sz="2800" dirty="0" smtClean="0"/>
          </a:p>
          <a:p>
            <a:endParaRPr lang="en-GB" sz="2800" dirty="0" smtClean="0"/>
          </a:p>
          <a:p>
            <a:r>
              <a:rPr lang="en-GB" sz="2800" b="1" dirty="0" smtClean="0"/>
              <a:t>add </a:t>
            </a:r>
            <a:r>
              <a:rPr lang="en-GB" sz="2800" b="1" dirty="0"/>
              <a:t>– </a:t>
            </a:r>
            <a:r>
              <a:rPr lang="en-GB" sz="2800" dirty="0"/>
              <a:t>Mary noticed the robin; she turned around to see him following her. </a:t>
            </a:r>
            <a:endParaRPr lang="en-GB" sz="2800" dirty="0" smtClean="0"/>
          </a:p>
          <a:p>
            <a:endParaRPr lang="en-GB" sz="2800" b="1" dirty="0"/>
          </a:p>
          <a:p>
            <a:r>
              <a:rPr lang="en-GB" sz="2800" b="1" dirty="0" smtClean="0"/>
              <a:t>contrast </a:t>
            </a:r>
            <a:r>
              <a:rPr lang="en-GB" sz="2800" b="1" dirty="0"/>
              <a:t>– </a:t>
            </a:r>
            <a:r>
              <a:rPr lang="en-GB" sz="2800" dirty="0"/>
              <a:t>She turned around to see him; he was not there.</a:t>
            </a:r>
            <a:endParaRPr lang="en-GB" sz="2600" b="1" dirty="0"/>
          </a:p>
          <a:p>
            <a:endParaRPr lang="en-GB" sz="2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508" y="4345849"/>
            <a:ext cx="1371600" cy="2381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347" y="5385494"/>
            <a:ext cx="1167584" cy="11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682487"/>
            <a:ext cx="2043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lvl="0">
              <a:defRPr/>
            </a:pPr>
            <a:r>
              <a:rPr lang="en-GB" sz="1600" dirty="0"/>
              <a:t>Read to the bottom of page 3 and then read the last line of the chapter at the top of page 4. </a:t>
            </a:r>
            <a:endParaRPr lang="en-GB" sz="1600" dirty="0" smtClean="0"/>
          </a:p>
          <a:p>
            <a:pPr lvl="0">
              <a:defRPr/>
            </a:pPr>
            <a:endParaRPr lang="en-GB" sz="1600" dirty="0" smtClean="0"/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dirty="0" smtClean="0"/>
          </a:p>
          <a:p>
            <a:pPr lvl="0">
              <a:defRPr/>
            </a:pPr>
            <a:endParaRPr lang="en-GB" sz="1600" dirty="0"/>
          </a:p>
          <a:p>
            <a:pPr lvl="0">
              <a:defRPr/>
            </a:pPr>
            <a:endParaRPr lang="en-GB" sz="1600" dirty="0" smtClean="0"/>
          </a:p>
          <a:p>
            <a:pPr lvl="0">
              <a:defRPr/>
            </a:pPr>
            <a:endParaRPr lang="en-GB" sz="1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2</a:t>
            </a:r>
          </a:p>
          <a:p>
            <a:pPr lvl="0">
              <a:defRPr/>
            </a:pPr>
            <a:r>
              <a:rPr lang="en-GB" sz="1600" dirty="0"/>
              <a:t>On page 3 </a:t>
            </a:r>
            <a:r>
              <a:rPr lang="en-GB" sz="1600" dirty="0" smtClean="0"/>
              <a:t>highlight/underline/ jot down descriptions </a:t>
            </a:r>
            <a:r>
              <a:rPr lang="en-GB" sz="1600" dirty="0"/>
              <a:t>of the </a:t>
            </a:r>
            <a:r>
              <a:rPr lang="en-GB" sz="1600" dirty="0" smtClean="0"/>
              <a:t>garden.</a:t>
            </a: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endParaRPr lang="en-GB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863" y="107722"/>
            <a:ext cx="5026668" cy="6675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794" y="107722"/>
            <a:ext cx="4753218" cy="66754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92" y="5318125"/>
            <a:ext cx="845366" cy="8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203515"/>
            <a:ext cx="204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Click here to listen to me read the pages to you!</a:t>
            </a:r>
            <a:endParaRPr lang="en-GB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863" y="107722"/>
            <a:ext cx="5026668" cy="6675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794" y="107722"/>
            <a:ext cx="4753218" cy="66754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972" y="1294765"/>
            <a:ext cx="943114" cy="9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528" y="221244"/>
            <a:ext cx="11387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 panose="020F0502020204030204"/>
              </a:rPr>
              <a:t>Activity 3</a:t>
            </a:r>
          </a:p>
          <a:p>
            <a:pPr lvl="0">
              <a:defRPr/>
            </a:pPr>
            <a:r>
              <a:rPr lang="en-GB" sz="2400" dirty="0"/>
              <a:t>Practise writing sentences about the garden using the highlighted descriptions and including semicolons. </a:t>
            </a:r>
            <a:r>
              <a:rPr lang="en-GB" sz="2400" dirty="0" smtClean="0"/>
              <a:t>Please write 3-4 sentences. </a:t>
            </a:r>
          </a:p>
          <a:p>
            <a:pPr lvl="0">
              <a:defRPr/>
            </a:pPr>
            <a:endParaRPr lang="en-GB" sz="2400" dirty="0"/>
          </a:p>
          <a:p>
            <a:pPr lvl="0">
              <a:defRPr/>
            </a:pPr>
            <a:r>
              <a:rPr lang="en-GB" sz="2400" dirty="0" smtClean="0"/>
              <a:t>The </a:t>
            </a:r>
            <a:r>
              <a:rPr lang="en-GB" sz="2400" dirty="0"/>
              <a:t>easiest way for </a:t>
            </a:r>
            <a:r>
              <a:rPr lang="en-GB" sz="2400" dirty="0" smtClean="0"/>
              <a:t>you to </a:t>
            </a:r>
            <a:r>
              <a:rPr lang="en-GB" sz="2400" dirty="0"/>
              <a:t>do this is two write two separate simple sentences that could be joined with an </a:t>
            </a:r>
            <a:r>
              <a:rPr lang="en-GB" sz="2400" b="1" dirty="0"/>
              <a:t>and. </a:t>
            </a:r>
            <a:r>
              <a:rPr lang="en-GB" sz="2400" dirty="0"/>
              <a:t>These two sentences should be linked. </a:t>
            </a:r>
            <a:r>
              <a:rPr lang="en-GB" sz="2400" dirty="0" smtClean="0"/>
              <a:t>You </a:t>
            </a:r>
            <a:r>
              <a:rPr lang="en-GB" sz="2400" dirty="0"/>
              <a:t>can write them out in succession with a semicolon between </a:t>
            </a:r>
            <a:r>
              <a:rPr lang="en-GB" sz="2400" dirty="0" smtClean="0"/>
              <a:t>them. </a:t>
            </a:r>
            <a:endParaRPr lang="en-GB" sz="2400" dirty="0"/>
          </a:p>
          <a:p>
            <a:pPr lvl="0">
              <a:defRPr/>
            </a:pPr>
            <a:endParaRPr lang="en-GB" sz="3000" dirty="0" smtClean="0"/>
          </a:p>
          <a:p>
            <a:pPr lvl="0">
              <a:defRPr/>
            </a:pPr>
            <a:endParaRPr lang="en-GB" sz="3000" b="1" dirty="0" smtClean="0"/>
          </a:p>
          <a:p>
            <a:pPr lvl="0">
              <a:defRPr/>
            </a:pPr>
            <a:r>
              <a:rPr lang="en-GB" sz="3600" b="1" dirty="0" smtClean="0">
                <a:solidFill>
                  <a:srgbClr val="FF0000"/>
                </a:solidFill>
              </a:rPr>
              <a:t>Model Sentence</a:t>
            </a:r>
            <a:endParaRPr lang="en-GB" sz="36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en-GB" sz="3600" dirty="0" smtClean="0">
                <a:solidFill>
                  <a:srgbClr val="FF0000"/>
                </a:solidFill>
              </a:rPr>
              <a:t>The </a:t>
            </a:r>
            <a:r>
              <a:rPr lang="en-GB" sz="3600" dirty="0">
                <a:solidFill>
                  <a:srgbClr val="FF0000"/>
                </a:solidFill>
              </a:rPr>
              <a:t>flowerbed was not bare; there were tall trees and shrubs at the back of the bed.</a:t>
            </a:r>
            <a:endParaRPr lang="en-GB" sz="3600" dirty="0" smtClean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665" y="4322173"/>
            <a:ext cx="971550" cy="23241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0119" y="5170079"/>
            <a:ext cx="984704" cy="9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53" y="606567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9940" y="6263697"/>
            <a:ext cx="3334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</a:t>
            </a:r>
            <a:r>
              <a:rPr lang="en-GB">
                <a:hlinkClick r:id="rId3"/>
              </a:rPr>
              <a:t>://</a:t>
            </a:r>
            <a:r>
              <a:rPr lang="en-GB" smtClean="0">
                <a:hlinkClick r:id="rId3"/>
              </a:rPr>
              <a:t>youtu.be/1_7mIyMN9DM</a:t>
            </a:r>
            <a:endParaRPr lang="en-GB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67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478760-055C-46C0-8131-14B9BF79CEC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C4E009-203B-4163-8D30-EF3AC84B2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0DDBC0-C338-4748-B629-62E5240F3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372</Words>
  <Application>Microsoft Office PowerPoint</Application>
  <PresentationFormat>Widescreen</PresentationFormat>
  <Paragraphs>49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273</cp:revision>
  <dcterms:created xsi:type="dcterms:W3CDTF">2020-07-13T10:58:18Z</dcterms:created>
  <dcterms:modified xsi:type="dcterms:W3CDTF">2021-03-01T14:53:30Z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