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4"/>
  </p:notesMasterIdLst>
  <p:sldIdLst>
    <p:sldId id="256" r:id="rId5"/>
    <p:sldId id="261" r:id="rId6"/>
    <p:sldId id="291" r:id="rId7"/>
    <p:sldId id="292" r:id="rId8"/>
    <p:sldId id="293" r:id="rId9"/>
    <p:sldId id="297" r:id="rId10"/>
    <p:sldId id="294" r:id="rId11"/>
    <p:sldId id="298" r:id="rId12"/>
    <p:sldId id="299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519DE529-476C-4D4E-915F-ACE710D0C385}">
          <p14:sldIdLst>
            <p14:sldId id="256"/>
            <p14:sldId id="261"/>
            <p14:sldId id="291"/>
            <p14:sldId id="292"/>
            <p14:sldId id="293"/>
            <p14:sldId id="297"/>
            <p14:sldId id="294"/>
            <p14:sldId id="298"/>
            <p14:sldId id="299"/>
          </p14:sldIdLst>
        </p14:section>
        <p14:section name="Untitled Section" id="{CC00681C-7084-4420-8A81-4400C100EA98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E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8" d="100"/>
          <a:sy n="98" d="100"/>
        </p:scale>
        <p:origin x="110" y="101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150A41-B14B-4B84-AF8D-D73D35B015CF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D52F9E-AE6D-43CB-9936-8CB0177933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96742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3222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5538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3129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2634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35822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553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9977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47308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3224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2783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8555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AE2576-508A-4934-84EB-24C3FC599BDC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884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JP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pHL2sIVGg-Y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025" y="349251"/>
            <a:ext cx="9144000" cy="2387600"/>
          </a:xfrm>
        </p:spPr>
        <p:txBody>
          <a:bodyPr/>
          <a:lstStyle/>
          <a:p>
            <a:r>
              <a:rPr lang="en-GB" dirty="0" smtClean="0"/>
              <a:t>English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025" y="2881036"/>
            <a:ext cx="9144000" cy="2439399"/>
          </a:xfrm>
        </p:spPr>
        <p:txBody>
          <a:bodyPr>
            <a:normAutofit/>
          </a:bodyPr>
          <a:lstStyle/>
          <a:p>
            <a:r>
              <a:rPr lang="en-GB" b="1" dirty="0" smtClean="0"/>
              <a:t>Tuesday 2</a:t>
            </a:r>
            <a:r>
              <a:rPr lang="en-GB" b="1" baseline="30000" dirty="0" smtClean="0"/>
              <a:t>nd</a:t>
            </a:r>
            <a:r>
              <a:rPr lang="en-GB" b="1" dirty="0" smtClean="0"/>
              <a:t> March 2021</a:t>
            </a:r>
          </a:p>
          <a:p>
            <a:endParaRPr lang="en-GB" b="1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t="8149" b="-1"/>
          <a:stretch/>
        </p:blipFill>
        <p:spPr>
          <a:xfrm>
            <a:off x="152400" y="4396046"/>
            <a:ext cx="2543174" cy="106857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681" y="156093"/>
            <a:ext cx="2017393" cy="138695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" y="5648325"/>
            <a:ext cx="2602149" cy="10191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05066"/>
            <a:ext cx="2255792" cy="21513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21650" y="1844447"/>
            <a:ext cx="3782062" cy="4823053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751274" y="3698941"/>
            <a:ext cx="1029813" cy="1029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16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2880" y="108546"/>
            <a:ext cx="4075611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b="1" dirty="0" smtClean="0"/>
              <a:t>Main outcome of the session:</a:t>
            </a:r>
          </a:p>
          <a:p>
            <a:endParaRPr lang="en-GB" sz="2600" b="1" dirty="0" smtClean="0"/>
          </a:p>
          <a:p>
            <a:r>
              <a:rPr lang="en-GB" sz="2600" dirty="0" smtClean="0"/>
              <a:t>To investigate the difference between formal and informal speech.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53573" y="2759723"/>
            <a:ext cx="71555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/>
              <a:t>These are the spelling words that go along with this unit of work exactly like when we’re in school.</a:t>
            </a:r>
            <a:endParaRPr lang="en-GB" sz="24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-1" t="4197" r="978"/>
          <a:stretch/>
        </p:blipFill>
        <p:spPr>
          <a:xfrm>
            <a:off x="4853573" y="3695223"/>
            <a:ext cx="7212082" cy="2949417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8930" y="2824524"/>
            <a:ext cx="1111751" cy="1111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012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9985" y="107722"/>
            <a:ext cx="2043615" cy="66479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1" dirty="0" smtClean="0">
                <a:solidFill>
                  <a:prstClr val="black"/>
                </a:solidFill>
                <a:latin typeface="Calibri" panose="020F0502020204030204"/>
              </a:rPr>
              <a:t>Activity 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 smtClean="0">
                <a:solidFill>
                  <a:prstClr val="black"/>
                </a:solidFill>
                <a:latin typeface="Calibri" panose="020F0502020204030204"/>
              </a:rPr>
              <a:t>Re-read pages 1 and 2 on this slide.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600" dirty="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 smtClean="0">
                <a:solidFill>
                  <a:prstClr val="black"/>
                </a:solidFill>
                <a:latin typeface="Calibri" panose="020F0502020204030204"/>
              </a:rPr>
              <a:t>The first 2 paragraphs on page 1 are a summary of chapters 1-6.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600" dirty="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 smtClean="0">
                <a:solidFill>
                  <a:prstClr val="black"/>
                </a:solidFill>
                <a:latin typeface="Calibri" panose="020F0502020204030204"/>
              </a:rPr>
              <a:t>The real text starts part way through chapter 7. Read to near the bottom of page 2 up until ‘No one else has seen inside it for ten year.’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600" dirty="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200" b="1" dirty="0" smtClean="0">
              <a:solidFill>
                <a:srgbClr val="FF0000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200" b="1" dirty="0" smtClean="0">
              <a:solidFill>
                <a:srgbClr val="FF0000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200" b="1" dirty="0" smtClean="0">
                <a:solidFill>
                  <a:srgbClr val="FF0000"/>
                </a:solidFill>
                <a:latin typeface="Calibri" panose="020F0502020204030204"/>
              </a:rPr>
              <a:t>What do you notice about the way they both speak on these pages?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3964" y="107722"/>
            <a:ext cx="4884814" cy="66414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9248" y="107722"/>
            <a:ext cx="4822744" cy="6641422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6713" y="4151176"/>
            <a:ext cx="821418" cy="821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224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7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9985" y="107722"/>
            <a:ext cx="20436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1" dirty="0" smtClean="0">
                <a:solidFill>
                  <a:prstClr val="black"/>
                </a:solidFill>
                <a:latin typeface="Calibri" panose="020F0502020204030204"/>
              </a:rPr>
              <a:t>Listen to this slide to hear me reading the text aloud to you!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3964" y="107722"/>
            <a:ext cx="4884814" cy="66414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9248" y="107722"/>
            <a:ext cx="4822744" cy="6641422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2350" y="1251222"/>
            <a:ext cx="995590" cy="995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908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5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8694" y="107722"/>
            <a:ext cx="2043615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1" dirty="0" smtClean="0">
                <a:solidFill>
                  <a:prstClr val="black"/>
                </a:solidFill>
                <a:latin typeface="Calibri" panose="020F0502020204030204"/>
              </a:rPr>
              <a:t>Activity 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600" b="1" dirty="0" smtClean="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 smtClean="0">
                <a:solidFill>
                  <a:prstClr val="black"/>
                </a:solidFill>
                <a:latin typeface="Calibri" panose="020F0502020204030204"/>
              </a:rPr>
              <a:t>Look at ‘I am going to’ (Mary) and ‘You watch ‘</a:t>
            </a:r>
            <a:r>
              <a:rPr lang="en-GB" sz="1600" dirty="0" err="1" smtClean="0">
                <a:solidFill>
                  <a:prstClr val="black"/>
                </a:solidFill>
                <a:latin typeface="Calibri" panose="020F0502020204030204"/>
              </a:rPr>
              <a:t>em</a:t>
            </a:r>
            <a:r>
              <a:rPr lang="en-GB" sz="1600" dirty="0" smtClean="0">
                <a:solidFill>
                  <a:prstClr val="black"/>
                </a:solidFill>
                <a:latin typeface="Calibri" panose="020F0502020204030204"/>
              </a:rPr>
              <a:t>’ (Ben) – I have circled it in red.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600" dirty="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 smtClean="0">
                <a:solidFill>
                  <a:srgbClr val="FF0000"/>
                </a:solidFill>
                <a:latin typeface="Calibri" panose="020F0502020204030204"/>
              </a:rPr>
              <a:t>What do you notice?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600" dirty="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6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3964" y="107722"/>
            <a:ext cx="4884814" cy="66414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9248" y="107722"/>
            <a:ext cx="4822744" cy="6641422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7358742" y="2168433"/>
            <a:ext cx="2795451" cy="400595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2840" y="2697230"/>
            <a:ext cx="897618" cy="897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409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04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8694" y="107722"/>
            <a:ext cx="2043615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1" dirty="0" smtClean="0">
                <a:solidFill>
                  <a:prstClr val="black"/>
                </a:solidFill>
                <a:latin typeface="Calibri" panose="020F0502020204030204"/>
              </a:rPr>
              <a:t>Activity 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600" b="1" dirty="0" smtClean="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 smtClean="0">
                <a:solidFill>
                  <a:prstClr val="black"/>
                </a:solidFill>
                <a:latin typeface="Calibri" panose="020F0502020204030204"/>
              </a:rPr>
              <a:t>Look at ‘I am going to’ (Mary) and ‘You watch ‘</a:t>
            </a:r>
            <a:r>
              <a:rPr lang="en-GB" sz="1600" dirty="0" err="1" smtClean="0">
                <a:solidFill>
                  <a:prstClr val="black"/>
                </a:solidFill>
                <a:latin typeface="Calibri" panose="020F0502020204030204"/>
              </a:rPr>
              <a:t>em</a:t>
            </a:r>
            <a:r>
              <a:rPr lang="en-GB" sz="1600" dirty="0" smtClean="0">
                <a:solidFill>
                  <a:prstClr val="black"/>
                </a:solidFill>
                <a:latin typeface="Calibri" panose="020F0502020204030204"/>
              </a:rPr>
              <a:t>’ (Ben) – I have circled it in red.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600" dirty="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 smtClean="0">
                <a:solidFill>
                  <a:srgbClr val="FF0000"/>
                </a:solidFill>
                <a:latin typeface="Calibri" panose="020F0502020204030204"/>
              </a:rPr>
              <a:t>What do you notice?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000" b="1" dirty="0">
              <a:solidFill>
                <a:srgbClr val="FF0000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 smtClean="0">
                <a:solidFill>
                  <a:srgbClr val="FF0000"/>
                </a:solidFill>
                <a:latin typeface="Calibri" panose="020F0502020204030204"/>
              </a:rPr>
              <a:t>Mary speaks formally and Ben speaks informally with a Yorkshire accent.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600" dirty="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6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3964" y="107722"/>
            <a:ext cx="4884814" cy="66414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9248" y="107722"/>
            <a:ext cx="4822744" cy="6641422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7358742" y="2168433"/>
            <a:ext cx="2795451" cy="400595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4760" y="4673690"/>
            <a:ext cx="951822" cy="951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681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14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5117" y="342853"/>
            <a:ext cx="1138791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 smtClean="0">
                <a:solidFill>
                  <a:prstClr val="black"/>
                </a:solidFill>
                <a:latin typeface="Calibri" panose="020F0502020204030204"/>
              </a:rPr>
              <a:t>Formal &amp; Informal Speech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dirty="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>
                <a:solidFill>
                  <a:prstClr val="black"/>
                </a:solidFill>
                <a:latin typeface="Calibri" panose="020F0502020204030204"/>
              </a:rPr>
              <a:t>You have to be able to spot the difference between speaking formally using grammatically correct speech (e.g. during a presentation) and informally, the way you might speak with your family and friends, not always with perfect grammar.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u="sng" dirty="0" smtClean="0">
                <a:solidFill>
                  <a:srgbClr val="0070C0"/>
                </a:solidFill>
                <a:latin typeface="Calibri" panose="020F0502020204030204"/>
              </a:rPr>
              <a:t>Features of informal speech include: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b="1" dirty="0" smtClean="0">
                <a:solidFill>
                  <a:srgbClr val="0070C0"/>
                </a:solidFill>
                <a:latin typeface="Calibri" panose="020F0502020204030204"/>
              </a:rPr>
              <a:t>Missing the ends of words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b="1" dirty="0" smtClean="0">
                <a:solidFill>
                  <a:srgbClr val="0070C0"/>
                </a:solidFill>
                <a:latin typeface="Calibri" panose="020F0502020204030204"/>
              </a:rPr>
              <a:t>Muddling was/were or seen/saw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b="1" dirty="0" smtClean="0">
                <a:solidFill>
                  <a:srgbClr val="0070C0"/>
                </a:solidFill>
                <a:latin typeface="Calibri" panose="020F0502020204030204"/>
              </a:rPr>
              <a:t>Speaking in contractions e.g. I’m we’re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b="1" dirty="0" smtClean="0">
                <a:solidFill>
                  <a:srgbClr val="0070C0"/>
                </a:solidFill>
                <a:latin typeface="Calibri" panose="020F0502020204030204"/>
              </a:rPr>
              <a:t>Speaking with dialect or an accent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b="1" dirty="0" smtClean="0">
                <a:solidFill>
                  <a:srgbClr val="0070C0"/>
                </a:solidFill>
                <a:latin typeface="Calibri" panose="020F0502020204030204"/>
              </a:rPr>
              <a:t>Not always making the correct grammatical choice e.g. which, what, that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b="1" dirty="0">
              <a:solidFill>
                <a:srgbClr val="0070C0"/>
              </a:solidFill>
              <a:latin typeface="Calibri" panose="020F0502020204030204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b="1" dirty="0" smtClean="0">
              <a:solidFill>
                <a:srgbClr val="0070C0"/>
              </a:solidFill>
              <a:latin typeface="Calibri" panose="020F0502020204030204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b="1" dirty="0" smtClean="0">
                <a:latin typeface="Calibri" panose="020F0502020204030204"/>
              </a:rPr>
              <a:t>Activity 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>
                <a:solidFill>
                  <a:prstClr val="black"/>
                </a:solidFill>
                <a:latin typeface="Calibri" panose="020F0502020204030204"/>
              </a:rPr>
              <a:t>Look for other examples of formal and informal speech from the text spoken by Mary and Ben and write in speech bubbles like the ones below. </a:t>
            </a:r>
          </a:p>
        </p:txBody>
      </p:sp>
      <p:sp>
        <p:nvSpPr>
          <p:cNvPr id="4" name="Oval Callout 3"/>
          <p:cNvSpPr/>
          <p:nvPr/>
        </p:nvSpPr>
        <p:spPr>
          <a:xfrm>
            <a:off x="2098765" y="5034308"/>
            <a:ext cx="2307772" cy="1383909"/>
          </a:xfrm>
          <a:prstGeom prst="wedgeEllipseCallou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Callout 5"/>
          <p:cNvSpPr/>
          <p:nvPr/>
        </p:nvSpPr>
        <p:spPr>
          <a:xfrm>
            <a:off x="5490753" y="5034308"/>
            <a:ext cx="2277292" cy="1392618"/>
          </a:xfrm>
          <a:prstGeom prst="wedgeEllipseCallou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88393" y="5259054"/>
            <a:ext cx="1159163" cy="1159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74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8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4821" y="247059"/>
            <a:ext cx="11387912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2000" b="1" dirty="0" smtClean="0">
                <a:latin typeface="Calibri" panose="020F0502020204030204"/>
              </a:rPr>
              <a:t>Activity 4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2000" dirty="0" smtClean="0">
                <a:latin typeface="Calibri" panose="020F0502020204030204"/>
              </a:rPr>
              <a:t>Create a short conversation about the garden in your own words.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GB" sz="2000" dirty="0" smtClean="0">
              <a:latin typeface="Calibri" panose="020F0502020204030204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2000" dirty="0" smtClean="0">
                <a:latin typeface="Calibri" panose="020F0502020204030204"/>
              </a:rPr>
              <a:t>First, write speech bubbles for Mary and Ben.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GB" sz="2000" dirty="0">
              <a:latin typeface="Calibri" panose="020F0502020204030204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GB" sz="2000" dirty="0" smtClean="0">
              <a:latin typeface="Calibri" panose="020F0502020204030204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2000" dirty="0" smtClean="0">
                <a:latin typeface="Calibri" panose="020F0502020204030204"/>
              </a:rPr>
              <a:t>Then, write the conversation using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2000" dirty="0">
                <a:latin typeface="Calibri" panose="020F0502020204030204"/>
              </a:rPr>
              <a:t>d</a:t>
            </a:r>
            <a:r>
              <a:rPr lang="en-GB" sz="2000" dirty="0" smtClean="0">
                <a:latin typeface="Calibri" panose="020F0502020204030204"/>
              </a:rPr>
              <a:t>irect speech punctuation.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GB" dirty="0">
              <a:latin typeface="Calibri" panose="020F0502020204030204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GB" b="1" dirty="0" smtClean="0">
              <a:latin typeface="Calibri" panose="020F0502020204030204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GB" b="1" dirty="0" smtClean="0">
              <a:latin typeface="Calibri" panose="020F0502020204030204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GB" b="1" dirty="0">
              <a:latin typeface="Calibri" panose="020F0502020204030204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GB" b="1" dirty="0">
              <a:latin typeface="Calibri" panose="020F0502020204030204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2400" b="1" dirty="0" smtClean="0">
                <a:solidFill>
                  <a:srgbClr val="FF0000"/>
                </a:solidFill>
                <a:latin typeface="Calibri" panose="020F0502020204030204"/>
              </a:rPr>
              <a:t>Model direct speech punctuation sentences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GB" sz="2400" b="1" dirty="0" smtClean="0">
              <a:solidFill>
                <a:srgbClr val="FF0000"/>
              </a:solidFill>
              <a:latin typeface="Calibri" panose="020F0502020204030204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2400" dirty="0" smtClean="0">
                <a:solidFill>
                  <a:srgbClr val="FF0000"/>
                </a:solidFill>
                <a:latin typeface="Calibri" panose="020F0502020204030204"/>
              </a:rPr>
              <a:t>“ I smell something nice and fresh and damp,” said Mary.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2400" dirty="0" smtClean="0">
                <a:solidFill>
                  <a:srgbClr val="FF0000"/>
                </a:solidFill>
                <a:latin typeface="Calibri" panose="020F0502020204030204"/>
              </a:rPr>
              <a:t>“That’s </a:t>
            </a:r>
            <a:r>
              <a:rPr lang="en-GB" sz="2400" dirty="0" err="1" smtClean="0">
                <a:solidFill>
                  <a:srgbClr val="FF0000"/>
                </a:solidFill>
                <a:latin typeface="Calibri" panose="020F0502020204030204"/>
              </a:rPr>
              <a:t>th</a:t>
            </a:r>
            <a:r>
              <a:rPr lang="en-GB" sz="2400" dirty="0" smtClean="0">
                <a:solidFill>
                  <a:srgbClr val="FF0000"/>
                </a:solidFill>
                <a:latin typeface="Calibri" panose="020F0502020204030204"/>
              </a:rPr>
              <a:t>’ good rich earth. It’s </a:t>
            </a:r>
            <a:r>
              <a:rPr lang="en-GB" sz="2400" dirty="0" err="1" smtClean="0">
                <a:solidFill>
                  <a:srgbClr val="FF0000"/>
                </a:solidFill>
                <a:latin typeface="Calibri" panose="020F0502020204030204"/>
              </a:rPr>
              <a:t>makin</a:t>
            </a:r>
            <a:r>
              <a:rPr lang="en-GB" sz="2400" dirty="0" smtClean="0">
                <a:solidFill>
                  <a:srgbClr val="FF0000"/>
                </a:solidFill>
                <a:latin typeface="Calibri" panose="020F0502020204030204"/>
              </a:rPr>
              <a:t>’ ready to grow things. It’s glad when </a:t>
            </a:r>
            <a:r>
              <a:rPr lang="en-GB" sz="2400" dirty="0" err="1" smtClean="0">
                <a:solidFill>
                  <a:srgbClr val="FF0000"/>
                </a:solidFill>
                <a:latin typeface="Calibri" panose="020F0502020204030204"/>
              </a:rPr>
              <a:t>plantin</a:t>
            </a:r>
            <a:r>
              <a:rPr lang="en-GB" sz="2400" dirty="0" smtClean="0">
                <a:solidFill>
                  <a:srgbClr val="FF0000"/>
                </a:solidFill>
                <a:latin typeface="Calibri" panose="020F0502020204030204"/>
              </a:rPr>
              <a:t>’ time comes,” he answered, digging away.</a:t>
            </a:r>
            <a:endParaRPr lang="en-GB" dirty="0" smtClean="0">
              <a:solidFill>
                <a:srgbClr val="FF0000"/>
              </a:solidFill>
              <a:latin typeface="Calibri" panose="020F0502020204030204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GB" b="1" dirty="0" smtClean="0">
              <a:latin typeface="Calibri" panose="020F0502020204030204"/>
            </a:endParaRPr>
          </a:p>
        </p:txBody>
      </p:sp>
      <p:sp>
        <p:nvSpPr>
          <p:cNvPr id="4" name="Oval Callout 3"/>
          <p:cNvSpPr/>
          <p:nvPr/>
        </p:nvSpPr>
        <p:spPr>
          <a:xfrm>
            <a:off x="5947954" y="940528"/>
            <a:ext cx="2769326" cy="1629944"/>
          </a:xfrm>
          <a:prstGeom prst="wedgeEllipseCallou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000" dirty="0" smtClean="0">
                <a:latin typeface="Lucida Handwriting" panose="03010101010101010101" pitchFamily="66" charset="0"/>
              </a:rPr>
              <a:t>I smell something nice and fresh and damp.</a:t>
            </a:r>
          </a:p>
          <a:p>
            <a:pPr algn="ctr"/>
            <a:endParaRPr lang="en-GB" sz="1000" dirty="0">
              <a:latin typeface="Lucida Handwriting" panose="03010101010101010101" pitchFamily="66" charset="0"/>
            </a:endParaRPr>
          </a:p>
          <a:p>
            <a:pPr algn="ctr"/>
            <a:r>
              <a:rPr lang="en-GB" sz="1000" b="1" dirty="0" smtClean="0"/>
              <a:t>Mary</a:t>
            </a:r>
            <a:endParaRPr lang="en-GB" sz="1000" b="1" dirty="0"/>
          </a:p>
        </p:txBody>
      </p:sp>
      <p:sp>
        <p:nvSpPr>
          <p:cNvPr id="5" name="Oval Callout 4"/>
          <p:cNvSpPr/>
          <p:nvPr/>
        </p:nvSpPr>
        <p:spPr>
          <a:xfrm>
            <a:off x="8956764" y="940528"/>
            <a:ext cx="2686595" cy="1629944"/>
          </a:xfrm>
          <a:prstGeom prst="wedgeEllipseCallou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000" dirty="0" smtClean="0">
                <a:latin typeface="Lucida Handwriting" panose="03010101010101010101" pitchFamily="66" charset="0"/>
              </a:rPr>
              <a:t>That’s </a:t>
            </a:r>
            <a:r>
              <a:rPr lang="en-GB" sz="1000" dirty="0" err="1" smtClean="0">
                <a:latin typeface="Lucida Handwriting" panose="03010101010101010101" pitchFamily="66" charset="0"/>
              </a:rPr>
              <a:t>th</a:t>
            </a:r>
            <a:r>
              <a:rPr lang="en-GB" sz="1000" dirty="0" smtClean="0">
                <a:latin typeface="Lucida Handwriting" panose="03010101010101010101" pitchFamily="66" charset="0"/>
              </a:rPr>
              <a:t>’ good rich earth. It’s ,</a:t>
            </a:r>
            <a:r>
              <a:rPr lang="en-GB" sz="1000" dirty="0" err="1" smtClean="0">
                <a:latin typeface="Lucida Handwriting" panose="03010101010101010101" pitchFamily="66" charset="0"/>
              </a:rPr>
              <a:t>makin</a:t>
            </a:r>
            <a:r>
              <a:rPr lang="en-GB" sz="1000" dirty="0" smtClean="0">
                <a:latin typeface="Lucida Handwriting" panose="03010101010101010101" pitchFamily="66" charset="0"/>
              </a:rPr>
              <a:t>’ ready to grow things. It’s glad when </a:t>
            </a:r>
            <a:r>
              <a:rPr lang="en-GB" sz="1000" dirty="0" err="1" smtClean="0">
                <a:latin typeface="Lucida Handwriting" panose="03010101010101010101" pitchFamily="66" charset="0"/>
              </a:rPr>
              <a:t>plantin</a:t>
            </a:r>
            <a:r>
              <a:rPr lang="en-GB" sz="1000" dirty="0" smtClean="0">
                <a:latin typeface="Lucida Handwriting" panose="03010101010101010101" pitchFamily="66" charset="0"/>
              </a:rPr>
              <a:t>’ time comes.</a:t>
            </a:r>
          </a:p>
          <a:p>
            <a:pPr algn="ctr"/>
            <a:endParaRPr lang="en-GB" sz="1000" dirty="0">
              <a:latin typeface="Lucida Handwriting" panose="03010101010101010101" pitchFamily="66" charset="0"/>
            </a:endParaRPr>
          </a:p>
          <a:p>
            <a:pPr algn="ctr"/>
            <a:r>
              <a:rPr lang="en-GB" sz="1000" b="1" dirty="0" smtClean="0"/>
              <a:t>Ben</a:t>
            </a:r>
            <a:endParaRPr lang="en-GB" sz="1000" b="1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14668" y="3384822"/>
            <a:ext cx="1263378" cy="1263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202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6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611529" y="237235"/>
            <a:ext cx="60310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u="sng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‘</a:t>
            </a:r>
            <a:r>
              <a:rPr lang="en-GB" b="1" u="sng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The Explorer’</a:t>
            </a:r>
            <a:r>
              <a:rPr lang="en-GB" u="sng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by Katherine </a:t>
            </a:r>
            <a:r>
              <a:rPr lang="en-GB" u="sng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Rundell</a:t>
            </a:r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, read by Mrs </a:t>
            </a:r>
            <a:r>
              <a:rPr lang="en-GB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Whittingham</a:t>
            </a:r>
            <a:endParaRPr lang="en-GB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Pictur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3837" y="746851"/>
            <a:ext cx="3367088" cy="481899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62050" y="5706130"/>
            <a:ext cx="78295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Please follow this link to see Mrs </a:t>
            </a:r>
            <a:r>
              <a:rPr lang="en-GB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Whittingham</a:t>
            </a:r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read </a:t>
            </a:r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our new class novel.</a:t>
            </a:r>
            <a:r>
              <a:rPr lang="en-GB" sz="2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GB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518094" y="6308079"/>
            <a:ext cx="30307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u="sng">
                <a:solidFill>
                  <a:srgbClr val="0563C1"/>
                </a:solidFill>
                <a:latin typeface="Calibri" panose="020F0502020204030204" pitchFamily="34" charset="0"/>
                <a:ea typeface="Times New Roman" panose="02020603050405020304" pitchFamily="18" charset="0"/>
                <a:hlinkClick r:id="rId3"/>
              </a:rPr>
              <a:t>https://youtu.be/pHL2sIVGg-Y</a:t>
            </a:r>
            <a:endParaRPr lang="en-GB" sz="16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06602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71759FC00585A40B6D6B58A09B6D21A" ma:contentTypeVersion="10" ma:contentTypeDescription="Create a new document." ma:contentTypeScope="" ma:versionID="c296e928fad32b0479214ec797bb29e9">
  <xsd:schema xmlns:xsd="http://www.w3.org/2001/XMLSchema" xmlns:xs="http://www.w3.org/2001/XMLSchema" xmlns:p="http://schemas.microsoft.com/office/2006/metadata/properties" xmlns:ns2="bff8f7dd-2eb0-4133-92ab-79d36edba735" targetNamespace="http://schemas.microsoft.com/office/2006/metadata/properties" ma:root="true" ma:fieldsID="6cb16b2b5b83dc40f2d3efd62d284a2d" ns2:_="">
    <xsd:import namespace="bff8f7dd-2eb0-4133-92ab-79d36edba73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ff8f7dd-2eb0-4133-92ab-79d36edba73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89C3427-FBD3-43CF-A5C1-C28DD5CFC34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ff8f7dd-2eb0-4133-92ab-79d36edba73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8C0E46E-D648-41D3-A407-BF629F8BDC83}">
  <ds:schemaRefs>
    <ds:schemaRef ds:uri="http://schemas.microsoft.com/office/2006/metadata/properties"/>
    <ds:schemaRef ds:uri="http://schemas.openxmlformats.org/package/2006/metadata/core-properties"/>
    <ds:schemaRef ds:uri="http://purl.org/dc/terms/"/>
    <ds:schemaRef ds:uri="http://schemas.microsoft.com/office/2006/documentManagement/types"/>
    <ds:schemaRef ds:uri="bff8f7dd-2eb0-4133-92ab-79d36edba735"/>
    <ds:schemaRef ds:uri="http://purl.org/dc/elements/1.1/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332D2C85-29AD-4BD0-8721-62090B4B6B9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2999</TotalTime>
  <Words>474</Words>
  <Application>Microsoft Office PowerPoint</Application>
  <PresentationFormat>Widescreen</PresentationFormat>
  <Paragraphs>69</Paragraphs>
  <Slides>9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Calibri</vt:lpstr>
      <vt:lpstr>Calibri Light</vt:lpstr>
      <vt:lpstr>Lucida Handwriting</vt:lpstr>
      <vt:lpstr>Times New Roman</vt:lpstr>
      <vt:lpstr>Office Theme</vt:lpstr>
      <vt:lpstr>English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Lisa Downing</dc:creator>
  <cp:lastModifiedBy>home</cp:lastModifiedBy>
  <cp:revision>262</cp:revision>
  <dcterms:created xsi:type="dcterms:W3CDTF">2020-07-13T10:58:18Z</dcterms:created>
  <dcterms:modified xsi:type="dcterms:W3CDTF">2021-03-01T14:50:22Z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0x010100B71759FC00585A40B6D6B58A09B6D21A</vt:lpwstr>
  </property>
</Properties>
</file>