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5" r:id="rId6"/>
    <p:sldId id="276" r:id="rId7"/>
    <p:sldId id="277" r:id="rId8"/>
    <p:sldId id="27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6F6"/>
    <a:srgbClr val="BFB290"/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02.03.21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8 – Lesson 2</a:t>
            </a:r>
          </a:p>
          <a:p>
            <a:r>
              <a:rPr lang="en-GB" b="1" dirty="0"/>
              <a:t>Great Gods of Norse Mythology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BDCC3ADF-6C3E-49A8-8B0C-F282DBD28A97}"/>
              </a:ext>
            </a:extLst>
          </p:cNvPr>
          <p:cNvSpPr txBox="1"/>
          <p:nvPr/>
        </p:nvSpPr>
        <p:spPr>
          <a:xfrm>
            <a:off x="609276" y="4353770"/>
            <a:ext cx="4078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6 and 7 of ‘Great Gods of Norse Mythology’ or click on the sound button to hear it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70FE8-47D1-4FF5-A35C-CF3D90EC8DAB}"/>
              </a:ext>
            </a:extLst>
          </p:cNvPr>
          <p:cNvSpPr txBox="1"/>
          <p:nvPr/>
        </p:nvSpPr>
        <p:spPr>
          <a:xfrm>
            <a:off x="609276" y="5495927"/>
            <a:ext cx="531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56A67-ECB9-4755-B20B-45CB9E426D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57" t="29587" r="29071" b="22946"/>
          <a:stretch/>
        </p:blipFill>
        <p:spPr>
          <a:xfrm>
            <a:off x="126245" y="128436"/>
            <a:ext cx="6417251" cy="3760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310F1-30B5-4CAE-8B87-401BF9D5CC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30" t="29940" r="29207" b="5167"/>
          <a:stretch/>
        </p:blipFill>
        <p:spPr>
          <a:xfrm>
            <a:off x="6543496" y="2294740"/>
            <a:ext cx="5522259" cy="44348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21E912E-2E22-43DB-991D-B24A56ABED6E}"/>
              </a:ext>
            </a:extLst>
          </p:cNvPr>
          <p:cNvSpPr/>
          <p:nvPr/>
        </p:nvSpPr>
        <p:spPr>
          <a:xfrm>
            <a:off x="6911180" y="888423"/>
            <a:ext cx="4233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As you are reading/listening, think about what impression you are getting of Loki. </a:t>
            </a:r>
          </a:p>
        </p:txBody>
      </p:sp>
      <p:pic>
        <p:nvPicPr>
          <p:cNvPr id="4" name="Tuesday English slide 2A">
            <a:hlinkClick r:id="" action="ppaction://media"/>
            <a:extLst>
              <a:ext uri="{FF2B5EF4-FFF2-40B4-BE49-F238E27FC236}">
                <a16:creationId xmlns:a16="http://schemas.microsoft.com/office/drawing/2014/main" id="{AB9FD22C-3367-4B4A-9C8D-DF0453C6F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7962" y="888423"/>
            <a:ext cx="609600" cy="609600"/>
          </a:xfrm>
          <a:prstGeom prst="rect">
            <a:avLst/>
          </a:prstGeom>
        </p:spPr>
      </p:pic>
      <p:pic>
        <p:nvPicPr>
          <p:cNvPr id="5" name="Tuesday English slide 2B">
            <a:hlinkClick r:id="" action="ppaction://media"/>
            <a:extLst>
              <a:ext uri="{FF2B5EF4-FFF2-40B4-BE49-F238E27FC236}">
                <a16:creationId xmlns:a16="http://schemas.microsoft.com/office/drawing/2014/main" id="{2310E29E-6BE6-48A3-9F08-67B4D952E7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0052" y="4463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9C903038-C630-4CB1-8A3E-1BA7C6F7F49F}"/>
              </a:ext>
            </a:extLst>
          </p:cNvPr>
          <p:cNvSpPr txBox="1"/>
          <p:nvPr/>
        </p:nvSpPr>
        <p:spPr>
          <a:xfrm>
            <a:off x="7898750" y="326218"/>
            <a:ext cx="2891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6 and 7 of ‘Great Gods of Norse Mythology’ or click on the sound button to hear it being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16286-9D4F-40B0-8E6A-EEB7898CF6A9}"/>
              </a:ext>
            </a:extLst>
          </p:cNvPr>
          <p:cNvSpPr txBox="1"/>
          <p:nvPr/>
        </p:nvSpPr>
        <p:spPr>
          <a:xfrm>
            <a:off x="7898750" y="1649487"/>
            <a:ext cx="399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E51558-C7C0-4D8D-B597-3D2837D772B9}"/>
              </a:ext>
            </a:extLst>
          </p:cNvPr>
          <p:cNvSpPr/>
          <p:nvPr/>
        </p:nvSpPr>
        <p:spPr>
          <a:xfrm>
            <a:off x="1576339" y="5827395"/>
            <a:ext cx="4786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As you are reading/listening, think about what impression you are getting of Loki.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E96CF1-D2B3-490D-AFA2-94C82771F29C}"/>
              </a:ext>
            </a:extLst>
          </p:cNvPr>
          <p:cNvGrpSpPr/>
          <p:nvPr/>
        </p:nvGrpSpPr>
        <p:grpSpPr>
          <a:xfrm>
            <a:off x="301780" y="297189"/>
            <a:ext cx="7336007" cy="5200690"/>
            <a:chOff x="3349486" y="2753139"/>
            <a:chExt cx="5330279" cy="37205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34BB01-A3B3-44AF-AD0E-37FF28412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472" t="39598" r="28808" b="3141"/>
            <a:stretch/>
          </p:blipFill>
          <p:spPr>
            <a:xfrm>
              <a:off x="3349486" y="2753139"/>
              <a:ext cx="5330279" cy="372058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B52E32-3EB4-4440-87C9-90992D955DD9}"/>
                </a:ext>
              </a:extLst>
            </p:cNvPr>
            <p:cNvSpPr/>
            <p:nvPr/>
          </p:nvSpPr>
          <p:spPr>
            <a:xfrm>
              <a:off x="8540616" y="6301408"/>
              <a:ext cx="139149" cy="172318"/>
            </a:xfrm>
            <a:prstGeom prst="rect">
              <a:avLst/>
            </a:prstGeom>
            <a:solidFill>
              <a:srgbClr val="DAE6F6"/>
            </a:solidFill>
            <a:ln>
              <a:solidFill>
                <a:srgbClr val="DAE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226214-68D4-4865-AA88-42ECBD93EECC}"/>
                </a:ext>
              </a:extLst>
            </p:cNvPr>
            <p:cNvSpPr/>
            <p:nvPr/>
          </p:nvSpPr>
          <p:spPr>
            <a:xfrm>
              <a:off x="3349486" y="6301408"/>
              <a:ext cx="139149" cy="172318"/>
            </a:xfrm>
            <a:prstGeom prst="rect">
              <a:avLst/>
            </a:prstGeom>
            <a:solidFill>
              <a:srgbClr val="DAE6F6"/>
            </a:solidFill>
            <a:ln>
              <a:solidFill>
                <a:srgbClr val="DAE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176E191-8F33-424D-83D9-22F0442D31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48" t="21614" r="35214" b="16819"/>
          <a:stretch/>
        </p:blipFill>
        <p:spPr>
          <a:xfrm>
            <a:off x="8249033" y="2709044"/>
            <a:ext cx="3632477" cy="3877407"/>
          </a:xfrm>
          <a:prstGeom prst="rect">
            <a:avLst/>
          </a:prstGeom>
        </p:spPr>
      </p:pic>
      <p:pic>
        <p:nvPicPr>
          <p:cNvPr id="6" name="Tuesday English slide 3">
            <a:hlinkClick r:id="" action="ppaction://media"/>
            <a:extLst>
              <a:ext uri="{FF2B5EF4-FFF2-40B4-BE49-F238E27FC236}">
                <a16:creationId xmlns:a16="http://schemas.microsoft.com/office/drawing/2014/main" id="{9B57A6EE-AB9C-44AA-A67B-96DD4662E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3892" y="62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C88DB8-066E-4D8A-B54D-E1CC967064C4}"/>
              </a:ext>
            </a:extLst>
          </p:cNvPr>
          <p:cNvSpPr/>
          <p:nvPr/>
        </p:nvSpPr>
        <p:spPr>
          <a:xfrm>
            <a:off x="1768820" y="1394081"/>
            <a:ext cx="83931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What </a:t>
            </a:r>
            <a:r>
              <a:rPr lang="en-GB" sz="3200" b="1" u="sng" dirty="0">
                <a:solidFill>
                  <a:srgbClr val="FF0000"/>
                </a:solidFill>
              </a:rPr>
              <a:t>impression</a:t>
            </a:r>
            <a:r>
              <a:rPr lang="en-GB" sz="3200" b="1" dirty="0">
                <a:solidFill>
                  <a:srgbClr val="FF0000"/>
                </a:solidFill>
              </a:rPr>
              <a:t> do you get of Loki?</a:t>
            </a:r>
          </a:p>
          <a:p>
            <a:pPr algn="ctr"/>
            <a:r>
              <a:rPr lang="en-GB" sz="3200" b="1" dirty="0">
                <a:solidFill>
                  <a:srgbClr val="FF0000"/>
                </a:solidFill>
              </a:rPr>
              <a:t>What type of character is he?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34742-00CD-4189-A0AB-A50634587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48" t="21614" r="35214" b="16819"/>
          <a:stretch/>
        </p:blipFill>
        <p:spPr>
          <a:xfrm>
            <a:off x="8476343" y="3085741"/>
            <a:ext cx="3158424" cy="33713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C0DFDD-8446-4F21-8673-F85EBCBE0C8A}"/>
              </a:ext>
            </a:extLst>
          </p:cNvPr>
          <p:cNvSpPr/>
          <p:nvPr/>
        </p:nvSpPr>
        <p:spPr>
          <a:xfrm>
            <a:off x="754623" y="2924776"/>
            <a:ext cx="67830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These phrases have been copied from the text. What does each of the phrases tell us about Loki?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/>
              <a:t>so much darkness inside of him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/>
              <a:t>Thor’s friend and betrayer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/>
              <a:t>most cunning of all</a:t>
            </a:r>
          </a:p>
          <a:p>
            <a:endParaRPr lang="en-GB" sz="2400" dirty="0"/>
          </a:p>
          <a:p>
            <a:r>
              <a:rPr lang="en-GB" sz="2400" dirty="0"/>
              <a:t>Does Loki remind you of any other characters from books or films you know?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EE89-BB5B-47E0-8AD4-C733F10C9306}"/>
              </a:ext>
            </a:extLst>
          </p:cNvPr>
          <p:cNvSpPr/>
          <p:nvPr/>
        </p:nvSpPr>
        <p:spPr>
          <a:xfrm>
            <a:off x="754623" y="470981"/>
            <a:ext cx="2560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50262-3E11-4D97-8FC5-9E2FC34A3607}"/>
              </a:ext>
            </a:extLst>
          </p:cNvPr>
          <p:cNvSpPr txBox="1"/>
          <p:nvPr/>
        </p:nvSpPr>
        <p:spPr>
          <a:xfrm>
            <a:off x="5390834" y="423559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pic>
        <p:nvPicPr>
          <p:cNvPr id="7" name="Tuesday English slide 4">
            <a:hlinkClick r:id="" action="ppaction://media"/>
            <a:extLst>
              <a:ext uri="{FF2B5EF4-FFF2-40B4-BE49-F238E27FC236}">
                <a16:creationId xmlns:a16="http://schemas.microsoft.com/office/drawing/2014/main" id="{A7F2890C-83FF-462F-8559-249DB053C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167" y="316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910554" y="446019"/>
            <a:ext cx="2560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E7C06-993D-4EA8-97F2-8D3D17FA83BF}"/>
              </a:ext>
            </a:extLst>
          </p:cNvPr>
          <p:cNvSpPr txBox="1"/>
          <p:nvPr/>
        </p:nvSpPr>
        <p:spPr>
          <a:xfrm>
            <a:off x="5093547" y="538406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8862CF-505B-491B-BF01-C2794B47490D}"/>
              </a:ext>
            </a:extLst>
          </p:cNvPr>
          <p:cNvSpPr/>
          <p:nvPr/>
        </p:nvSpPr>
        <p:spPr>
          <a:xfrm>
            <a:off x="893195" y="1486469"/>
            <a:ext cx="9162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Create a ‘Top ten’ word list for words which describe Loki. </a:t>
            </a:r>
          </a:p>
          <a:p>
            <a:r>
              <a:rPr lang="en-GB" sz="2400" dirty="0"/>
              <a:t>You may use words from the text and some of your own.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936380-F0A2-4BD0-8C8A-1F09D6773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48" t="21614" r="35214" b="16819"/>
          <a:stretch/>
        </p:blipFill>
        <p:spPr>
          <a:xfrm>
            <a:off x="8476343" y="3085741"/>
            <a:ext cx="3158424" cy="33713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CF40B5-D602-4C56-A401-EA207CF5E27A}"/>
              </a:ext>
            </a:extLst>
          </p:cNvPr>
          <p:cNvGrpSpPr/>
          <p:nvPr/>
        </p:nvGrpSpPr>
        <p:grpSpPr>
          <a:xfrm>
            <a:off x="934680" y="2650512"/>
            <a:ext cx="4544744" cy="2985433"/>
            <a:chOff x="880729" y="2812347"/>
            <a:chExt cx="4544744" cy="29854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7BF05A-E1CB-4945-AF82-471C6DFB94E8}"/>
                </a:ext>
              </a:extLst>
            </p:cNvPr>
            <p:cNvSpPr/>
            <p:nvPr/>
          </p:nvSpPr>
          <p:spPr>
            <a:xfrm>
              <a:off x="880729" y="2812347"/>
              <a:ext cx="2113464" cy="2985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</a:rPr>
                <a:t>For example:</a:t>
              </a:r>
            </a:p>
            <a:p>
              <a:endParaRPr lang="en-GB" sz="1400" b="1" dirty="0">
                <a:solidFill>
                  <a:srgbClr val="FF0000"/>
                </a:solidFill>
              </a:endParaRPr>
            </a:p>
            <a:p>
              <a:pPr marL="514350" indent="-514350">
                <a:buAutoNum type="arabicPeriod"/>
              </a:pPr>
              <a:r>
                <a:rPr lang="en-GB" sz="2800" dirty="0">
                  <a:solidFill>
                    <a:srgbClr val="FF0000"/>
                  </a:solidFill>
                </a:rPr>
                <a:t>Cunning</a:t>
              </a:r>
            </a:p>
            <a:p>
              <a:pPr marL="514350" indent="-514350">
                <a:buAutoNum type="arabicPeriod"/>
              </a:pPr>
              <a:r>
                <a:rPr lang="en-GB" sz="2800" dirty="0">
                  <a:solidFill>
                    <a:srgbClr val="FF0000"/>
                  </a:solidFill>
                </a:rPr>
                <a:t>Dark </a:t>
              </a:r>
            </a:p>
            <a:p>
              <a:pPr marL="514350" indent="-514350">
                <a:buAutoNum type="arabicPeriod"/>
              </a:pPr>
              <a:r>
                <a:rPr lang="en-GB" sz="2800" dirty="0">
                  <a:solidFill>
                    <a:srgbClr val="FF0000"/>
                  </a:solidFill>
                </a:rPr>
                <a:t>Betrayer </a:t>
              </a:r>
            </a:p>
            <a:p>
              <a:pPr marL="514350" indent="-514350">
                <a:buAutoNum type="arabicPeriod"/>
              </a:pPr>
              <a:r>
                <a:rPr lang="en-GB" sz="2800" dirty="0">
                  <a:solidFill>
                    <a:srgbClr val="FF0000"/>
                  </a:solidFill>
                </a:rPr>
                <a:t>Sly </a:t>
              </a:r>
            </a:p>
            <a:p>
              <a:pPr marL="514350" indent="-514350">
                <a:buAutoNum type="arabicPeriod"/>
              </a:pPr>
              <a:r>
                <a:rPr lang="en-GB" sz="2800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21D391-773C-46A0-8170-075913B1B70A}"/>
                </a:ext>
              </a:extLst>
            </p:cNvPr>
            <p:cNvSpPr/>
            <p:nvPr/>
          </p:nvSpPr>
          <p:spPr>
            <a:xfrm>
              <a:off x="3959531" y="3429375"/>
              <a:ext cx="146594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lvl="0" indent="-514350">
                <a:buFont typeface="+mj-lt"/>
                <a:buAutoNum type="arabicPeriod" startAt="6"/>
              </a:pPr>
              <a:r>
                <a:rPr lang="en-GB" sz="2800" dirty="0">
                  <a:solidFill>
                    <a:srgbClr val="FF0000"/>
                  </a:solidFill>
                </a:rPr>
                <a:t> </a:t>
              </a:r>
            </a:p>
            <a:p>
              <a:pPr marL="514350" lvl="0" indent="-514350">
                <a:buFontTx/>
                <a:buAutoNum type="arabicPeriod" startAt="6"/>
              </a:pPr>
              <a:r>
                <a:rPr lang="en-GB" sz="2800" dirty="0">
                  <a:solidFill>
                    <a:srgbClr val="FF0000"/>
                  </a:solidFill>
                </a:rPr>
                <a:t> </a:t>
              </a:r>
            </a:p>
            <a:p>
              <a:pPr marL="514350" lvl="0" indent="-514350">
                <a:buFontTx/>
                <a:buAutoNum type="arabicPeriod" startAt="6"/>
              </a:pPr>
              <a:r>
                <a:rPr lang="en-GB" sz="2800" dirty="0">
                  <a:solidFill>
                    <a:srgbClr val="FF0000"/>
                  </a:solidFill>
                </a:rPr>
                <a:t> </a:t>
              </a:r>
            </a:p>
            <a:p>
              <a:pPr marL="514350" lvl="0" indent="-514350">
                <a:buFontTx/>
                <a:buAutoNum type="arabicPeriod" startAt="6"/>
              </a:pPr>
              <a:r>
                <a:rPr lang="en-GB" sz="2800" dirty="0">
                  <a:solidFill>
                    <a:srgbClr val="FF0000"/>
                  </a:solidFill>
                </a:rPr>
                <a:t> </a:t>
              </a:r>
            </a:p>
            <a:p>
              <a:pPr marL="514350" lvl="0" indent="-514350">
                <a:buFontTx/>
                <a:buAutoNum type="arabicPeriod" startAt="6"/>
              </a:pPr>
              <a:r>
                <a:rPr lang="en-GB" sz="2800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FC671E1-85A8-406A-8966-E3101B2808CA}"/>
              </a:ext>
            </a:extLst>
          </p:cNvPr>
          <p:cNvSpPr/>
          <p:nvPr/>
        </p:nvSpPr>
        <p:spPr>
          <a:xfrm>
            <a:off x="893195" y="5934747"/>
            <a:ext cx="6564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/>
              <a:t>Don’t forget you can use a thesaurus or the internet to help you find synonyms or more effective adjectives. </a:t>
            </a:r>
          </a:p>
        </p:txBody>
      </p:sp>
      <p:pic>
        <p:nvPicPr>
          <p:cNvPr id="3" name="Tuesday English slide 5">
            <a:hlinkClick r:id="" action="ppaction://media"/>
            <a:extLst>
              <a:ext uri="{FF2B5EF4-FFF2-40B4-BE49-F238E27FC236}">
                <a16:creationId xmlns:a16="http://schemas.microsoft.com/office/drawing/2014/main" id="{9B767EF7-FE29-4D16-A5CB-B06839CA1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891" y="43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71D70-5079-4F08-9F66-C393FA40D0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2" t="17011" r="36304" b="20580"/>
          <a:stretch/>
        </p:blipFill>
        <p:spPr>
          <a:xfrm>
            <a:off x="6771861" y="463280"/>
            <a:ext cx="3799222" cy="5931440"/>
          </a:xfrm>
          <a:prstGeom prst="rect">
            <a:avLst/>
          </a:prstGeom>
        </p:spPr>
      </p:pic>
      <p:pic>
        <p:nvPicPr>
          <p:cNvPr id="2" name="Chapter 5 (Tuesday)">
            <a:hlinkClick r:id="" action="ppaction://media"/>
            <a:extLst>
              <a:ext uri="{FF2B5EF4-FFF2-40B4-BE49-F238E27FC236}">
                <a16:creationId xmlns:a16="http://schemas.microsoft.com/office/drawing/2014/main" id="{C4911C85-8DE1-4B2E-B1E4-A26B15025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3942" y="3845067"/>
            <a:ext cx="954577" cy="95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purl.org/dc/dcmitype/"/>
    <ds:schemaRef ds:uri="6e6ca74e-b4f7-4601-85ac-67e42a279e9b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460e403-a353-4628-9222-e96d0f2ecf1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296</Words>
  <Application>Microsoft Office PowerPoint</Application>
  <PresentationFormat>Widescreen</PresentationFormat>
  <Paragraphs>39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210</cp:revision>
  <dcterms:created xsi:type="dcterms:W3CDTF">2020-07-13T10:58:18Z</dcterms:created>
  <dcterms:modified xsi:type="dcterms:W3CDTF">2021-02-26T21:43:29Z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