
<file path=[Content_Types].xml><?xml version="1.0" encoding="utf-8"?>
<Types xmlns="http://schemas.openxmlformats.org/package/2006/content-types">
  <Default Extension="png" ContentType="image/png"/>
  <Default Extension="m4a" ContentType="audio/mp4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2" r:id="rId6"/>
    <p:sldId id="263" r:id="rId7"/>
    <p:sldId id="270" r:id="rId8"/>
    <p:sldId id="282" r:id="rId9"/>
    <p:sldId id="279" r:id="rId10"/>
    <p:sldId id="280" r:id="rId11"/>
    <p:sldId id="275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C9FF"/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ov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6.m4a"/><Relationship Id="rId7" Type="http://schemas.openxmlformats.org/officeDocument/2006/relationships/image" Target="../media/image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5546"/>
            <a:ext cx="9144000" cy="2387600"/>
          </a:xfrm>
        </p:spPr>
        <p:txBody>
          <a:bodyPr/>
          <a:lstStyle/>
          <a:p>
            <a:r>
              <a:rPr lang="en-GB" b="1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37451"/>
            <a:ext cx="9144000" cy="2291140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/>
              <a:t>01.03.21</a:t>
            </a:r>
            <a:endParaRPr lang="en-GB" b="1" dirty="0"/>
          </a:p>
          <a:p>
            <a:endParaRPr lang="en-GB" b="1" dirty="0"/>
          </a:p>
          <a:p>
            <a:r>
              <a:rPr lang="en-GB" b="1" dirty="0"/>
              <a:t>Week 8 – Lesson 1</a:t>
            </a:r>
          </a:p>
          <a:p>
            <a:r>
              <a:rPr lang="en-GB" b="1" dirty="0"/>
              <a:t>Multiplying 3-digits by 2-digits</a:t>
            </a:r>
          </a:p>
          <a:p>
            <a:r>
              <a:rPr lang="en-GB" b="1" dirty="0"/>
              <a:t>Long multiplication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9" y="362326"/>
            <a:ext cx="1968107" cy="1994041"/>
          </a:xfrm>
          <a:prstGeom prst="rect">
            <a:avLst/>
          </a:prstGeom>
        </p:spPr>
      </p:pic>
      <p:pic>
        <p:nvPicPr>
          <p:cNvPr id="1026" name="Picture 2" descr="Power Maths - created in partnership with White Rose Maths and recommended  by the DfE!*">
            <a:extLst>
              <a:ext uri="{FF2B5EF4-FFF2-40B4-BE49-F238E27FC236}">
                <a16:creationId xmlns:a16="http://schemas.microsoft.com/office/drawing/2014/main" id="{2ECBC306-4EF3-4D74-9A0F-E6245B7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663" y="4133298"/>
            <a:ext cx="4263571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E790CB-F8B5-4943-821A-B883892E1215}"/>
              </a:ext>
            </a:extLst>
          </p:cNvPr>
          <p:cNvSpPr txBox="1"/>
          <p:nvPr/>
        </p:nvSpPr>
        <p:spPr>
          <a:xfrm>
            <a:off x="6921503" y="5674795"/>
            <a:ext cx="4724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b="1" dirty="0"/>
              <a:t>We will go through the possible methods and answers on the next slide.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F20A57-448F-42E0-8DFB-39B959D6EE3D}"/>
              </a:ext>
            </a:extLst>
          </p:cNvPr>
          <p:cNvSpPr txBox="1"/>
          <p:nvPr/>
        </p:nvSpPr>
        <p:spPr>
          <a:xfrm>
            <a:off x="6897326" y="2841105"/>
            <a:ext cx="435428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/>
              <a:t>Look at the picture clue. What can you see?</a:t>
            </a:r>
          </a:p>
          <a:p>
            <a:r>
              <a:rPr lang="en-GB" sz="1700" dirty="0"/>
              <a:t>Have a look at the questions. </a:t>
            </a:r>
          </a:p>
          <a:p>
            <a:endParaRPr lang="en-GB" sz="1700" dirty="0"/>
          </a:p>
          <a:p>
            <a:r>
              <a:rPr lang="en-GB" sz="1700" dirty="0"/>
              <a:t>Click on the sound button to hear the questions read to you. We will also talk through the questions together like we do in school. 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BF17F08-5743-4712-98CE-A783664C44E9}"/>
              </a:ext>
            </a:extLst>
          </p:cNvPr>
          <p:cNvSpPr/>
          <p:nvPr/>
        </p:nvSpPr>
        <p:spPr>
          <a:xfrm>
            <a:off x="9717313" y="203711"/>
            <a:ext cx="2275474" cy="1555816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6E8E78-D37A-48DC-88B4-10F3138F48E9}"/>
              </a:ext>
            </a:extLst>
          </p:cNvPr>
          <p:cNvSpPr txBox="1"/>
          <p:nvPr/>
        </p:nvSpPr>
        <p:spPr>
          <a:xfrm>
            <a:off x="10064196" y="567652"/>
            <a:ext cx="1581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D68532-5B07-41B7-A88D-3067E83C39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35" t="12728" r="50000" b="19454"/>
          <a:stretch/>
        </p:blipFill>
        <p:spPr>
          <a:xfrm>
            <a:off x="254422" y="209614"/>
            <a:ext cx="6157628" cy="643877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FFA63D8-B155-44BD-B1D6-38A30BDB9AA9}"/>
              </a:ext>
            </a:extLst>
          </p:cNvPr>
          <p:cNvGrpSpPr/>
          <p:nvPr/>
        </p:nvGrpSpPr>
        <p:grpSpPr>
          <a:xfrm>
            <a:off x="6552748" y="378568"/>
            <a:ext cx="3209526" cy="1551871"/>
            <a:chOff x="8187345" y="3174838"/>
            <a:chExt cx="4004655" cy="155187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C6E4E8-8C55-4B4F-855C-6A7295E896FD}"/>
                </a:ext>
              </a:extLst>
            </p:cNvPr>
            <p:cNvSpPr txBox="1"/>
            <p:nvPr/>
          </p:nvSpPr>
          <p:spPr>
            <a:xfrm>
              <a:off x="8187345" y="3174838"/>
              <a:ext cx="40046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</a:rPr>
                <a:t>1. Multiply by the ones column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81E138A-37F7-4D9A-9C14-D4761ACC2C58}"/>
                </a:ext>
              </a:extLst>
            </p:cNvPr>
            <p:cNvSpPr txBox="1"/>
            <p:nvPr/>
          </p:nvSpPr>
          <p:spPr>
            <a:xfrm>
              <a:off x="8187345" y="3574948"/>
              <a:ext cx="40046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</a:rPr>
                <a:t>2. Add zero as a place holder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D7A2A83-2CA4-46DF-AC2E-F9B2D50C0BAF}"/>
                </a:ext>
              </a:extLst>
            </p:cNvPr>
            <p:cNvSpPr txBox="1"/>
            <p:nvPr/>
          </p:nvSpPr>
          <p:spPr>
            <a:xfrm>
              <a:off x="8187345" y="3988045"/>
              <a:ext cx="40046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</a:rPr>
                <a:t>3. Multiply by the tens column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325F5F-C1BC-43FA-90A3-5F8C41113C85}"/>
                </a:ext>
              </a:extLst>
            </p:cNvPr>
            <p:cNvSpPr txBox="1"/>
            <p:nvPr/>
          </p:nvSpPr>
          <p:spPr>
            <a:xfrm>
              <a:off x="8187345" y="4388155"/>
              <a:ext cx="40046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</a:rPr>
                <a:t>4. Add your two answers together</a:t>
              </a:r>
            </a:p>
          </p:txBody>
        </p:sp>
      </p:grpSp>
      <p:pic>
        <p:nvPicPr>
          <p:cNvPr id="2" name="Monday maths slide 2">
            <a:hlinkClick r:id="" action="ppaction://media"/>
            <a:extLst>
              <a:ext uri="{FF2B5EF4-FFF2-40B4-BE49-F238E27FC236}">
                <a16:creationId xmlns:a16="http://schemas.microsoft.com/office/drawing/2014/main" id="{533D0796-A65D-4924-9AC4-2D731A4AF5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69669" y="46565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0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0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E36DCB2-3F6C-461E-B006-D0E53F12EF93}"/>
              </a:ext>
            </a:extLst>
          </p:cNvPr>
          <p:cNvSpPr/>
          <p:nvPr/>
        </p:nvSpPr>
        <p:spPr>
          <a:xfrm>
            <a:off x="9640812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1AB54B-61E7-416E-AE4B-3DF44B6E7982}"/>
              </a:ext>
            </a:extLst>
          </p:cNvPr>
          <p:cNvSpPr txBox="1"/>
          <p:nvPr/>
        </p:nvSpPr>
        <p:spPr>
          <a:xfrm>
            <a:off x="10096006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ACCA09-663E-4E5F-BED3-20C7DD5480DC}"/>
              </a:ext>
            </a:extLst>
          </p:cNvPr>
          <p:cNvSpPr txBox="1"/>
          <p:nvPr/>
        </p:nvSpPr>
        <p:spPr>
          <a:xfrm>
            <a:off x="6596560" y="2688827"/>
            <a:ext cx="4488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answers and possible methods for question A.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465280-5AD2-4CCD-B27A-74B685067ACE}"/>
              </a:ext>
            </a:extLst>
          </p:cNvPr>
          <p:cNvSpPr txBox="1"/>
          <p:nvPr/>
        </p:nvSpPr>
        <p:spPr>
          <a:xfrm>
            <a:off x="6596559" y="4666807"/>
            <a:ext cx="4488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answers and possible methods for question B.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DD068A-49E9-4116-B12A-21A48843E9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522" t="13136" r="15761" b="12829"/>
          <a:stretch/>
        </p:blipFill>
        <p:spPr>
          <a:xfrm>
            <a:off x="603371" y="129526"/>
            <a:ext cx="5471856" cy="6598948"/>
          </a:xfrm>
          <a:prstGeom prst="rect">
            <a:avLst/>
          </a:prstGeom>
        </p:spPr>
      </p:pic>
      <p:pic>
        <p:nvPicPr>
          <p:cNvPr id="2" name="Monday maths slide 3A">
            <a:hlinkClick r:id="" action="ppaction://media"/>
            <a:extLst>
              <a:ext uri="{FF2B5EF4-FFF2-40B4-BE49-F238E27FC236}">
                <a16:creationId xmlns:a16="http://schemas.microsoft.com/office/drawing/2014/main" id="{9303D71A-8B54-48AB-A8F7-88B7B3AB86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36200" y="3643174"/>
            <a:ext cx="609600" cy="609600"/>
          </a:xfrm>
          <a:prstGeom prst="rect">
            <a:avLst/>
          </a:prstGeom>
        </p:spPr>
      </p:pic>
      <p:pic>
        <p:nvPicPr>
          <p:cNvPr id="3" name="Monday maths slide 3B">
            <a:hlinkClick r:id="" action="ppaction://media"/>
            <a:extLst>
              <a:ext uri="{FF2B5EF4-FFF2-40B4-BE49-F238E27FC236}">
                <a16:creationId xmlns:a16="http://schemas.microsoft.com/office/drawing/2014/main" id="{F21E2067-1AE1-4870-BDDB-B29D7DB218C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36200" y="5639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0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43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4A3D697-B12B-43EC-BC42-F97D9259ACCB}"/>
              </a:ext>
            </a:extLst>
          </p:cNvPr>
          <p:cNvSpPr txBox="1"/>
          <p:nvPr/>
        </p:nvSpPr>
        <p:spPr>
          <a:xfrm>
            <a:off x="1977200" y="138656"/>
            <a:ext cx="823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</a:rPr>
              <a:t>Please watch this video that explains long multiplication for 3-digit x 2-digit calculations:</a:t>
            </a:r>
          </a:p>
        </p:txBody>
      </p:sp>
      <p:pic>
        <p:nvPicPr>
          <p:cNvPr id="7" name="Video">
            <a:hlinkClick r:id="" action="ppaction://media"/>
            <a:extLst>
              <a:ext uri="{FF2B5EF4-FFF2-40B4-BE49-F238E27FC236}">
                <a16:creationId xmlns:a16="http://schemas.microsoft.com/office/drawing/2014/main" id="{B774FA55-9236-4DD1-BA89-1B30FD725E3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32" end="2214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9941" y="1471482"/>
            <a:ext cx="8792117" cy="506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6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5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22321359-6324-4ACA-9198-3E28E7130594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C6AC6D-2EC9-40DC-B093-0798DA9D1A41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3D697-B12B-43EC-BC42-F97D9259ACCB}"/>
              </a:ext>
            </a:extLst>
          </p:cNvPr>
          <p:cNvSpPr txBox="1"/>
          <p:nvPr/>
        </p:nvSpPr>
        <p:spPr>
          <a:xfrm>
            <a:off x="602030" y="6199315"/>
            <a:ext cx="4869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2C7EE1-0D21-4879-B029-35A75D055A8B}"/>
              </a:ext>
            </a:extLst>
          </p:cNvPr>
          <p:cNvSpPr txBox="1"/>
          <p:nvPr/>
        </p:nvSpPr>
        <p:spPr>
          <a:xfrm>
            <a:off x="564154" y="264584"/>
            <a:ext cx="6391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question read to you. We will work together to reach the answer.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05A2743-ECB0-4519-A0B2-AD2F829B142E}"/>
              </a:ext>
            </a:extLst>
          </p:cNvPr>
          <p:cNvGrpSpPr/>
          <p:nvPr/>
        </p:nvGrpSpPr>
        <p:grpSpPr>
          <a:xfrm>
            <a:off x="8319865" y="2913685"/>
            <a:ext cx="4004655" cy="1613427"/>
            <a:chOff x="8187345" y="3174838"/>
            <a:chExt cx="4004655" cy="161342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49EE128-CBAA-45EB-BB3E-62C935466B44}"/>
                </a:ext>
              </a:extLst>
            </p:cNvPr>
            <p:cNvSpPr txBox="1"/>
            <p:nvPr/>
          </p:nvSpPr>
          <p:spPr>
            <a:xfrm>
              <a:off x="8187345" y="3174838"/>
              <a:ext cx="4004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FF0000"/>
                  </a:solidFill>
                </a:rPr>
                <a:t>1. Multiply by the ones column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D89EF0D-F6A0-40B7-8031-F4E2CC1B9256}"/>
                </a:ext>
              </a:extLst>
            </p:cNvPr>
            <p:cNvSpPr txBox="1"/>
            <p:nvPr/>
          </p:nvSpPr>
          <p:spPr>
            <a:xfrm>
              <a:off x="8187345" y="3574948"/>
              <a:ext cx="4004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FF0000"/>
                  </a:solidFill>
                </a:rPr>
                <a:t>2. Add zero as a place holder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5EE3AB4-FC69-46F6-AA53-6FFF2BE10629}"/>
                </a:ext>
              </a:extLst>
            </p:cNvPr>
            <p:cNvSpPr txBox="1"/>
            <p:nvPr/>
          </p:nvSpPr>
          <p:spPr>
            <a:xfrm>
              <a:off x="8187345" y="3988045"/>
              <a:ext cx="4004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FF0000"/>
                  </a:solidFill>
                </a:rPr>
                <a:t>3. Multiply by the tens column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AA8C365-EAF9-48EE-99E5-2DA985A35DAE}"/>
                </a:ext>
              </a:extLst>
            </p:cNvPr>
            <p:cNvSpPr txBox="1"/>
            <p:nvPr/>
          </p:nvSpPr>
          <p:spPr>
            <a:xfrm>
              <a:off x="8187345" y="4388155"/>
              <a:ext cx="4004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FF0000"/>
                  </a:solidFill>
                </a:rPr>
                <a:t>4. Add your two answers together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EE42B58-26E6-427F-9C86-759F0BE79A2C}"/>
              </a:ext>
            </a:extLst>
          </p:cNvPr>
          <p:cNvGrpSpPr/>
          <p:nvPr/>
        </p:nvGrpSpPr>
        <p:grpSpPr>
          <a:xfrm>
            <a:off x="283548" y="1178318"/>
            <a:ext cx="7747270" cy="4671064"/>
            <a:chOff x="310052" y="1426672"/>
            <a:chExt cx="6930887" cy="400465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DA2679A-A075-4BF2-A5FB-C79A11F0B4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293" t="16839" r="36640" b="68202"/>
            <a:stretch/>
          </p:blipFill>
          <p:spPr>
            <a:xfrm>
              <a:off x="310052" y="1426672"/>
              <a:ext cx="6930887" cy="890235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51A45AF-FECB-441B-A6D2-D72EE542C3E8}"/>
                </a:ext>
              </a:extLst>
            </p:cNvPr>
            <p:cNvGrpSpPr/>
            <p:nvPr/>
          </p:nvGrpSpPr>
          <p:grpSpPr>
            <a:xfrm>
              <a:off x="310052" y="2247140"/>
              <a:ext cx="6930887" cy="3184188"/>
              <a:chOff x="2517913" y="2734963"/>
              <a:chExt cx="6930887" cy="3184188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125C8719-602F-4B17-AE8D-1D4303CCA3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36522" t="16852" r="8479" b="34142"/>
              <a:stretch/>
            </p:blipFill>
            <p:spPr>
              <a:xfrm>
                <a:off x="2743200" y="2734963"/>
                <a:ext cx="6705600" cy="3184188"/>
              </a:xfrm>
              <a:prstGeom prst="rect">
                <a:avLst/>
              </a:prstGeom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A8B6A2A-02C1-4283-BB0B-7118807B65B2}"/>
                  </a:ext>
                </a:extLst>
              </p:cNvPr>
              <p:cNvSpPr/>
              <p:nvPr/>
            </p:nvSpPr>
            <p:spPr>
              <a:xfrm>
                <a:off x="2517913" y="2734963"/>
                <a:ext cx="569844" cy="31841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pic>
        <p:nvPicPr>
          <p:cNvPr id="2" name="Monday maths slide 5A">
            <a:hlinkClick r:id="" action="ppaction://media"/>
            <a:extLst>
              <a:ext uri="{FF2B5EF4-FFF2-40B4-BE49-F238E27FC236}">
                <a16:creationId xmlns:a16="http://schemas.microsoft.com/office/drawing/2014/main" id="{F40B7B71-7F1B-409B-A7C0-3072942D85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09183" y="248019"/>
            <a:ext cx="609600" cy="609600"/>
          </a:xfrm>
          <a:prstGeom prst="rect">
            <a:avLst/>
          </a:prstGeom>
        </p:spPr>
      </p:pic>
      <p:pic>
        <p:nvPicPr>
          <p:cNvPr id="8" name="Monday maths slide 5B">
            <a:hlinkClick r:id="" action="ppaction://media"/>
            <a:extLst>
              <a:ext uri="{FF2B5EF4-FFF2-40B4-BE49-F238E27FC236}">
                <a16:creationId xmlns:a16="http://schemas.microsoft.com/office/drawing/2014/main" id="{F72ACF23-36E8-440D-B6E4-0AFC7EF43C4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14122" y="6097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43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11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795164" y="121693"/>
            <a:ext cx="2196512" cy="1373615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10076409" y="573632"/>
            <a:ext cx="1617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B93BA5-8716-416F-B812-50C85CA1B56F}"/>
              </a:ext>
            </a:extLst>
          </p:cNvPr>
          <p:cNvSpPr txBox="1"/>
          <p:nvPr/>
        </p:nvSpPr>
        <p:spPr>
          <a:xfrm>
            <a:off x="344871" y="308615"/>
            <a:ext cx="5751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button if you would like the questions read to you.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809D75-B98C-4AB9-A926-61E30D9827E1}"/>
              </a:ext>
            </a:extLst>
          </p:cNvPr>
          <p:cNvSpPr txBox="1"/>
          <p:nvPr/>
        </p:nvSpPr>
        <p:spPr>
          <a:xfrm>
            <a:off x="7884825" y="5035939"/>
            <a:ext cx="4185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1 and 2 after completing all of the questions.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FEE859F-43B1-495F-B545-DEDC624F12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826" t="32307" r="13587" b="14257"/>
          <a:stretch/>
        </p:blipFill>
        <p:spPr>
          <a:xfrm>
            <a:off x="344871" y="1218664"/>
            <a:ext cx="7235571" cy="5340055"/>
          </a:xfrm>
          <a:prstGeom prst="rect">
            <a:avLst/>
          </a:prstGeom>
        </p:spPr>
      </p:pic>
      <p:pic>
        <p:nvPicPr>
          <p:cNvPr id="4" name="Monday maths slide 6">
            <a:hlinkClick r:id="" action="ppaction://media"/>
            <a:extLst>
              <a:ext uri="{FF2B5EF4-FFF2-40B4-BE49-F238E27FC236}">
                <a16:creationId xmlns:a16="http://schemas.microsoft.com/office/drawing/2014/main" id="{ED369F1E-3439-44E8-8BD7-4968B39DA3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88765" y="2992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45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795164" y="121693"/>
            <a:ext cx="2196512" cy="1373615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10076409" y="573632"/>
            <a:ext cx="1617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7A797B-DD61-403F-9956-FB0AA45DB49B}"/>
              </a:ext>
            </a:extLst>
          </p:cNvPr>
          <p:cNvSpPr txBox="1"/>
          <p:nvPr/>
        </p:nvSpPr>
        <p:spPr>
          <a:xfrm>
            <a:off x="498526" y="749311"/>
            <a:ext cx="3066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button if you would like the questions read to you.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71F0ED-7CB6-4772-8F0B-D642E4A3B115}"/>
              </a:ext>
            </a:extLst>
          </p:cNvPr>
          <p:cNvSpPr txBox="1"/>
          <p:nvPr/>
        </p:nvSpPr>
        <p:spPr>
          <a:xfrm>
            <a:off x="331305" y="6089496"/>
            <a:ext cx="941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1 and 2 after completing all of the questions.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3DC374D-0194-47F8-A12B-278509E2DEED}"/>
              </a:ext>
            </a:extLst>
          </p:cNvPr>
          <p:cNvGrpSpPr/>
          <p:nvPr/>
        </p:nvGrpSpPr>
        <p:grpSpPr>
          <a:xfrm>
            <a:off x="5880407" y="473908"/>
            <a:ext cx="4004655" cy="1582649"/>
            <a:chOff x="8187345" y="3174838"/>
            <a:chExt cx="4004655" cy="158264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9FCE6F8-0E7E-427A-853F-4BEAC7DE84DE}"/>
                </a:ext>
              </a:extLst>
            </p:cNvPr>
            <p:cNvSpPr txBox="1"/>
            <p:nvPr/>
          </p:nvSpPr>
          <p:spPr>
            <a:xfrm>
              <a:off x="8187345" y="3174838"/>
              <a:ext cx="40046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1. Multiply by the ones column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EBA3BEB-413C-4038-AA45-040044354BDC}"/>
                </a:ext>
              </a:extLst>
            </p:cNvPr>
            <p:cNvSpPr txBox="1"/>
            <p:nvPr/>
          </p:nvSpPr>
          <p:spPr>
            <a:xfrm>
              <a:off x="8187345" y="3574948"/>
              <a:ext cx="40046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2. Add zero as a place holder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33EF15F-3B95-41A6-83BE-ABA6E0A15758}"/>
                </a:ext>
              </a:extLst>
            </p:cNvPr>
            <p:cNvSpPr txBox="1"/>
            <p:nvPr/>
          </p:nvSpPr>
          <p:spPr>
            <a:xfrm>
              <a:off x="8187345" y="3988045"/>
              <a:ext cx="40046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3. Multiply by the tens column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8BE3E02-81FB-4AC7-9533-ECE0E3644552}"/>
                </a:ext>
              </a:extLst>
            </p:cNvPr>
            <p:cNvSpPr txBox="1"/>
            <p:nvPr/>
          </p:nvSpPr>
          <p:spPr>
            <a:xfrm>
              <a:off x="8187345" y="4388155"/>
              <a:ext cx="40046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4. Add your two answers together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DD8F811-74DE-472C-AABD-2A86E29EA067}"/>
              </a:ext>
            </a:extLst>
          </p:cNvPr>
          <p:cNvGrpSpPr/>
          <p:nvPr/>
        </p:nvGrpSpPr>
        <p:grpSpPr>
          <a:xfrm>
            <a:off x="331305" y="2510889"/>
            <a:ext cx="9197008" cy="3226682"/>
            <a:chOff x="331305" y="2510889"/>
            <a:chExt cx="9197008" cy="322668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40C8102-0BC1-46E1-B7F8-A227875734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7283" t="50000" r="13913" b="24455"/>
            <a:stretch/>
          </p:blipFill>
          <p:spPr>
            <a:xfrm>
              <a:off x="331305" y="2510889"/>
              <a:ext cx="9197008" cy="3226682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7C1FD13-EFA5-44DD-83EE-C962FFAD1E03}"/>
                </a:ext>
              </a:extLst>
            </p:cNvPr>
            <p:cNvGrpSpPr/>
            <p:nvPr/>
          </p:nvGrpSpPr>
          <p:grpSpPr>
            <a:xfrm>
              <a:off x="2031680" y="4124230"/>
              <a:ext cx="7337607" cy="1163387"/>
              <a:chOff x="2031680" y="4124230"/>
              <a:chExt cx="7337607" cy="1163387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5C0A1A0-A13E-4F54-8336-5C6506C1710F}"/>
                  </a:ext>
                </a:extLst>
              </p:cNvPr>
              <p:cNvSpPr/>
              <p:nvPr/>
            </p:nvSpPr>
            <p:spPr>
              <a:xfrm>
                <a:off x="2031680" y="4240696"/>
                <a:ext cx="1360877" cy="59634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98DC916-E6ED-4142-8788-3C1ED057AAFA}"/>
                  </a:ext>
                </a:extLst>
              </p:cNvPr>
              <p:cNvSpPr/>
              <p:nvPr/>
            </p:nvSpPr>
            <p:spPr>
              <a:xfrm>
                <a:off x="3568932" y="4124230"/>
                <a:ext cx="1360877" cy="111037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F3F0B6F-B374-4E0A-A8A3-DA10094A3E7F}"/>
                  </a:ext>
                </a:extLst>
              </p:cNvPr>
              <p:cNvSpPr/>
              <p:nvPr/>
            </p:nvSpPr>
            <p:spPr>
              <a:xfrm>
                <a:off x="8008410" y="4177238"/>
                <a:ext cx="1360877" cy="111037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4F3E317-1348-42FC-BB79-08081542E49D}"/>
                  </a:ext>
                </a:extLst>
              </p:cNvPr>
              <p:cNvSpPr/>
              <p:nvPr/>
            </p:nvSpPr>
            <p:spPr>
              <a:xfrm>
                <a:off x="7156175" y="4515233"/>
                <a:ext cx="693210" cy="3114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2F53322-9C15-41CE-9CEA-771838864030}"/>
                  </a:ext>
                </a:extLst>
              </p:cNvPr>
              <p:cNvSpPr/>
              <p:nvPr/>
            </p:nvSpPr>
            <p:spPr>
              <a:xfrm>
                <a:off x="7332551" y="4969565"/>
                <a:ext cx="463825" cy="17470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pic>
        <p:nvPicPr>
          <p:cNvPr id="7" name="Monday maths slide 7">
            <a:hlinkClick r:id="" action="ppaction://media"/>
            <a:extLst>
              <a:ext uri="{FF2B5EF4-FFF2-40B4-BE49-F238E27FC236}">
                <a16:creationId xmlns:a16="http://schemas.microsoft.com/office/drawing/2014/main" id="{68353F14-2BDE-42BC-9458-EC7B4464D6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08221" y="1077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58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ED1D3A5-16E7-45B0-A383-920542E162AB}"/>
              </a:ext>
            </a:extLst>
          </p:cNvPr>
          <p:cNvSpPr txBox="1"/>
          <p:nvPr/>
        </p:nvSpPr>
        <p:spPr>
          <a:xfrm>
            <a:off x="6492166" y="1405043"/>
            <a:ext cx="3963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Click on the sound button to hear the answers being read to you.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D795A2-01C8-44A6-BCBC-466EB44F6EF0}"/>
              </a:ext>
            </a:extLst>
          </p:cNvPr>
          <p:cNvSpPr txBox="1"/>
          <p:nvPr/>
        </p:nvSpPr>
        <p:spPr>
          <a:xfrm>
            <a:off x="6251096" y="523459"/>
            <a:ext cx="4445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Questions 1 - 2 Answers: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347C82-E150-4159-9452-289A8BFADD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987" t="53292" r="49131" b="20606"/>
          <a:stretch/>
        </p:blipFill>
        <p:spPr>
          <a:xfrm>
            <a:off x="5966548" y="3008387"/>
            <a:ext cx="3804467" cy="355639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21E6EFC-A4D3-44E2-A33E-CE7C21A43C56}"/>
              </a:ext>
            </a:extLst>
          </p:cNvPr>
          <p:cNvGrpSpPr/>
          <p:nvPr/>
        </p:nvGrpSpPr>
        <p:grpSpPr>
          <a:xfrm>
            <a:off x="778879" y="293217"/>
            <a:ext cx="4445254" cy="6271565"/>
            <a:chOff x="778879" y="293217"/>
            <a:chExt cx="4445254" cy="627156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AD55BF5-DB26-4E41-8424-C1596F9E42B7}"/>
                </a:ext>
              </a:extLst>
            </p:cNvPr>
            <p:cNvGrpSpPr/>
            <p:nvPr/>
          </p:nvGrpSpPr>
          <p:grpSpPr>
            <a:xfrm>
              <a:off x="778879" y="293217"/>
              <a:ext cx="4445254" cy="6271565"/>
              <a:chOff x="778879" y="293217"/>
              <a:chExt cx="4445254" cy="6271565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DB0720DE-A118-456D-9EC8-CEE501E47F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5979" t="30675" r="39907" b="5487"/>
              <a:stretch/>
            </p:blipFill>
            <p:spPr>
              <a:xfrm>
                <a:off x="778879" y="293217"/>
                <a:ext cx="4445254" cy="6271565"/>
              </a:xfrm>
              <a:prstGeom prst="rect">
                <a:avLst/>
              </a:prstGeom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6BBE373-F749-41D9-BA23-6B9D8D2A37BA}"/>
                  </a:ext>
                </a:extLst>
              </p:cNvPr>
              <p:cNvSpPr/>
              <p:nvPr/>
            </p:nvSpPr>
            <p:spPr>
              <a:xfrm>
                <a:off x="2107095" y="3644348"/>
                <a:ext cx="649357" cy="19878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AE045E0-9B6D-45D6-9D82-5F236981F34E}"/>
                </a:ext>
              </a:extLst>
            </p:cNvPr>
            <p:cNvSpPr txBox="1"/>
            <p:nvPr/>
          </p:nvSpPr>
          <p:spPr>
            <a:xfrm>
              <a:off x="2055621" y="3616354"/>
              <a:ext cx="7008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5,850</a:t>
              </a:r>
            </a:p>
          </p:txBody>
        </p:sp>
      </p:grpSp>
      <p:pic>
        <p:nvPicPr>
          <p:cNvPr id="8" name="Monday maths slide 8">
            <a:hlinkClick r:id="" action="ppaction://media"/>
            <a:extLst>
              <a:ext uri="{FF2B5EF4-FFF2-40B4-BE49-F238E27FC236}">
                <a16:creationId xmlns:a16="http://schemas.microsoft.com/office/drawing/2014/main" id="{BCBE9B7D-FD4E-4826-BA05-DDBE406F0B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16773" y="897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93E5A2A-0566-4A28-9C50-29F572E5B8CA}"/>
              </a:ext>
            </a:extLst>
          </p:cNvPr>
          <p:cNvSpPr txBox="1"/>
          <p:nvPr/>
        </p:nvSpPr>
        <p:spPr>
          <a:xfrm>
            <a:off x="2745323" y="2474892"/>
            <a:ext cx="6701354" cy="2905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sz="3200" b="1" dirty="0">
                <a:solidFill>
                  <a:srgbClr val="FF0000"/>
                </a:solidFill>
              </a:rPr>
              <a:t>We will practice this method further tomorrow and complete our challenge question at the end of the lesson </a:t>
            </a:r>
            <a:r>
              <a:rPr lang="en-GB" sz="3200" b="1" dirty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2CF127-5FDA-4C30-8F9D-4F8733037703}"/>
              </a:ext>
            </a:extLst>
          </p:cNvPr>
          <p:cNvSpPr/>
          <p:nvPr/>
        </p:nvSpPr>
        <p:spPr>
          <a:xfrm>
            <a:off x="3578387" y="753845"/>
            <a:ext cx="503522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2FC9FF"/>
                </a:solidFill>
                <a:effectLst/>
              </a:rPr>
              <a:t>Well Done</a:t>
            </a:r>
          </a:p>
        </p:txBody>
      </p:sp>
      <p:pic>
        <p:nvPicPr>
          <p:cNvPr id="2" name="Monday maths slide 9">
            <a:hlinkClick r:id="" action="ppaction://media"/>
            <a:extLst>
              <a:ext uri="{FF2B5EF4-FFF2-40B4-BE49-F238E27FC236}">
                <a16:creationId xmlns:a16="http://schemas.microsoft.com/office/drawing/2014/main" id="{818CB6B7-9D86-4CC6-8AF1-F93A796AF3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16209" y="9569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3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5795A44-E53A-4F45-88A2-DA0FFB035E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ca74e-b4f7-4601-85ac-67e42a279e9b"/>
    <ds:schemaRef ds:uri="a460e403-a353-4628-9222-e96d0f2ec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A92139E-2F65-4B50-9786-919ECB39F03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B2B30C8-F525-444F-B354-F03C7F0A2CA0}">
  <ds:schemaRefs>
    <ds:schemaRef ds:uri="http://purl.org/dc/dcmitype/"/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a460e403-a353-4628-9222-e96d0f2ecf11"/>
    <ds:schemaRef ds:uri="6e6ca74e-b4f7-4601-85ac-67e42a279e9b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2028</TotalTime>
  <Words>380</Words>
  <Application>Microsoft Office PowerPoint</Application>
  <PresentationFormat>Widescreen</PresentationFormat>
  <Paragraphs>42</Paragraphs>
  <Slides>9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Wingdings</vt:lpstr>
      <vt:lpstr>Office Theme</vt:lpstr>
      <vt:lpstr>Mathematics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Rachel Beattie</cp:lastModifiedBy>
  <cp:revision>199</cp:revision>
  <dcterms:created xsi:type="dcterms:W3CDTF">2020-07-13T10:58:18Z</dcterms:created>
  <dcterms:modified xsi:type="dcterms:W3CDTF">2021-02-26T19:01:11Z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