
<file path=[Content_Types].xml><?xml version="1.0" encoding="utf-8"?>
<Types xmlns="http://schemas.openxmlformats.org/package/2006/content-types">
  <Default Extension="png" ContentType="image/png"/>
  <Default Extension="m4a" ContentType="audio/mp4"/>
  <Default Extension="mov" ContentType="video/quicktime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8" r:id="rId6"/>
    <p:sldId id="280" r:id="rId7"/>
    <p:sldId id="275" r:id="rId8"/>
    <p:sldId id="276" r:id="rId9"/>
    <p:sldId id="27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290"/>
    <a:srgbClr val="DAE6F6"/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72" d="100"/>
          <a:sy n="72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26/02/2021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o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01.03.21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8 – Lesson 1</a:t>
            </a:r>
          </a:p>
          <a:p>
            <a:r>
              <a:rPr lang="en-GB" b="1" dirty="0"/>
              <a:t>Great Gods of Norse Mythology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7EB51BD-B0C7-4DEE-BCE1-034E32C3CA56}"/>
              </a:ext>
            </a:extLst>
          </p:cNvPr>
          <p:cNvSpPr txBox="1"/>
          <p:nvPr/>
        </p:nvSpPr>
        <p:spPr>
          <a:xfrm>
            <a:off x="7573982" y="264290"/>
            <a:ext cx="310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7B882E1-979C-4EBF-8C89-B33C6EEA33EB}"/>
              </a:ext>
            </a:extLst>
          </p:cNvPr>
          <p:cNvGrpSpPr/>
          <p:nvPr/>
        </p:nvGrpSpPr>
        <p:grpSpPr>
          <a:xfrm>
            <a:off x="338498" y="295069"/>
            <a:ext cx="11538715" cy="1632119"/>
            <a:chOff x="711048" y="223855"/>
            <a:chExt cx="10582738" cy="163211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3A9DF3-1C2A-4C61-9B82-6179DB8E3C4B}"/>
                </a:ext>
              </a:extLst>
            </p:cNvPr>
            <p:cNvSpPr/>
            <p:nvPr/>
          </p:nvSpPr>
          <p:spPr>
            <a:xfrm>
              <a:off x="987979" y="223855"/>
              <a:ext cx="5214478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b="1" u="sng" dirty="0">
                  <a:solidFill>
                    <a:srgbClr val="FF0000"/>
                  </a:solidFill>
                </a:rPr>
                <a:t>Let’s Recap Noun Phrases:</a:t>
              </a:r>
              <a:endParaRPr lang="en-GB" sz="20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D9DDB8-3D56-4420-8F83-FDECB59EA771}"/>
                </a:ext>
              </a:extLst>
            </p:cNvPr>
            <p:cNvSpPr txBox="1"/>
            <p:nvPr/>
          </p:nvSpPr>
          <p:spPr>
            <a:xfrm>
              <a:off x="711048" y="1148088"/>
              <a:ext cx="105827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/>
                <a:t>Today we are going to be reading about Thor, before writing some expanded noun phrases to describe him. 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F360F1FC-3481-487D-96C6-C69B5EAE2BB4}"/>
              </a:ext>
            </a:extLst>
          </p:cNvPr>
          <p:cNvSpPr/>
          <p:nvPr/>
        </p:nvSpPr>
        <p:spPr>
          <a:xfrm>
            <a:off x="338498" y="1711870"/>
            <a:ext cx="95571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i="1" dirty="0"/>
              <a:t>Remember: </a:t>
            </a:r>
            <a:r>
              <a:rPr lang="en-GB" sz="2000" i="1" dirty="0"/>
              <a:t>Noun phrases create extra detail and description about a noun.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7766A8-DC6F-4207-B0A1-CB54F886B891}"/>
              </a:ext>
            </a:extLst>
          </p:cNvPr>
          <p:cNvGrpSpPr/>
          <p:nvPr/>
        </p:nvGrpSpPr>
        <p:grpSpPr>
          <a:xfrm>
            <a:off x="8113594" y="2752020"/>
            <a:ext cx="3763619" cy="3429000"/>
            <a:chOff x="8013833" y="2972019"/>
            <a:chExt cx="3763619" cy="3429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E8BD9F1-9B66-4A91-8365-6E533137EE65}"/>
                </a:ext>
              </a:extLst>
            </p:cNvPr>
            <p:cNvSpPr/>
            <p:nvPr/>
          </p:nvSpPr>
          <p:spPr>
            <a:xfrm>
              <a:off x="8013833" y="2972019"/>
              <a:ext cx="3763619" cy="34290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301532-4CD3-4677-A156-A201F9E636F0}"/>
                </a:ext>
              </a:extLst>
            </p:cNvPr>
            <p:cNvSpPr txBox="1"/>
            <p:nvPr/>
          </p:nvSpPr>
          <p:spPr>
            <a:xfrm>
              <a:off x="8112123" y="3124553"/>
              <a:ext cx="3578087" cy="312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/>
                <a:t>Sentence Structure:</a:t>
              </a:r>
            </a:p>
            <a:p>
              <a:endParaRPr lang="en-GB" b="1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dirty="0">
                  <a:highlight>
                    <a:srgbClr val="00FF00"/>
                  </a:highlight>
                </a:rPr>
                <a:t>Determiner/Article – </a:t>
              </a:r>
              <a:r>
                <a:rPr lang="en-GB" i="1" dirty="0">
                  <a:highlight>
                    <a:srgbClr val="00FF00"/>
                  </a:highlight>
                </a:rPr>
                <a:t>the, a, some, his, those, their, etc.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105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dirty="0">
                  <a:highlight>
                    <a:srgbClr val="FFFF00"/>
                  </a:highlight>
                </a:rPr>
                <a:t>Adjective – </a:t>
              </a:r>
              <a:r>
                <a:rPr lang="en-GB" i="1" dirty="0">
                  <a:highlight>
                    <a:srgbClr val="FFFF00"/>
                  </a:highlight>
                </a:rPr>
                <a:t>a describing word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105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dirty="0">
                  <a:highlight>
                    <a:srgbClr val="FF00FF"/>
                  </a:highlight>
                </a:rPr>
                <a:t>Noun – </a:t>
              </a:r>
              <a:r>
                <a:rPr lang="en-GB" i="1" dirty="0">
                  <a:highlight>
                    <a:srgbClr val="FF00FF"/>
                  </a:highlight>
                </a:rPr>
                <a:t>person, place or thing</a:t>
              </a:r>
            </a:p>
            <a:p>
              <a:endParaRPr lang="en-GB" sz="1050" dirty="0">
                <a:highlight>
                  <a:srgbClr val="00FFFF"/>
                </a:highlight>
              </a:endParaRPr>
            </a:p>
            <a:p>
              <a:pPr algn="ctr"/>
              <a:r>
                <a:rPr lang="en-GB" dirty="0">
                  <a:highlight>
                    <a:srgbClr val="00FFFF"/>
                  </a:highlight>
                </a:rPr>
                <a:t>You can then challenge yourself to add even more detail at the end of your sentence.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BE40FF-FEFB-4B5E-8EE9-D877F36A2FD4}"/>
              </a:ext>
            </a:extLst>
          </p:cNvPr>
          <p:cNvGrpSpPr/>
          <p:nvPr/>
        </p:nvGrpSpPr>
        <p:grpSpPr>
          <a:xfrm>
            <a:off x="616857" y="2575347"/>
            <a:ext cx="7072192" cy="1707306"/>
            <a:chOff x="501790" y="3255806"/>
            <a:chExt cx="7072192" cy="170730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0BA4237-02DF-4710-9589-5ACCDC7D9ED8}"/>
                </a:ext>
              </a:extLst>
            </p:cNvPr>
            <p:cNvSpPr/>
            <p:nvPr/>
          </p:nvSpPr>
          <p:spPr>
            <a:xfrm>
              <a:off x="501790" y="3909404"/>
              <a:ext cx="70721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Castle</a:t>
              </a:r>
              <a:r>
                <a:rPr lang="en-GB" sz="2000" dirty="0"/>
                <a:t> – </a:t>
              </a:r>
              <a:r>
                <a:rPr lang="en-GB" sz="2000" dirty="0">
                  <a:highlight>
                    <a:srgbClr val="00FF00"/>
                  </a:highlight>
                </a:rPr>
                <a:t>The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FFFF00"/>
                  </a:highlight>
                </a:rPr>
                <a:t>ancient, crumbling 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FF00FF"/>
                  </a:highlight>
                </a:rPr>
                <a:t>castle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00FFFF"/>
                  </a:highlight>
                </a:rPr>
                <a:t>which barely stood upright.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E12ED32-716A-4977-8B40-A02EC725A1DC}"/>
                </a:ext>
              </a:extLst>
            </p:cNvPr>
            <p:cNvSpPr/>
            <p:nvPr/>
          </p:nvSpPr>
          <p:spPr>
            <a:xfrm>
              <a:off x="501790" y="3255806"/>
              <a:ext cx="563096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Tree</a:t>
              </a:r>
              <a:r>
                <a:rPr lang="en-GB" sz="2000" dirty="0"/>
                <a:t> – </a:t>
              </a:r>
              <a:r>
                <a:rPr lang="en-GB" sz="2000" dirty="0">
                  <a:highlight>
                    <a:srgbClr val="00FF00"/>
                  </a:highlight>
                </a:rPr>
                <a:t>The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FFFF00"/>
                  </a:highlight>
                </a:rPr>
                <a:t>tall, overgrown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FF00FF"/>
                  </a:highlight>
                </a:rPr>
                <a:t>tree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00FFFF"/>
                  </a:highlight>
                </a:rPr>
                <a:t>that blocked the sun.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C20ED10-3E6E-4922-83E4-1D007A6C613C}"/>
                </a:ext>
              </a:extLst>
            </p:cNvPr>
            <p:cNvSpPr/>
            <p:nvPr/>
          </p:nvSpPr>
          <p:spPr>
            <a:xfrm>
              <a:off x="501790" y="4563002"/>
              <a:ext cx="55540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dirty="0"/>
                <a:t>God</a:t>
              </a:r>
              <a:r>
                <a:rPr lang="en-GB" sz="2000" dirty="0"/>
                <a:t> – </a:t>
              </a:r>
              <a:r>
                <a:rPr lang="en-GB" sz="2000" dirty="0">
                  <a:highlight>
                    <a:srgbClr val="00FF00"/>
                  </a:highlight>
                </a:rPr>
                <a:t>A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FFFF00"/>
                  </a:highlight>
                </a:rPr>
                <a:t>large and muscly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FF00FF"/>
                  </a:highlight>
                </a:rPr>
                <a:t>god</a:t>
              </a:r>
              <a:r>
                <a:rPr lang="en-GB" sz="2000" dirty="0"/>
                <a:t> </a:t>
              </a:r>
              <a:r>
                <a:rPr lang="en-GB" sz="2000" dirty="0">
                  <a:highlight>
                    <a:srgbClr val="00FFFF"/>
                  </a:highlight>
                </a:rPr>
                <a:t>who is very powerful.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F6501C5-9A91-4369-9552-C2EEFD1341B8}"/>
              </a:ext>
            </a:extLst>
          </p:cNvPr>
          <p:cNvSpPr/>
          <p:nvPr/>
        </p:nvSpPr>
        <p:spPr>
          <a:xfrm>
            <a:off x="314787" y="4751488"/>
            <a:ext cx="61062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</a:rPr>
              <a:t>Can you expanded these nouns into noun phrases?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Use the steps shown on this slide: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D098C5-D1C1-4030-AF03-1BB454F22425}"/>
              </a:ext>
            </a:extLst>
          </p:cNvPr>
          <p:cNvSpPr/>
          <p:nvPr/>
        </p:nvSpPr>
        <p:spPr>
          <a:xfrm>
            <a:off x="669865" y="5607373"/>
            <a:ext cx="15367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000" dirty="0"/>
              <a:t>house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flower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sun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389CC913-6CA7-438E-84CA-4DE45C5670B8}"/>
              </a:ext>
            </a:extLst>
          </p:cNvPr>
          <p:cNvSpPr/>
          <p:nvPr/>
        </p:nvSpPr>
        <p:spPr>
          <a:xfrm>
            <a:off x="4608115" y="5528995"/>
            <a:ext cx="1717851" cy="1080201"/>
          </a:xfrm>
          <a:prstGeom prst="wedgeEllipseCallout">
            <a:avLst>
              <a:gd name="adj1" fmla="val -64798"/>
              <a:gd name="adj2" fmla="val -43342"/>
            </a:avLst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0F68E5-AF56-48C8-BC33-83F166C9B58F}"/>
              </a:ext>
            </a:extLst>
          </p:cNvPr>
          <p:cNvSpPr/>
          <p:nvPr/>
        </p:nvSpPr>
        <p:spPr>
          <a:xfrm>
            <a:off x="4706309" y="5857422"/>
            <a:ext cx="15367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/>
              <a:t>Your Turn!</a:t>
            </a:r>
          </a:p>
        </p:txBody>
      </p:sp>
      <p:pic>
        <p:nvPicPr>
          <p:cNvPr id="2" name="Monday English slide 2">
            <a:hlinkClick r:id="" action="ppaction://media"/>
            <a:extLst>
              <a:ext uri="{FF2B5EF4-FFF2-40B4-BE49-F238E27FC236}">
                <a16:creationId xmlns:a16="http://schemas.microsoft.com/office/drawing/2014/main" id="{43302FCE-2155-43FD-B150-FD75440B0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3774" y="324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22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3253238" y="112114"/>
            <a:ext cx="5685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u="sng" dirty="0">
                <a:solidFill>
                  <a:srgbClr val="FF0000"/>
                </a:solidFill>
              </a:rPr>
              <a:t>Let’s watch: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9F0D4-10EE-4959-846C-021C5A52249D}"/>
              </a:ext>
            </a:extLst>
          </p:cNvPr>
          <p:cNvSpPr txBox="1"/>
          <p:nvPr/>
        </p:nvSpPr>
        <p:spPr>
          <a:xfrm>
            <a:off x="653145" y="5909055"/>
            <a:ext cx="10911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i="1" dirty="0">
                <a:solidFill>
                  <a:srgbClr val="FF0000"/>
                </a:solidFill>
              </a:rPr>
              <a:t>As we are reading about Thor on this next slide, try to spot the noun phrases that have been used to describe him. You could underline these, or simply make a mental note of these in your head. </a:t>
            </a:r>
          </a:p>
        </p:txBody>
      </p:sp>
      <p:pic>
        <p:nvPicPr>
          <p:cNvPr id="2" name="Expanded noun phrases">
            <a:hlinkClick r:id="" action="ppaction://media"/>
            <a:extLst>
              <a:ext uri="{FF2B5EF4-FFF2-40B4-BE49-F238E27FC236}">
                <a16:creationId xmlns:a16="http://schemas.microsoft.com/office/drawing/2014/main" id="{DC6BA29A-02FF-4151-B50C-ACA04F4991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9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5772" y="927100"/>
            <a:ext cx="8680451" cy="47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1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>
            <a:extLst>
              <a:ext uri="{FF2B5EF4-FFF2-40B4-BE49-F238E27FC236}">
                <a16:creationId xmlns:a16="http://schemas.microsoft.com/office/drawing/2014/main" id="{BDCC3ADF-6C3E-49A8-8B0C-F282DBD28A97}"/>
              </a:ext>
            </a:extLst>
          </p:cNvPr>
          <p:cNvSpPr txBox="1"/>
          <p:nvPr/>
        </p:nvSpPr>
        <p:spPr>
          <a:xfrm>
            <a:off x="6996008" y="499223"/>
            <a:ext cx="40786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3 and 4 of ‘Great Gods of Norse Mythology’ or click on the sound button to hear it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570FE8-47D1-4FF5-A35C-CF3D90EC8DAB}"/>
              </a:ext>
            </a:extLst>
          </p:cNvPr>
          <p:cNvSpPr txBox="1"/>
          <p:nvPr/>
        </p:nvSpPr>
        <p:spPr>
          <a:xfrm>
            <a:off x="6996007" y="2360654"/>
            <a:ext cx="3698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69903C-4C5E-488F-ACED-77D50692BB99}"/>
              </a:ext>
            </a:extLst>
          </p:cNvPr>
          <p:cNvSpPr/>
          <p:nvPr/>
        </p:nvSpPr>
        <p:spPr>
          <a:xfrm>
            <a:off x="6996007" y="1568438"/>
            <a:ext cx="4786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As you are reading/listening to the text, try to spot the noun phrases used to describe Thor.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C5919A-AD5B-4B34-A29B-08249CEA155D}"/>
              </a:ext>
            </a:extLst>
          </p:cNvPr>
          <p:cNvGrpSpPr/>
          <p:nvPr/>
        </p:nvGrpSpPr>
        <p:grpSpPr>
          <a:xfrm>
            <a:off x="257655" y="567954"/>
            <a:ext cx="11676690" cy="5790823"/>
            <a:chOff x="257655" y="577601"/>
            <a:chExt cx="11676690" cy="579082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2ACD79E-2B18-4927-883C-61735A09F1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9952" t="51067" r="30785" b="6169"/>
            <a:stretch/>
          </p:blipFill>
          <p:spPr>
            <a:xfrm>
              <a:off x="6864624" y="3425584"/>
              <a:ext cx="5069721" cy="2942840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59A9CA-DE89-40EB-BCEA-210846FEE8BF}"/>
                </a:ext>
              </a:extLst>
            </p:cNvPr>
            <p:cNvGrpSpPr/>
            <p:nvPr/>
          </p:nvGrpSpPr>
          <p:grpSpPr>
            <a:xfrm>
              <a:off x="257655" y="577601"/>
              <a:ext cx="11663828" cy="5790823"/>
              <a:chOff x="257655" y="486160"/>
              <a:chExt cx="11663828" cy="5790823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927610B5-FFDE-4995-A70B-B7666712523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7613" t="19832" r="28804" b="6023"/>
              <a:stretch/>
            </p:blipFill>
            <p:spPr>
              <a:xfrm>
                <a:off x="257655" y="486160"/>
                <a:ext cx="6386806" cy="5790823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985CC29-F324-4CC2-A901-CC11062D6C4E}"/>
                  </a:ext>
                </a:extLst>
              </p:cNvPr>
              <p:cNvSpPr/>
              <p:nvPr/>
            </p:nvSpPr>
            <p:spPr>
              <a:xfrm>
                <a:off x="257655" y="486160"/>
                <a:ext cx="330174" cy="258423"/>
              </a:xfrm>
              <a:prstGeom prst="rect">
                <a:avLst/>
              </a:prstGeom>
              <a:solidFill>
                <a:srgbClr val="DAE6F6"/>
              </a:solidFill>
              <a:ln>
                <a:solidFill>
                  <a:srgbClr val="DAE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080EF69-A06E-40BB-ACB4-54F28E429F69}"/>
                  </a:ext>
                </a:extLst>
              </p:cNvPr>
              <p:cNvSpPr/>
              <p:nvPr/>
            </p:nvSpPr>
            <p:spPr>
              <a:xfrm>
                <a:off x="6314287" y="486160"/>
                <a:ext cx="330174" cy="258423"/>
              </a:xfrm>
              <a:prstGeom prst="rect">
                <a:avLst/>
              </a:prstGeom>
              <a:solidFill>
                <a:srgbClr val="DAE6F6"/>
              </a:solidFill>
              <a:ln>
                <a:solidFill>
                  <a:srgbClr val="DAE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3D4B24F-84AC-4D9E-9BB0-6D6BDB37B2C6}"/>
                  </a:ext>
                </a:extLst>
              </p:cNvPr>
              <p:cNvSpPr/>
              <p:nvPr/>
            </p:nvSpPr>
            <p:spPr>
              <a:xfrm>
                <a:off x="11591309" y="6018560"/>
                <a:ext cx="330174" cy="258423"/>
              </a:xfrm>
              <a:prstGeom prst="rect">
                <a:avLst/>
              </a:prstGeom>
              <a:solidFill>
                <a:srgbClr val="DAE6F6"/>
              </a:solidFill>
              <a:ln>
                <a:solidFill>
                  <a:srgbClr val="DAE6F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pic>
        <p:nvPicPr>
          <p:cNvPr id="2" name="Monday English slide 4A">
            <a:hlinkClick r:id="" action="ppaction://media"/>
            <a:extLst>
              <a:ext uri="{FF2B5EF4-FFF2-40B4-BE49-F238E27FC236}">
                <a16:creationId xmlns:a16="http://schemas.microsoft.com/office/drawing/2014/main" id="{A427E1D0-59FC-4F8E-AF9D-4184D4A95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390" y="581096"/>
            <a:ext cx="609600" cy="609600"/>
          </a:xfrm>
          <a:prstGeom prst="rect">
            <a:avLst/>
          </a:prstGeom>
        </p:spPr>
      </p:pic>
      <p:pic>
        <p:nvPicPr>
          <p:cNvPr id="3" name="Monday English slide 4B">
            <a:hlinkClick r:id="" action="ppaction://media"/>
            <a:extLst>
              <a:ext uri="{FF2B5EF4-FFF2-40B4-BE49-F238E27FC236}">
                <a16:creationId xmlns:a16="http://schemas.microsoft.com/office/drawing/2014/main" id="{914B830A-78D5-4555-A3C4-8F434B9F20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1390" y="24472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5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>
            <a:extLst>
              <a:ext uri="{FF2B5EF4-FFF2-40B4-BE49-F238E27FC236}">
                <a16:creationId xmlns:a16="http://schemas.microsoft.com/office/drawing/2014/main" id="{9C903038-C630-4CB1-8A3E-1BA7C6F7F49F}"/>
              </a:ext>
            </a:extLst>
          </p:cNvPr>
          <p:cNvSpPr txBox="1"/>
          <p:nvPr/>
        </p:nvSpPr>
        <p:spPr>
          <a:xfrm>
            <a:off x="7898750" y="384274"/>
            <a:ext cx="28911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Read pages 3 and 4 of ‘Great Gods of Norse Mythology’ or click on the sound button to hear it being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016286-9D4F-40B0-8E6A-EEB7898CF6A9}"/>
              </a:ext>
            </a:extLst>
          </p:cNvPr>
          <p:cNvSpPr txBox="1"/>
          <p:nvPr/>
        </p:nvSpPr>
        <p:spPr>
          <a:xfrm>
            <a:off x="7898750" y="1881714"/>
            <a:ext cx="39914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E51558-C7C0-4D8D-B597-3D2837D772B9}"/>
              </a:ext>
            </a:extLst>
          </p:cNvPr>
          <p:cNvSpPr/>
          <p:nvPr/>
        </p:nvSpPr>
        <p:spPr>
          <a:xfrm>
            <a:off x="1798682" y="5907058"/>
            <a:ext cx="4786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As you are reading/listening to the text, try to spot the noun phrases used to describe Thor.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A5FC994-3BFD-4DDA-9198-A769A7522808}"/>
              </a:ext>
            </a:extLst>
          </p:cNvPr>
          <p:cNvGrpSpPr/>
          <p:nvPr/>
        </p:nvGrpSpPr>
        <p:grpSpPr>
          <a:xfrm>
            <a:off x="334743" y="224317"/>
            <a:ext cx="11297245" cy="6387893"/>
            <a:chOff x="334743" y="224317"/>
            <a:chExt cx="11297245" cy="638789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C891111-4608-4DCB-84CD-1DFFF44450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8026" t="28503" r="29291" b="12285"/>
            <a:stretch/>
          </p:blipFill>
          <p:spPr>
            <a:xfrm>
              <a:off x="334743" y="224317"/>
              <a:ext cx="7359280" cy="544107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BB677C-882B-41D2-BDD7-19A73E7B3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286" t="33616" r="35607" b="6370"/>
            <a:stretch/>
          </p:blipFill>
          <p:spPr>
            <a:xfrm>
              <a:off x="8103478" y="2863682"/>
              <a:ext cx="3528510" cy="374852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E8F8E6-1A61-4E75-B587-213404AF9FCB}"/>
                </a:ext>
              </a:extLst>
            </p:cNvPr>
            <p:cNvSpPr/>
            <p:nvPr/>
          </p:nvSpPr>
          <p:spPr>
            <a:xfrm>
              <a:off x="6836408" y="5133977"/>
              <a:ext cx="857615" cy="531413"/>
            </a:xfrm>
            <a:prstGeom prst="rect">
              <a:avLst/>
            </a:prstGeom>
            <a:solidFill>
              <a:srgbClr val="DAE6F6"/>
            </a:solidFill>
            <a:ln>
              <a:solidFill>
                <a:srgbClr val="DAE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22C469B-AA38-40FB-A1A6-8D7E30C85DE7}"/>
                </a:ext>
              </a:extLst>
            </p:cNvPr>
            <p:cNvSpPr/>
            <p:nvPr/>
          </p:nvSpPr>
          <p:spPr>
            <a:xfrm>
              <a:off x="334744" y="5316583"/>
              <a:ext cx="749474" cy="348806"/>
            </a:xfrm>
            <a:prstGeom prst="rect">
              <a:avLst/>
            </a:prstGeom>
            <a:solidFill>
              <a:srgbClr val="DAE6F6"/>
            </a:solidFill>
            <a:ln>
              <a:solidFill>
                <a:srgbClr val="DAE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Monday English slide 5">
            <a:hlinkClick r:id="" action="ppaction://media"/>
            <a:extLst>
              <a:ext uri="{FF2B5EF4-FFF2-40B4-BE49-F238E27FC236}">
                <a16:creationId xmlns:a16="http://schemas.microsoft.com/office/drawing/2014/main" id="{84C577DF-8BE9-455D-BD0F-6CE9BE8F6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01900" y="782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3A9DF3-1C2A-4C61-9B82-6179DB8E3C4B}"/>
              </a:ext>
            </a:extLst>
          </p:cNvPr>
          <p:cNvSpPr/>
          <p:nvPr/>
        </p:nvSpPr>
        <p:spPr>
          <a:xfrm>
            <a:off x="910570" y="521345"/>
            <a:ext cx="25603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u="sng" dirty="0"/>
              <a:t>Activity 1: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FE7C06-993D-4EA8-97F2-8D3D17FA83BF}"/>
              </a:ext>
            </a:extLst>
          </p:cNvPr>
          <p:cNvSpPr txBox="1"/>
          <p:nvPr/>
        </p:nvSpPr>
        <p:spPr>
          <a:xfrm>
            <a:off x="4845651" y="444401"/>
            <a:ext cx="56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B6044B-DBCA-4E99-87BD-9C96AF3CA73A}"/>
              </a:ext>
            </a:extLst>
          </p:cNvPr>
          <p:cNvSpPr/>
          <p:nvPr/>
        </p:nvSpPr>
        <p:spPr>
          <a:xfrm>
            <a:off x="648057" y="1530217"/>
            <a:ext cx="1061972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Use what you have just read and the picture below to create labels for Thor using expanded noun phrases.</a:t>
            </a:r>
          </a:p>
          <a:p>
            <a:endParaRPr lang="en-GB" sz="1050" dirty="0"/>
          </a:p>
          <a:p>
            <a:r>
              <a:rPr lang="en-GB" i="1" dirty="0"/>
              <a:t>You might want to draw your own picture of Thor in the middle of your page.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02A3576-40BF-4D88-AC3D-6B975056D844}"/>
              </a:ext>
            </a:extLst>
          </p:cNvPr>
          <p:cNvGrpSpPr/>
          <p:nvPr/>
        </p:nvGrpSpPr>
        <p:grpSpPr>
          <a:xfrm>
            <a:off x="4454589" y="2956970"/>
            <a:ext cx="3006658" cy="3084410"/>
            <a:chOff x="3952943" y="2301979"/>
            <a:chExt cx="3528510" cy="374852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DE7B05D-7B9A-496E-9426-6F86B98F46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1" b="90797" l="36018" r="62958">
                          <a14:foregroundMark x1="49268" y1="37363" x2="49268" y2="37363"/>
                          <a14:foregroundMark x1="49268" y1="36126" x2="49268" y2="36126"/>
                          <a14:foregroundMark x1="51245" y1="37775" x2="51245" y2="37775"/>
                          <a14:foregroundMark x1="53953" y1="39423" x2="53953" y2="39423"/>
                          <a14:foregroundMark x1="56589" y1="41758" x2="56589" y2="41758"/>
                          <a14:foregroundMark x1="61859" y1="59753" x2="61859" y2="59753"/>
                          <a14:foregroundMark x1="62958" y1="60302" x2="62958" y2="60302"/>
                          <a14:foregroundMark x1="62665" y1="58654" x2="62665" y2="58654"/>
                          <a14:foregroundMark x1="61054" y1="74176" x2="61054" y2="74176"/>
                          <a14:foregroundMark x1="60615" y1="75962" x2="60615" y2="75962"/>
                          <a14:foregroundMark x1="58419" y1="80357" x2="58419" y2="80357"/>
                          <a14:foregroundMark x1="58272" y1="82280" x2="58272" y2="82280"/>
                          <a14:foregroundMark x1="38141" y1="76648" x2="38141" y2="76648"/>
                          <a14:foregroundMark x1="38141" y1="76648" x2="38141" y2="76648"/>
                          <a14:foregroundMark x1="36530" y1="53434" x2="36530" y2="53434"/>
                          <a14:foregroundMark x1="46120" y1="37912" x2="46120" y2="37912"/>
                          <a14:foregroundMark x1="46120" y1="37912" x2="46120" y2="37912"/>
                          <a14:foregroundMark x1="44363" y1="39148" x2="44363" y2="39148"/>
                          <a14:foregroundMark x1="41435" y1="42582" x2="41435" y2="42582"/>
                          <a14:foregroundMark x1="38360" y1="48214" x2="38360" y2="48214"/>
                          <a14:foregroundMark x1="36018" y1="67720" x2="36018" y2="67720"/>
                          <a14:foregroundMark x1="42606" y1="84753" x2="42606" y2="84753"/>
                          <a14:foregroundMark x1="48389" y1="88187" x2="48389" y2="88187"/>
                          <a14:foregroundMark x1="49341" y1="91071" x2="49341" y2="91071"/>
                          <a14:foregroundMark x1="49488" y1="36126" x2="49488" y2="36126"/>
                          <a14:foregroundMark x1="49488" y1="36126" x2="49488" y2="36126"/>
                          <a14:foregroundMark x1="50512" y1="34615" x2="50512" y2="34615"/>
                          <a14:foregroundMark x1="48170" y1="34341" x2="48170" y2="34341"/>
                          <a14:foregroundMark x1="49195" y1="36676" x2="49195" y2="36676"/>
                          <a14:foregroundMark x1="49195" y1="36401" x2="49195" y2="36401"/>
                          <a14:foregroundMark x1="49195" y1="36676" x2="49195" y2="36676"/>
                          <a14:foregroundMark x1="49195" y1="36401" x2="49195" y2="36401"/>
                          <a14:foregroundMark x1="49488" y1="36126" x2="49488" y2="36126"/>
                          <a14:foregroundMark x1="49122" y1="36538" x2="49122" y2="36538"/>
                          <a14:foregroundMark x1="49195" y1="36538" x2="49195" y2="36538"/>
                          <a14:foregroundMark x1="49195" y1="36401" x2="49195" y2="36401"/>
                          <a14:foregroundMark x1="49122" y1="36538" x2="49122" y2="36538"/>
                          <a14:foregroundMark x1="49122" y1="36676" x2="49122" y2="36676"/>
                          <a14:foregroundMark x1="49414" y1="35852" x2="49414" y2="35852"/>
                          <a14:foregroundMark x1="49195" y1="36126" x2="49195" y2="36126"/>
                          <a14:foregroundMark x1="49195" y1="36676" x2="49195" y2="36676"/>
                          <a14:foregroundMark x1="49195" y1="36401" x2="49195" y2="36401"/>
                          <a14:foregroundMark x1="49122" y1="36401" x2="49122" y2="36401"/>
                          <a14:foregroundMark x1="49122" y1="36676" x2="49122" y2="36676"/>
                          <a14:foregroundMark x1="49634" y1="35989" x2="49634" y2="35989"/>
                          <a14:foregroundMark x1="49414" y1="35989" x2="49414" y2="35989"/>
                          <a14:foregroundMark x1="49414" y1="36264" x2="49414" y2="36264"/>
                          <a14:foregroundMark x1="49195" y1="36264" x2="49195" y2="36264"/>
                          <a14:foregroundMark x1="49195" y1="36538" x2="49195" y2="36538"/>
                          <a14:foregroundMark x1="49122" y1="36538" x2="49122" y2="36538"/>
                          <a14:foregroundMark x1="49341" y1="35852" x2="49341" y2="35852"/>
                          <a14:foregroundMark x1="49341" y1="35577" x2="49341" y2="35577"/>
                          <a14:foregroundMark x1="49561" y1="36401" x2="49561" y2="36401"/>
                          <a14:foregroundMark x1="49488" y1="36264" x2="49488" y2="36264"/>
                          <a14:foregroundMark x1="49488" y1="35852" x2="49488" y2="35852"/>
                          <a14:foregroundMark x1="49634" y1="35852" x2="49634" y2="35852"/>
                          <a14:foregroundMark x1="49634" y1="36264" x2="49634" y2="36264"/>
                          <a14:foregroundMark x1="49414" y1="35989" x2="49414" y2="35989"/>
                          <a14:foregroundMark x1="49414" y1="35989" x2="49414" y2="35989"/>
                          <a14:foregroundMark x1="49414" y1="35577" x2="49414" y2="35577"/>
                          <a14:foregroundMark x1="49414" y1="35302" x2="49414" y2="35302"/>
                          <a14:foregroundMark x1="49414" y1="36264" x2="49414" y2="36264"/>
                          <a14:foregroundMark x1="49561" y1="36264" x2="49561" y2="36264"/>
                          <a14:foregroundMark x1="49488" y1="35989" x2="49488" y2="35989"/>
                          <a14:foregroundMark x1="49414" y1="36126" x2="49414" y2="36126"/>
                          <a14:foregroundMark x1="49414" y1="36126" x2="49414" y2="36126"/>
                          <a14:foregroundMark x1="49414" y1="36126" x2="49414" y2="36126"/>
                          <a14:foregroundMark x1="49414" y1="36126" x2="49414" y2="36126"/>
                          <a14:foregroundMark x1="49414" y1="36126" x2="49414" y2="36126"/>
                          <a14:foregroundMark x1="49488" y1="35989" x2="49488" y2="35989"/>
                          <a14:foregroundMark x1="49488" y1="35989" x2="49488" y2="35989"/>
                          <a14:foregroundMark x1="49414" y1="36126" x2="49414" y2="36126"/>
                          <a14:foregroundMark x1="49414" y1="36676" x2="49414" y2="36676"/>
                          <a14:foregroundMark x1="49048" y1="36813" x2="49048" y2="36813"/>
                          <a14:foregroundMark x1="48170" y1="37775" x2="48170" y2="37775"/>
                          <a14:foregroundMark x1="47950" y1="37088" x2="47950" y2="37088"/>
                          <a14:foregroundMark x1="49341" y1="36813" x2="49341" y2="36813"/>
                          <a14:foregroundMark x1="49634" y1="35577" x2="49634" y2="35577"/>
                          <a14:foregroundMark x1="49634" y1="35852" x2="49634" y2="35852"/>
                          <a14:foregroundMark x1="49634" y1="35852" x2="49634" y2="35852"/>
                          <a14:foregroundMark x1="49634" y1="35852" x2="49634" y2="35852"/>
                          <a14:foregroundMark x1="49341" y1="36264" x2="49341" y2="36264"/>
                          <a14:foregroundMark x1="49195" y1="36538" x2="49195" y2="36538"/>
                          <a14:backgroundMark x1="49634" y1="35714" x2="49634" y2="35714"/>
                          <a14:backgroundMark x1="49122" y1="36538" x2="49122" y2="36538"/>
                          <a14:backgroundMark x1="49488" y1="36126" x2="49488" y2="36126"/>
                          <a14:backgroundMark x1="49341" y1="36126" x2="49341" y2="36126"/>
                        </a14:backgroundRemoval>
                      </a14:imgEffect>
                    </a14:imgLayer>
                  </a14:imgProps>
                </a:ext>
              </a:extLst>
            </a:blip>
            <a:srcRect l="34286" t="33616" r="35607" b="6370"/>
            <a:stretch/>
          </p:blipFill>
          <p:spPr>
            <a:xfrm>
              <a:off x="3952943" y="2301979"/>
              <a:ext cx="3528510" cy="3748528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F3FC2B7-CCB2-49DC-B6E3-98054313392B}"/>
                </a:ext>
              </a:extLst>
            </p:cNvPr>
            <p:cNvSpPr/>
            <p:nvPr/>
          </p:nvSpPr>
          <p:spPr>
            <a:xfrm>
              <a:off x="5666812" y="2444155"/>
              <a:ext cx="100771" cy="85842"/>
            </a:xfrm>
            <a:prstGeom prst="ellipse">
              <a:avLst/>
            </a:prstGeom>
            <a:solidFill>
              <a:srgbClr val="BFB290"/>
            </a:solidFill>
            <a:ln>
              <a:solidFill>
                <a:srgbClr val="BFB29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4AF877A5-7C13-4677-8228-4EA6A45D082C}"/>
              </a:ext>
            </a:extLst>
          </p:cNvPr>
          <p:cNvSpPr/>
          <p:nvPr/>
        </p:nvSpPr>
        <p:spPr>
          <a:xfrm>
            <a:off x="1034971" y="3398481"/>
            <a:ext cx="2867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The brave and mighty god.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84716C-1842-4824-B000-4E7B17EAEB32}"/>
              </a:ext>
            </a:extLst>
          </p:cNvPr>
          <p:cNvSpPr/>
          <p:nvPr/>
        </p:nvSpPr>
        <p:spPr>
          <a:xfrm>
            <a:off x="7662434" y="2781569"/>
            <a:ext cx="3605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His two horned helmet on his head.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7BF05A-E1CB-4945-AF82-471C6DFB94E8}"/>
              </a:ext>
            </a:extLst>
          </p:cNvPr>
          <p:cNvSpPr/>
          <p:nvPr/>
        </p:nvSpPr>
        <p:spPr>
          <a:xfrm>
            <a:off x="711082" y="5468153"/>
            <a:ext cx="2311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His powerful hammer.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1037B3-AB41-4048-8E25-7467C7203413}"/>
              </a:ext>
            </a:extLst>
          </p:cNvPr>
          <p:cNvGrpSpPr/>
          <p:nvPr/>
        </p:nvGrpSpPr>
        <p:grpSpPr>
          <a:xfrm>
            <a:off x="8970845" y="3982031"/>
            <a:ext cx="3006110" cy="2696280"/>
            <a:chOff x="8113595" y="2752020"/>
            <a:chExt cx="3006110" cy="269628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EAAC54-77CA-4F53-9A48-53D71C9C928C}"/>
                </a:ext>
              </a:extLst>
            </p:cNvPr>
            <p:cNvSpPr/>
            <p:nvPr/>
          </p:nvSpPr>
          <p:spPr>
            <a:xfrm>
              <a:off x="8113595" y="2752020"/>
              <a:ext cx="2998604" cy="269628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6540EE1-4147-4585-A929-B11B3A43105E}"/>
                </a:ext>
              </a:extLst>
            </p:cNvPr>
            <p:cNvSpPr txBox="1"/>
            <p:nvPr/>
          </p:nvSpPr>
          <p:spPr>
            <a:xfrm>
              <a:off x="8173784" y="2879154"/>
              <a:ext cx="2945921" cy="2446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/>
                <a:t>Sentence Structure:</a:t>
              </a:r>
            </a:p>
            <a:p>
              <a:endParaRPr lang="en-GB" sz="1400" b="1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sz="1400" dirty="0">
                  <a:highlight>
                    <a:srgbClr val="00FF00"/>
                  </a:highlight>
                </a:rPr>
                <a:t>Determiner/Article – </a:t>
              </a:r>
              <a:r>
                <a:rPr lang="en-GB" sz="1400" i="1" dirty="0">
                  <a:highlight>
                    <a:srgbClr val="00FF00"/>
                  </a:highlight>
                </a:rPr>
                <a:t>the, a, some, his, those, their, etc.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90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sz="1400" dirty="0">
                  <a:highlight>
                    <a:srgbClr val="FFFF00"/>
                  </a:highlight>
                </a:rPr>
                <a:t>Adjective – </a:t>
              </a:r>
              <a:r>
                <a:rPr lang="en-GB" sz="1400" i="1" dirty="0">
                  <a:highlight>
                    <a:srgbClr val="FFFF00"/>
                  </a:highlight>
                </a:rPr>
                <a:t>a describing word</a:t>
              </a:r>
            </a:p>
            <a:p>
              <a:pPr marL="342900" indent="-342900">
                <a:buFont typeface="+mj-lt"/>
                <a:buAutoNum type="arabicPeriod"/>
              </a:pPr>
              <a:endParaRPr lang="en-GB" sz="900" dirty="0"/>
            </a:p>
            <a:p>
              <a:pPr marL="342900" indent="-342900">
                <a:buFont typeface="+mj-lt"/>
                <a:buAutoNum type="arabicPeriod"/>
              </a:pPr>
              <a:r>
                <a:rPr lang="en-GB" sz="1400" dirty="0">
                  <a:highlight>
                    <a:srgbClr val="FF00FF"/>
                  </a:highlight>
                </a:rPr>
                <a:t>Noun – </a:t>
              </a:r>
              <a:r>
                <a:rPr lang="en-GB" sz="1400" i="1" dirty="0">
                  <a:highlight>
                    <a:srgbClr val="FF00FF"/>
                  </a:highlight>
                </a:rPr>
                <a:t>person, place or thing</a:t>
              </a:r>
            </a:p>
            <a:p>
              <a:endParaRPr lang="en-GB" sz="900" dirty="0">
                <a:highlight>
                  <a:srgbClr val="00FFFF"/>
                </a:highlight>
              </a:endParaRPr>
            </a:p>
            <a:p>
              <a:pPr algn="ctr"/>
              <a:r>
                <a:rPr lang="en-GB" sz="1400" dirty="0">
                  <a:highlight>
                    <a:srgbClr val="00FFFF"/>
                  </a:highlight>
                </a:rPr>
                <a:t>You can then challenge yourself to add even more detail at the end of your sentence. </a:t>
              </a:r>
            </a:p>
          </p:txBody>
        </p:sp>
      </p:grpSp>
      <p:pic>
        <p:nvPicPr>
          <p:cNvPr id="2" name="Monday English slide 6">
            <a:hlinkClick r:id="" action="ppaction://media"/>
            <a:extLst>
              <a:ext uri="{FF2B5EF4-FFF2-40B4-BE49-F238E27FC236}">
                <a16:creationId xmlns:a16="http://schemas.microsoft.com/office/drawing/2014/main" id="{49D38A5B-8A8A-4911-A1F1-836E88023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4862" y="33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9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E71D70-5079-4F08-9F66-C393FA40D0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392" t="17011" r="36304" b="20580"/>
          <a:stretch/>
        </p:blipFill>
        <p:spPr>
          <a:xfrm>
            <a:off x="6771861" y="463280"/>
            <a:ext cx="3799222" cy="5931440"/>
          </a:xfrm>
          <a:prstGeom prst="rect">
            <a:avLst/>
          </a:prstGeom>
        </p:spPr>
      </p:pic>
      <p:pic>
        <p:nvPicPr>
          <p:cNvPr id="2" name="Chapter 4 (Monday)">
            <a:hlinkClick r:id="" action="ppaction://media"/>
            <a:extLst>
              <a:ext uri="{FF2B5EF4-FFF2-40B4-BE49-F238E27FC236}">
                <a16:creationId xmlns:a16="http://schemas.microsoft.com/office/drawing/2014/main" id="{B2FEA2BD-A54E-4A0D-A41F-7B952D12D8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9478" y="3835548"/>
            <a:ext cx="1024571" cy="10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BAF6C6-6E40-4680-A7E1-FBAA692749C8}">
  <ds:schemaRefs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460e403-a353-4628-9222-e96d0f2ecf11"/>
    <ds:schemaRef ds:uri="6e6ca74e-b4f7-4601-85ac-67e42a279e9b"/>
  </ds:schemaRefs>
</ds:datastoreItem>
</file>

<file path=customXml/itemProps3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474</Words>
  <Application>Microsoft Office PowerPoint</Application>
  <PresentationFormat>Widescreen</PresentationFormat>
  <Paragraphs>52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210</cp:revision>
  <dcterms:created xsi:type="dcterms:W3CDTF">2020-07-13T10:58:18Z</dcterms:created>
  <dcterms:modified xsi:type="dcterms:W3CDTF">2021-02-26T19:10:46Z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