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notesMasterIdLst>
    <p:notesMasterId r:id="rId17"/>
  </p:notesMasterIdLst>
  <p:sldIdLst>
    <p:sldId id="256" r:id="rId2"/>
    <p:sldId id="271" r:id="rId3"/>
    <p:sldId id="270" r:id="rId4"/>
    <p:sldId id="259" r:id="rId5"/>
    <p:sldId id="257" r:id="rId6"/>
    <p:sldId id="288" r:id="rId7"/>
    <p:sldId id="276" r:id="rId8"/>
    <p:sldId id="263" r:id="rId9"/>
    <p:sldId id="264" r:id="rId10"/>
    <p:sldId id="265" r:id="rId11"/>
    <p:sldId id="266" r:id="rId12"/>
    <p:sldId id="289" r:id="rId13"/>
    <p:sldId id="267" r:id="rId14"/>
    <p:sldId id="287" r:id="rId15"/>
    <p:sldId id="269" r:id="rId16"/>
  </p:sldIdLst>
  <p:sldSz cx="12192000" cy="6858000"/>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831033-9D3B-8646-0B79-5FCF20B2BB46}" v="1" dt="2024-09-11T09:17:51.3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na Whittingham" userId="e1ef9451-0194-40c5-ae5b-4267f2d1f75e" providerId="ADAL" clId="{F7A0B176-79EA-42BF-B23E-3CAFC9299766}"/>
    <pc:docChg chg="delSld modSld sldOrd">
      <pc:chgData name="Una Whittingham" userId="e1ef9451-0194-40c5-ae5b-4267f2d1f75e" providerId="ADAL" clId="{F7A0B176-79EA-42BF-B23E-3CAFC9299766}" dt="2024-09-09T14:47:03.218" v="17"/>
      <pc:docMkLst>
        <pc:docMk/>
      </pc:docMkLst>
      <pc:sldChg chg="modSp mod">
        <pc:chgData name="Una Whittingham" userId="e1ef9451-0194-40c5-ae5b-4267f2d1f75e" providerId="ADAL" clId="{F7A0B176-79EA-42BF-B23E-3CAFC9299766}" dt="2024-09-09T14:41:55.633" v="10" actId="1076"/>
        <pc:sldMkLst>
          <pc:docMk/>
          <pc:sldMk cId="3311701504" sldId="259"/>
        </pc:sldMkLst>
        <pc:spChg chg="mod">
          <ac:chgData name="Una Whittingham" userId="e1ef9451-0194-40c5-ae5b-4267f2d1f75e" providerId="ADAL" clId="{F7A0B176-79EA-42BF-B23E-3CAFC9299766}" dt="2024-09-09T14:41:11.439" v="5" actId="6549"/>
          <ac:spMkLst>
            <pc:docMk/>
            <pc:sldMk cId="3311701504" sldId="259"/>
            <ac:spMk id="3" creationId="{00000000-0000-0000-0000-000000000000}"/>
          </ac:spMkLst>
        </pc:spChg>
        <pc:spChg chg="mod">
          <ac:chgData name="Una Whittingham" userId="e1ef9451-0194-40c5-ae5b-4267f2d1f75e" providerId="ADAL" clId="{F7A0B176-79EA-42BF-B23E-3CAFC9299766}" dt="2024-09-09T14:41:42.663" v="7" actId="1076"/>
          <ac:spMkLst>
            <pc:docMk/>
            <pc:sldMk cId="3311701504" sldId="259"/>
            <ac:spMk id="5" creationId="{78941A29-00B0-4A4D-9203-CBEAFD9B90BF}"/>
          </ac:spMkLst>
        </pc:spChg>
        <pc:picChg chg="mod">
          <ac:chgData name="Una Whittingham" userId="e1ef9451-0194-40c5-ae5b-4267f2d1f75e" providerId="ADAL" clId="{F7A0B176-79EA-42BF-B23E-3CAFC9299766}" dt="2024-09-09T14:41:55.633" v="10" actId="1076"/>
          <ac:picMkLst>
            <pc:docMk/>
            <pc:sldMk cId="3311701504" sldId="259"/>
            <ac:picMk id="6" creationId="{09A3EDB6-5D6A-41EF-B60A-F82DE520E9ED}"/>
          </ac:picMkLst>
        </pc:picChg>
      </pc:sldChg>
      <pc:sldChg chg="del">
        <pc:chgData name="Una Whittingham" userId="e1ef9451-0194-40c5-ae5b-4267f2d1f75e" providerId="ADAL" clId="{F7A0B176-79EA-42BF-B23E-3CAFC9299766}" dt="2024-09-09T14:46:02.560" v="13" actId="47"/>
        <pc:sldMkLst>
          <pc:docMk/>
          <pc:sldMk cId="154985092" sldId="273"/>
        </pc:sldMkLst>
      </pc:sldChg>
      <pc:sldChg chg="ord">
        <pc:chgData name="Una Whittingham" userId="e1ef9451-0194-40c5-ae5b-4267f2d1f75e" providerId="ADAL" clId="{F7A0B176-79EA-42BF-B23E-3CAFC9299766}" dt="2024-09-09T14:45:54.090" v="12"/>
        <pc:sldMkLst>
          <pc:docMk/>
          <pc:sldMk cId="816850641" sldId="281"/>
        </pc:sldMkLst>
      </pc:sldChg>
      <pc:sldChg chg="ord">
        <pc:chgData name="Una Whittingham" userId="e1ef9451-0194-40c5-ae5b-4267f2d1f75e" providerId="ADAL" clId="{F7A0B176-79EA-42BF-B23E-3CAFC9299766}" dt="2024-09-09T14:40:16.389" v="1"/>
        <pc:sldMkLst>
          <pc:docMk/>
          <pc:sldMk cId="4181413976" sldId="282"/>
        </pc:sldMkLst>
      </pc:sldChg>
      <pc:sldChg chg="ord">
        <pc:chgData name="Una Whittingham" userId="e1ef9451-0194-40c5-ae5b-4267f2d1f75e" providerId="ADAL" clId="{F7A0B176-79EA-42BF-B23E-3CAFC9299766}" dt="2024-09-09T14:47:03.218" v="17"/>
        <pc:sldMkLst>
          <pc:docMk/>
          <pc:sldMk cId="1809694986" sldId="283"/>
        </pc:sldMkLst>
      </pc:sldChg>
    </pc:docChg>
  </pc:docChgLst>
  <pc:docChgLst>
    <pc:chgData name="Guest User" userId="S::urn:spo:anon#d205ee395188ee036c39b5c1ec996e8fc97cb19dc0b56a0b13fecac2852a48ba::" providerId="AD" clId="Web-{2E831033-9D3B-8646-0B79-5FCF20B2BB46}"/>
    <pc:docChg chg="modSld">
      <pc:chgData name="Guest User" userId="S::urn:spo:anon#d205ee395188ee036c39b5c1ec996e8fc97cb19dc0b56a0b13fecac2852a48ba::" providerId="AD" clId="Web-{2E831033-9D3B-8646-0B79-5FCF20B2BB46}" dt="2024-09-11T09:17:51.333" v="0" actId="20577"/>
      <pc:docMkLst>
        <pc:docMk/>
      </pc:docMkLst>
      <pc:sldChg chg="modSp">
        <pc:chgData name="Guest User" userId="S::urn:spo:anon#d205ee395188ee036c39b5c1ec996e8fc97cb19dc0b56a0b13fecac2852a48ba::" providerId="AD" clId="Web-{2E831033-9D3B-8646-0B79-5FCF20B2BB46}" dt="2024-09-11T09:17:51.333" v="0" actId="20577"/>
        <pc:sldMkLst>
          <pc:docMk/>
          <pc:sldMk cId="3063956063" sldId="256"/>
        </pc:sldMkLst>
        <pc:spChg chg="mod">
          <ac:chgData name="Guest User" userId="S::urn:spo:anon#d205ee395188ee036c39b5c1ec996e8fc97cb19dc0b56a0b13fecac2852a48ba::" providerId="AD" clId="Web-{2E831033-9D3B-8646-0B79-5FCF20B2BB46}" dt="2024-09-11T09:17:51.333" v="0" actId="20577"/>
          <ac:spMkLst>
            <pc:docMk/>
            <pc:sldMk cId="3063956063" sldId="25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A7400E4B-AFE0-42D6-9CA2-05C55F21E5CF}" type="datetimeFigureOut">
              <a:rPr lang="en-GB" smtClean="0"/>
              <a:t>08/09/2025</a:t>
            </a:fld>
            <a:endParaRPr lang="en-GB"/>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C745F740-03F1-42B6-BB9E-54166B7E6B7B}" type="slidenum">
              <a:rPr lang="en-GB" smtClean="0"/>
              <a:t>‹#›</a:t>
            </a:fld>
            <a:endParaRPr lang="en-GB"/>
          </a:p>
        </p:txBody>
      </p:sp>
    </p:spTree>
    <p:extLst>
      <p:ext uri="{BB962C8B-B14F-4D97-AF65-F5344CB8AC3E}">
        <p14:creationId xmlns:p14="http://schemas.microsoft.com/office/powerpoint/2010/main" val="1476844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45F740-03F1-42B6-BB9E-54166B7E6B7B}" type="slidenum">
              <a:rPr lang="en-GB" smtClean="0"/>
              <a:t>1</a:t>
            </a:fld>
            <a:endParaRPr lang="en-GB"/>
          </a:p>
        </p:txBody>
      </p:sp>
    </p:spTree>
    <p:extLst>
      <p:ext uri="{BB962C8B-B14F-4D97-AF65-F5344CB8AC3E}">
        <p14:creationId xmlns:p14="http://schemas.microsoft.com/office/powerpoint/2010/main" val="3537610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45F740-03F1-42B6-BB9E-54166B7E6B7B}" type="slidenum">
              <a:rPr lang="en-GB" smtClean="0"/>
              <a:t>13</a:t>
            </a:fld>
            <a:endParaRPr lang="en-GB"/>
          </a:p>
        </p:txBody>
      </p:sp>
    </p:spTree>
    <p:extLst>
      <p:ext uri="{BB962C8B-B14F-4D97-AF65-F5344CB8AC3E}">
        <p14:creationId xmlns:p14="http://schemas.microsoft.com/office/powerpoint/2010/main" val="2244269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45F740-03F1-42B6-BB9E-54166B7E6B7B}" type="slidenum">
              <a:rPr lang="en-GB" smtClean="0"/>
              <a:t>14</a:t>
            </a:fld>
            <a:endParaRPr lang="en-GB"/>
          </a:p>
        </p:txBody>
      </p:sp>
    </p:spTree>
    <p:extLst>
      <p:ext uri="{BB962C8B-B14F-4D97-AF65-F5344CB8AC3E}">
        <p14:creationId xmlns:p14="http://schemas.microsoft.com/office/powerpoint/2010/main" val="4265662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45F740-03F1-42B6-BB9E-54166B7E6B7B}" type="slidenum">
              <a:rPr lang="en-GB" smtClean="0"/>
              <a:t>15</a:t>
            </a:fld>
            <a:endParaRPr lang="en-GB"/>
          </a:p>
        </p:txBody>
      </p:sp>
    </p:spTree>
    <p:extLst>
      <p:ext uri="{BB962C8B-B14F-4D97-AF65-F5344CB8AC3E}">
        <p14:creationId xmlns:p14="http://schemas.microsoft.com/office/powerpoint/2010/main" val="275753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45F740-03F1-42B6-BB9E-54166B7E6B7B}" type="slidenum">
              <a:rPr lang="en-GB" smtClean="0"/>
              <a:t>4</a:t>
            </a:fld>
            <a:endParaRPr lang="en-GB"/>
          </a:p>
        </p:txBody>
      </p:sp>
    </p:spTree>
    <p:extLst>
      <p:ext uri="{BB962C8B-B14F-4D97-AF65-F5344CB8AC3E}">
        <p14:creationId xmlns:p14="http://schemas.microsoft.com/office/powerpoint/2010/main" val="3364943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Talk</a:t>
            </a:r>
            <a:r>
              <a:rPr lang="en-GB" baseline="0"/>
              <a:t> about a typical day in Year 3. Fix-it time at the start of the lesson. Interventions. </a:t>
            </a:r>
          </a:p>
        </p:txBody>
      </p:sp>
      <p:sp>
        <p:nvSpPr>
          <p:cNvPr id="4" name="Slide Number Placeholder 3"/>
          <p:cNvSpPr>
            <a:spLocks noGrp="1"/>
          </p:cNvSpPr>
          <p:nvPr>
            <p:ph type="sldNum" sz="quarter" idx="10"/>
          </p:nvPr>
        </p:nvSpPr>
        <p:spPr/>
        <p:txBody>
          <a:bodyPr/>
          <a:lstStyle/>
          <a:p>
            <a:fld id="{C745F740-03F1-42B6-BB9E-54166B7E6B7B}" type="slidenum">
              <a:rPr lang="en-GB" smtClean="0"/>
              <a:t>5</a:t>
            </a:fld>
            <a:endParaRPr lang="en-GB"/>
          </a:p>
        </p:txBody>
      </p:sp>
    </p:spTree>
    <p:extLst>
      <p:ext uri="{BB962C8B-B14F-4D97-AF65-F5344CB8AC3E}">
        <p14:creationId xmlns:p14="http://schemas.microsoft.com/office/powerpoint/2010/main" val="1925808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Put your</a:t>
            </a:r>
            <a:r>
              <a:rPr lang="en-GB" baseline="0"/>
              <a:t> theme for the year on this slide.</a:t>
            </a:r>
            <a:endParaRPr lang="en-GB"/>
          </a:p>
        </p:txBody>
      </p:sp>
      <p:sp>
        <p:nvSpPr>
          <p:cNvPr id="4" name="Slide Number Placeholder 3"/>
          <p:cNvSpPr>
            <a:spLocks noGrp="1"/>
          </p:cNvSpPr>
          <p:nvPr>
            <p:ph type="sldNum" sz="quarter" idx="10"/>
          </p:nvPr>
        </p:nvSpPr>
        <p:spPr/>
        <p:txBody>
          <a:bodyPr/>
          <a:lstStyle/>
          <a:p>
            <a:fld id="{C745F740-03F1-42B6-BB9E-54166B7E6B7B}" type="slidenum">
              <a:rPr lang="en-GB" smtClean="0"/>
              <a:t>7</a:t>
            </a:fld>
            <a:endParaRPr lang="en-GB"/>
          </a:p>
        </p:txBody>
      </p:sp>
    </p:spTree>
    <p:extLst>
      <p:ext uri="{BB962C8B-B14F-4D97-AF65-F5344CB8AC3E}">
        <p14:creationId xmlns:p14="http://schemas.microsoft.com/office/powerpoint/2010/main" val="338751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45F740-03F1-42B6-BB9E-54166B7E6B7B}" type="slidenum">
              <a:rPr lang="en-GB" smtClean="0"/>
              <a:t>8</a:t>
            </a:fld>
            <a:endParaRPr lang="en-GB"/>
          </a:p>
        </p:txBody>
      </p:sp>
    </p:spTree>
    <p:extLst>
      <p:ext uri="{BB962C8B-B14F-4D97-AF65-F5344CB8AC3E}">
        <p14:creationId xmlns:p14="http://schemas.microsoft.com/office/powerpoint/2010/main" val="2366750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45F740-03F1-42B6-BB9E-54166B7E6B7B}" type="slidenum">
              <a:rPr lang="en-GB" smtClean="0"/>
              <a:t>9</a:t>
            </a:fld>
            <a:endParaRPr lang="en-GB"/>
          </a:p>
        </p:txBody>
      </p:sp>
    </p:spTree>
    <p:extLst>
      <p:ext uri="{BB962C8B-B14F-4D97-AF65-F5344CB8AC3E}">
        <p14:creationId xmlns:p14="http://schemas.microsoft.com/office/powerpoint/2010/main" val="155896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45F740-03F1-42B6-BB9E-54166B7E6B7B}" type="slidenum">
              <a:rPr lang="en-GB" smtClean="0"/>
              <a:t>10</a:t>
            </a:fld>
            <a:endParaRPr lang="en-GB"/>
          </a:p>
        </p:txBody>
      </p:sp>
    </p:spTree>
    <p:extLst>
      <p:ext uri="{BB962C8B-B14F-4D97-AF65-F5344CB8AC3E}">
        <p14:creationId xmlns:p14="http://schemas.microsoft.com/office/powerpoint/2010/main" val="2970952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45F740-03F1-42B6-BB9E-54166B7E6B7B}" type="slidenum">
              <a:rPr lang="en-GB" smtClean="0"/>
              <a:t>11</a:t>
            </a:fld>
            <a:endParaRPr lang="en-GB"/>
          </a:p>
        </p:txBody>
      </p:sp>
    </p:spTree>
    <p:extLst>
      <p:ext uri="{BB962C8B-B14F-4D97-AF65-F5344CB8AC3E}">
        <p14:creationId xmlns:p14="http://schemas.microsoft.com/office/powerpoint/2010/main" val="3531580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B0C0C"/>
                </a:solidFill>
                <a:effectLst/>
                <a:latin typeface="GDS Transport"/>
              </a:rPr>
              <a:t>From August 2024, the fine for school absences across the country will be </a:t>
            </a:r>
            <a:r>
              <a:rPr lang="en-GB" b="1" i="0" dirty="0">
                <a:solidFill>
                  <a:srgbClr val="0B0C0C"/>
                </a:solidFill>
                <a:effectLst/>
                <a:latin typeface="GDS Transport"/>
              </a:rPr>
              <a:t>£80 if paid within 21 days</a:t>
            </a:r>
            <a:r>
              <a:rPr lang="en-GB" b="0" i="0" dirty="0">
                <a:solidFill>
                  <a:srgbClr val="0B0C0C"/>
                </a:solidFill>
                <a:effectLst/>
                <a:latin typeface="GDS Transport"/>
              </a:rPr>
              <a:t>, or </a:t>
            </a:r>
            <a:r>
              <a:rPr lang="en-GB" b="1" i="0" dirty="0">
                <a:solidFill>
                  <a:srgbClr val="0B0C0C"/>
                </a:solidFill>
                <a:effectLst/>
                <a:latin typeface="GDS Transport"/>
              </a:rPr>
              <a:t>£160 if paid within 28 days</a:t>
            </a:r>
            <a:r>
              <a:rPr lang="en-GB" b="0" i="0" dirty="0">
                <a:solidFill>
                  <a:srgbClr val="0B0C0C"/>
                </a:solidFill>
                <a:effectLst/>
                <a:latin typeface="GDS Transport"/>
              </a:rPr>
              <a:t>. This rate is in line with inflation and is the first increase since 2012. </a:t>
            </a:r>
          </a:p>
          <a:p>
            <a:pPr algn="l"/>
            <a:r>
              <a:rPr lang="en-GB" b="0" i="0" dirty="0">
                <a:solidFill>
                  <a:srgbClr val="0B0C0C"/>
                </a:solidFill>
                <a:effectLst/>
                <a:latin typeface="GDS Transport"/>
              </a:rPr>
              <a:t>In the case of repeated fines, if a parent receives a second fine for the same child within any three-year period, this will be charged at the higher rate of £160. </a:t>
            </a:r>
          </a:p>
          <a:p>
            <a:pPr algn="l"/>
            <a:r>
              <a:rPr lang="en-GB" b="0" i="0" dirty="0">
                <a:solidFill>
                  <a:srgbClr val="0B0C0C"/>
                </a:solidFill>
                <a:effectLst/>
                <a:latin typeface="GDS Transport"/>
              </a:rPr>
              <a:t>Fines per parent will be capped to two fines within any three-year period. Once this limit has been reached, other action like a parenting order or prosecution will be considered. </a:t>
            </a:r>
          </a:p>
          <a:p>
            <a:pPr algn="l"/>
            <a:r>
              <a:rPr lang="en-GB" b="0" i="0" dirty="0">
                <a:solidFill>
                  <a:srgbClr val="0B0C0C"/>
                </a:solidFill>
                <a:effectLst/>
                <a:latin typeface="GDS Transport"/>
              </a:rPr>
              <a:t>If you’re prosecuted and attend court because your child hasn’t been attending school, you could get a fine of up to £2,500. </a:t>
            </a:r>
          </a:p>
          <a:p>
            <a:endParaRPr lang="en-GB" dirty="0"/>
          </a:p>
        </p:txBody>
      </p:sp>
      <p:sp>
        <p:nvSpPr>
          <p:cNvPr id="4" name="Slide Number Placeholder 3"/>
          <p:cNvSpPr>
            <a:spLocks noGrp="1"/>
          </p:cNvSpPr>
          <p:nvPr>
            <p:ph type="sldNum" sz="quarter" idx="5"/>
          </p:nvPr>
        </p:nvSpPr>
        <p:spPr/>
        <p:txBody>
          <a:bodyPr/>
          <a:lstStyle/>
          <a:p>
            <a:fld id="{C745F740-03F1-42B6-BB9E-54166B7E6B7B}" type="slidenum">
              <a:rPr lang="en-GB" smtClean="0"/>
              <a:t>12</a:t>
            </a:fld>
            <a:endParaRPr lang="en-GB"/>
          </a:p>
        </p:txBody>
      </p:sp>
    </p:spTree>
    <p:extLst>
      <p:ext uri="{BB962C8B-B14F-4D97-AF65-F5344CB8AC3E}">
        <p14:creationId xmlns:p14="http://schemas.microsoft.com/office/powerpoint/2010/main" val="805218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50547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01675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43232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17224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14579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74175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32724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0731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a:p>
        </p:txBody>
      </p:sp>
    </p:spTree>
    <p:extLst>
      <p:ext uri="{BB962C8B-B14F-4D97-AF65-F5344CB8AC3E}">
        <p14:creationId xmlns:p14="http://schemas.microsoft.com/office/powerpoint/2010/main" val="891030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99442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a:p>
        </p:txBody>
      </p:sp>
    </p:spTree>
    <p:extLst>
      <p:ext uri="{BB962C8B-B14F-4D97-AF65-F5344CB8AC3E}">
        <p14:creationId xmlns:p14="http://schemas.microsoft.com/office/powerpoint/2010/main" val="245826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9/8/2025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53643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9/8/2025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53466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39210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90844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9/8/2025</a:t>
            </a:fld>
            <a:endParaRPr lang="en-US"/>
          </a:p>
        </p:txBody>
      </p:sp>
    </p:spTree>
    <p:extLst>
      <p:ext uri="{BB962C8B-B14F-4D97-AF65-F5344CB8AC3E}">
        <p14:creationId xmlns:p14="http://schemas.microsoft.com/office/powerpoint/2010/main" val="3605227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9/8/2025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97835154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mailto:admin@lostockgralam.cheshire.sch.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admin@lostockgralam.cheshire.sch.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‘Meet the Teacher’ </a:t>
            </a:r>
            <a:br>
              <a:rPr lang="en-GB" dirty="0"/>
            </a:br>
            <a:r>
              <a:rPr lang="en-GB" dirty="0"/>
              <a:t>Parents’ Evening</a:t>
            </a:r>
          </a:p>
        </p:txBody>
      </p:sp>
      <p:sp>
        <p:nvSpPr>
          <p:cNvPr id="3" name="Subtitle 2"/>
          <p:cNvSpPr>
            <a:spLocks noGrp="1"/>
          </p:cNvSpPr>
          <p:nvPr>
            <p:ph type="subTitle" idx="1"/>
          </p:nvPr>
        </p:nvSpPr>
        <p:spPr>
          <a:xfrm>
            <a:off x="1507067" y="4341779"/>
            <a:ext cx="7766936" cy="1096899"/>
          </a:xfrm>
        </p:spPr>
        <p:txBody>
          <a:bodyPr>
            <a:noAutofit/>
          </a:bodyPr>
          <a:lstStyle/>
          <a:p>
            <a:r>
              <a:rPr lang="en-GB" sz="3000" dirty="0"/>
              <a:t>Year 3</a:t>
            </a:r>
          </a:p>
          <a:p>
            <a:r>
              <a:rPr lang="en-GB" sz="3000" dirty="0"/>
              <a:t>2025-26</a:t>
            </a:r>
          </a:p>
        </p:txBody>
      </p:sp>
    </p:spTree>
    <p:extLst>
      <p:ext uri="{BB962C8B-B14F-4D97-AF65-F5344CB8AC3E}">
        <p14:creationId xmlns:p14="http://schemas.microsoft.com/office/powerpoint/2010/main" val="3063956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64" y="198152"/>
            <a:ext cx="8596668" cy="1457739"/>
          </a:xfrm>
        </p:spPr>
        <p:txBody>
          <a:bodyPr>
            <a:normAutofit/>
          </a:bodyPr>
          <a:lstStyle/>
          <a:p>
            <a:r>
              <a:rPr lang="en-GB" sz="4400" dirty="0"/>
              <a:t>Homework</a:t>
            </a:r>
          </a:p>
        </p:txBody>
      </p:sp>
      <p:sp>
        <p:nvSpPr>
          <p:cNvPr id="3" name="Content Placeholder 2"/>
          <p:cNvSpPr>
            <a:spLocks noGrp="1"/>
          </p:cNvSpPr>
          <p:nvPr>
            <p:ph idx="1"/>
          </p:nvPr>
        </p:nvSpPr>
        <p:spPr>
          <a:xfrm>
            <a:off x="558064" y="992407"/>
            <a:ext cx="8764612" cy="5566047"/>
          </a:xfrm>
        </p:spPr>
        <p:txBody>
          <a:bodyPr>
            <a:normAutofit/>
          </a:bodyPr>
          <a:lstStyle/>
          <a:p>
            <a:r>
              <a:rPr lang="en-GB" sz="2400" b="1" dirty="0"/>
              <a:t>Reading</a:t>
            </a:r>
          </a:p>
          <a:p>
            <a:pPr marL="0" indent="0">
              <a:buNone/>
            </a:pPr>
            <a:r>
              <a:rPr lang="en-GB" b="1" i="1" dirty="0"/>
              <a:t>Read every night for 10-20 minutes. </a:t>
            </a:r>
            <a:r>
              <a:rPr lang="en-GB" i="1" dirty="0"/>
              <a:t>In line with the latest research and advice from the English Hub we are not sending out reading diaries this year.  Phonic and reading information will be placed on Class Dojo and our expectation is that children read every night for 15 - 20 minutes but we want to take off the pressure for parents of writing this in a diary. We know that all the evidence shows that parents reading with their child has a lasting impact on their attainment and their life opportunities.</a:t>
            </a:r>
          </a:p>
          <a:p>
            <a:pPr marL="0" indent="0">
              <a:buNone/>
            </a:pPr>
            <a:endParaRPr lang="en-GB" sz="100" i="1" dirty="0"/>
          </a:p>
          <a:p>
            <a:r>
              <a:rPr lang="en-GB" sz="2400" b="1" dirty="0"/>
              <a:t>Spellings </a:t>
            </a:r>
          </a:p>
          <a:p>
            <a:pPr marL="0" indent="0">
              <a:buNone/>
            </a:pPr>
            <a:r>
              <a:rPr lang="en-GB" i="1" dirty="0"/>
              <a:t>Weekly spellings set on a Friday and practiced for the quiz on the following Friday morning. Please practice these at home. We also practice these throughout the week during our spelling lessons. Spellings for older children will always go on Dojo. </a:t>
            </a:r>
          </a:p>
          <a:p>
            <a:pPr marL="0" indent="0">
              <a:buNone/>
            </a:pPr>
            <a:endParaRPr lang="en-GB" sz="100" i="1" dirty="0"/>
          </a:p>
          <a:p>
            <a:r>
              <a:rPr lang="en-GB" sz="2400" b="1" dirty="0"/>
              <a:t>Maths Homework</a:t>
            </a:r>
          </a:p>
          <a:p>
            <a:pPr marL="0" indent="0">
              <a:buNone/>
            </a:pPr>
            <a:r>
              <a:rPr lang="en-GB" i="1" dirty="0"/>
              <a:t>Times table practice – Times Tables Rock Stars</a:t>
            </a:r>
          </a:p>
        </p:txBody>
      </p:sp>
    </p:spTree>
    <p:extLst>
      <p:ext uri="{BB962C8B-B14F-4D97-AF65-F5344CB8AC3E}">
        <p14:creationId xmlns:p14="http://schemas.microsoft.com/office/powerpoint/2010/main" val="214626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Behaviour</a:t>
            </a:r>
          </a:p>
        </p:txBody>
      </p:sp>
      <p:sp>
        <p:nvSpPr>
          <p:cNvPr id="3" name="Content Placeholder 2"/>
          <p:cNvSpPr>
            <a:spLocks noGrp="1"/>
          </p:cNvSpPr>
          <p:nvPr>
            <p:ph idx="1"/>
          </p:nvPr>
        </p:nvSpPr>
        <p:spPr>
          <a:xfrm>
            <a:off x="677334" y="1665357"/>
            <a:ext cx="8596668" cy="4072834"/>
          </a:xfrm>
        </p:spPr>
        <p:txBody>
          <a:bodyPr vert="horz" lIns="91440" tIns="45720" rIns="91440" bIns="45720" rtlCol="0" anchor="t">
            <a:normAutofit fontScale="92500"/>
          </a:bodyPr>
          <a:lstStyle/>
          <a:p>
            <a:r>
              <a:rPr lang="en-GB" sz="2600"/>
              <a:t>3 simple rules: Ready Respectful and Safe</a:t>
            </a:r>
          </a:p>
          <a:p>
            <a:r>
              <a:rPr lang="en-GB" sz="2600"/>
              <a:t>Supports our Christian ethos of living well together, kindness, dignity and respect</a:t>
            </a:r>
          </a:p>
          <a:p>
            <a:r>
              <a:rPr lang="en-GB" sz="2600"/>
              <a:t>Positive reinforcements (Recognition Boards, Positive Notes Home, Christian Value stickers, Sunflower Award (drink and biscuit), Top Table, Sunflower stickers)</a:t>
            </a:r>
          </a:p>
          <a:p>
            <a:r>
              <a:rPr lang="en-GB" sz="2600"/>
              <a:t>Praise in public and reprimand in private</a:t>
            </a:r>
          </a:p>
          <a:p>
            <a:r>
              <a:rPr lang="en-GB" sz="2600"/>
              <a:t>Restorative conversations</a:t>
            </a:r>
          </a:p>
          <a:p>
            <a:r>
              <a:rPr lang="en-GB" sz="2600"/>
              <a:t>Consistent in every classroom and with every adult</a:t>
            </a:r>
          </a:p>
        </p:txBody>
      </p:sp>
    </p:spTree>
    <p:extLst>
      <p:ext uri="{BB962C8B-B14F-4D97-AF65-F5344CB8AC3E}">
        <p14:creationId xmlns:p14="http://schemas.microsoft.com/office/powerpoint/2010/main" val="4000183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3275FA-53CA-4121-AADE-1166F1A15975}"/>
              </a:ext>
            </a:extLst>
          </p:cNvPr>
          <p:cNvSpPr>
            <a:spLocks noGrp="1"/>
          </p:cNvSpPr>
          <p:nvPr>
            <p:ph idx="1"/>
          </p:nvPr>
        </p:nvSpPr>
        <p:spPr>
          <a:xfrm>
            <a:off x="336331" y="678873"/>
            <a:ext cx="10752083" cy="5848051"/>
          </a:xfrm>
        </p:spPr>
        <p:txBody>
          <a:bodyPr>
            <a:normAutofit fontScale="92500"/>
          </a:bodyPr>
          <a:lstStyle/>
          <a:p>
            <a:pPr marL="0" indent="0">
              <a:buNone/>
            </a:pPr>
            <a:r>
              <a:rPr lang="en-GB" sz="1800" b="1" dirty="0"/>
              <a:t>Attendance record and lessons missed:</a:t>
            </a:r>
          </a:p>
          <a:p>
            <a:r>
              <a:rPr lang="en-GB" sz="1800" dirty="0"/>
              <a:t>95% attendance means a child misses about 10 days or 2 weeks of lessons in the school year.</a:t>
            </a:r>
          </a:p>
          <a:p>
            <a:r>
              <a:rPr lang="en-GB" sz="1800" dirty="0"/>
              <a:t>90% attendance means a child misses four weeks of lessons in the school year.</a:t>
            </a:r>
          </a:p>
          <a:p>
            <a:pPr marL="0" indent="0">
              <a:buNone/>
            </a:pPr>
            <a:endParaRPr lang="en-GB" sz="200" dirty="0"/>
          </a:p>
          <a:p>
            <a:pPr marL="0" indent="0">
              <a:buNone/>
            </a:pPr>
            <a:r>
              <a:rPr lang="en-GB" sz="1800" b="1" dirty="0"/>
              <a:t>Punctuality:</a:t>
            </a:r>
          </a:p>
          <a:p>
            <a:r>
              <a:rPr lang="en-GB" sz="1800" dirty="0"/>
              <a:t>Arriving 5 minutes late every day adds up to over 3 days lost each year,</a:t>
            </a:r>
          </a:p>
          <a:p>
            <a:r>
              <a:rPr lang="en-GB" sz="1800" dirty="0"/>
              <a:t>Arriving 15 minutes late every day adds up to 2 weeks absence a year</a:t>
            </a:r>
          </a:p>
          <a:p>
            <a:r>
              <a:rPr lang="en-GB" sz="1800" dirty="0"/>
              <a:t>Arriving 30 minutes late every adds up to 19 days absence a year</a:t>
            </a:r>
          </a:p>
          <a:p>
            <a:pPr marL="0" indent="0">
              <a:buNone/>
            </a:pPr>
            <a:endParaRPr lang="en-GB" sz="200" i="1" dirty="0"/>
          </a:p>
          <a:p>
            <a:pPr marL="0" indent="0">
              <a:buNone/>
            </a:pPr>
            <a:r>
              <a:rPr lang="en-GB" sz="1800" i="1" dirty="0"/>
              <a:t>Under the new attendance framework fines and prosecutions will be increased. If you get a second fine within a 3 year period, the fine will increase from £80 to £160. Fines are capped at 2 within 3 years. Once this limit is reached, other action like a parenting order </a:t>
            </a:r>
            <a:r>
              <a:rPr lang="en-GB" i="1" dirty="0"/>
              <a:t>or prosecution will be considered.</a:t>
            </a:r>
            <a:endParaRPr lang="en-GB" sz="1800" i="1" dirty="0"/>
          </a:p>
          <a:p>
            <a:pPr marL="0" indent="0">
              <a:buNone/>
            </a:pPr>
            <a:r>
              <a:rPr lang="en-GB" b="1" dirty="0"/>
              <a:t>What you can do:</a:t>
            </a:r>
          </a:p>
          <a:p>
            <a:r>
              <a:rPr lang="en-GB" dirty="0"/>
              <a:t>Have a regular routine for the start of each day.</a:t>
            </a:r>
          </a:p>
          <a:p>
            <a:r>
              <a:rPr lang="en-GB" dirty="0"/>
              <a:t>Help your child get their clothes and equipment ready before they go to bed.</a:t>
            </a:r>
          </a:p>
          <a:p>
            <a:r>
              <a:rPr lang="en-GB" dirty="0"/>
              <a:t>Set a reasonable bed time to make sure they get enough sleep.</a:t>
            </a:r>
          </a:p>
          <a:p>
            <a:r>
              <a:rPr lang="en-GB" dirty="0"/>
              <a:t>Get your child to school on time.</a:t>
            </a:r>
          </a:p>
          <a:p>
            <a:pPr marL="0" indent="0">
              <a:buNone/>
            </a:pPr>
            <a:endParaRPr lang="en-GB" sz="1800" dirty="0"/>
          </a:p>
        </p:txBody>
      </p:sp>
      <p:sp>
        <p:nvSpPr>
          <p:cNvPr id="4" name="Title 1">
            <a:extLst>
              <a:ext uri="{FF2B5EF4-FFF2-40B4-BE49-F238E27FC236}">
                <a16:creationId xmlns:a16="http://schemas.microsoft.com/office/drawing/2014/main" id="{8FEC89DB-40E4-4D82-A7A4-16312660AC95}"/>
              </a:ext>
            </a:extLst>
          </p:cNvPr>
          <p:cNvSpPr>
            <a:spLocks noGrp="1"/>
          </p:cNvSpPr>
          <p:nvPr>
            <p:ph type="title"/>
          </p:nvPr>
        </p:nvSpPr>
        <p:spPr>
          <a:xfrm>
            <a:off x="189186" y="0"/>
            <a:ext cx="8596668" cy="678873"/>
          </a:xfrm>
        </p:spPr>
        <p:txBody>
          <a:bodyPr/>
          <a:lstStyle/>
          <a:p>
            <a:r>
              <a:rPr lang="en-GB" dirty="0"/>
              <a:t>Attendance</a:t>
            </a:r>
          </a:p>
        </p:txBody>
      </p:sp>
    </p:spTree>
    <p:extLst>
      <p:ext uri="{BB962C8B-B14F-4D97-AF65-F5344CB8AC3E}">
        <p14:creationId xmlns:p14="http://schemas.microsoft.com/office/powerpoint/2010/main" val="1046370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047" y="565659"/>
            <a:ext cx="8596668" cy="848139"/>
          </a:xfrm>
        </p:spPr>
        <p:txBody>
          <a:bodyPr>
            <a:normAutofit/>
          </a:bodyPr>
          <a:lstStyle/>
          <a:p>
            <a:r>
              <a:rPr lang="en-GB" b="1"/>
              <a:t>Keeping up to date:</a:t>
            </a:r>
          </a:p>
        </p:txBody>
      </p:sp>
      <p:sp>
        <p:nvSpPr>
          <p:cNvPr id="9" name="Rectangle 8">
            <a:extLst>
              <a:ext uri="{FF2B5EF4-FFF2-40B4-BE49-F238E27FC236}">
                <a16:creationId xmlns:a16="http://schemas.microsoft.com/office/drawing/2014/main" id="{288C4F85-685C-44F1-82DA-0D43EB3076D4}"/>
              </a:ext>
            </a:extLst>
          </p:cNvPr>
          <p:cNvSpPr/>
          <p:nvPr/>
        </p:nvSpPr>
        <p:spPr>
          <a:xfrm>
            <a:off x="452047" y="1783453"/>
            <a:ext cx="5643953" cy="461665"/>
          </a:xfrm>
          <a:prstGeom prst="rect">
            <a:avLst/>
          </a:prstGeom>
        </p:spPr>
        <p:txBody>
          <a:bodyPr wrap="square">
            <a:spAutoFit/>
          </a:bodyPr>
          <a:lstStyle/>
          <a:p>
            <a:r>
              <a:rPr lang="en-GB" sz="2400">
                <a:solidFill>
                  <a:srgbClr val="4A66AC"/>
                </a:solidFill>
                <a:ea typeface="+mj-ea"/>
                <a:cs typeface="+mj-cs"/>
              </a:rPr>
              <a:t>Website – class page</a:t>
            </a:r>
            <a:endParaRPr lang="en-GB" sz="1200"/>
          </a:p>
        </p:txBody>
      </p:sp>
      <p:sp>
        <p:nvSpPr>
          <p:cNvPr id="10" name="Rectangle 9">
            <a:extLst>
              <a:ext uri="{FF2B5EF4-FFF2-40B4-BE49-F238E27FC236}">
                <a16:creationId xmlns:a16="http://schemas.microsoft.com/office/drawing/2014/main" id="{033C51BA-3E5B-428F-84CA-12BCB23CDF7A}"/>
              </a:ext>
            </a:extLst>
          </p:cNvPr>
          <p:cNvSpPr/>
          <p:nvPr/>
        </p:nvSpPr>
        <p:spPr>
          <a:xfrm>
            <a:off x="5595130" y="1296100"/>
            <a:ext cx="4281400" cy="830997"/>
          </a:xfrm>
          <a:prstGeom prst="rect">
            <a:avLst/>
          </a:prstGeom>
        </p:spPr>
        <p:txBody>
          <a:bodyPr wrap="square">
            <a:spAutoFit/>
          </a:bodyPr>
          <a:lstStyle/>
          <a:p>
            <a:pPr algn="ctr"/>
            <a:r>
              <a:rPr lang="en-GB" sz="2400">
                <a:solidFill>
                  <a:srgbClr val="4A66AC"/>
                </a:solidFill>
                <a:ea typeface="+mj-ea"/>
                <a:cs typeface="+mj-cs"/>
              </a:rPr>
              <a:t>Instagram: </a:t>
            </a:r>
            <a:r>
              <a:rPr lang="en-GB" sz="2400" b="1">
                <a:solidFill>
                  <a:srgbClr val="FF0000"/>
                </a:solidFill>
                <a:ea typeface="+mj-ea"/>
                <a:cs typeface="+mj-cs"/>
              </a:rPr>
              <a:t>@</a:t>
            </a:r>
            <a:r>
              <a:rPr lang="en-GB" sz="2400" b="1" err="1">
                <a:solidFill>
                  <a:srgbClr val="FF0000"/>
                </a:solidFill>
                <a:ea typeface="+mj-ea"/>
                <a:cs typeface="+mj-cs"/>
              </a:rPr>
              <a:t>lostockgralamprimary</a:t>
            </a:r>
            <a:endParaRPr lang="en-GB" sz="1200" b="1">
              <a:solidFill>
                <a:srgbClr val="FF0000"/>
              </a:solidFill>
            </a:endParaRPr>
          </a:p>
        </p:txBody>
      </p:sp>
      <p:pic>
        <p:nvPicPr>
          <p:cNvPr id="7" name="Picture 6"/>
          <p:cNvPicPr>
            <a:picLocks noChangeAspect="1"/>
          </p:cNvPicPr>
          <p:nvPr/>
        </p:nvPicPr>
        <p:blipFill>
          <a:blip r:embed="rId3"/>
          <a:stretch>
            <a:fillRect/>
          </a:stretch>
        </p:blipFill>
        <p:spPr>
          <a:xfrm>
            <a:off x="8462800" y="2313222"/>
            <a:ext cx="1119424" cy="1144081"/>
          </a:xfrm>
          <a:prstGeom prst="rect">
            <a:avLst/>
          </a:prstGeom>
        </p:spPr>
      </p:pic>
      <p:pic>
        <p:nvPicPr>
          <p:cNvPr id="5" name="Picture 4">
            <a:extLst>
              <a:ext uri="{FF2B5EF4-FFF2-40B4-BE49-F238E27FC236}">
                <a16:creationId xmlns:a16="http://schemas.microsoft.com/office/drawing/2014/main" id="{D7751286-6567-41F7-8F18-A74E6DC24C59}"/>
              </a:ext>
            </a:extLst>
          </p:cNvPr>
          <p:cNvPicPr>
            <a:picLocks noChangeAspect="1"/>
          </p:cNvPicPr>
          <p:nvPr/>
        </p:nvPicPr>
        <p:blipFill>
          <a:blip r:embed="rId4"/>
          <a:stretch>
            <a:fillRect/>
          </a:stretch>
        </p:blipFill>
        <p:spPr>
          <a:xfrm>
            <a:off x="275241" y="2915635"/>
            <a:ext cx="8187559" cy="3641943"/>
          </a:xfrm>
          <a:prstGeom prst="rect">
            <a:avLst/>
          </a:prstGeom>
        </p:spPr>
      </p:pic>
    </p:spTree>
    <p:extLst>
      <p:ext uri="{BB962C8B-B14F-4D97-AF65-F5344CB8AC3E}">
        <p14:creationId xmlns:p14="http://schemas.microsoft.com/office/powerpoint/2010/main" val="3340768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607" y="310055"/>
            <a:ext cx="8596668" cy="1320800"/>
          </a:xfrm>
        </p:spPr>
        <p:txBody>
          <a:bodyPr/>
          <a:lstStyle/>
          <a:p>
            <a:r>
              <a:rPr lang="en-GB" dirty="0"/>
              <a:t>Class Dojo</a:t>
            </a:r>
          </a:p>
        </p:txBody>
      </p:sp>
      <p:sp>
        <p:nvSpPr>
          <p:cNvPr id="3" name="Content Placeholder 2"/>
          <p:cNvSpPr>
            <a:spLocks noGrp="1"/>
          </p:cNvSpPr>
          <p:nvPr>
            <p:ph idx="1"/>
          </p:nvPr>
        </p:nvSpPr>
        <p:spPr>
          <a:xfrm>
            <a:off x="362607" y="977462"/>
            <a:ext cx="7782910" cy="5728137"/>
          </a:xfrm>
        </p:spPr>
        <p:txBody>
          <a:bodyPr vert="horz" lIns="91440" tIns="45720" rIns="91440" bIns="45720" rtlCol="0" anchor="t">
            <a:normAutofit fontScale="85000" lnSpcReduction="20000"/>
          </a:bodyPr>
          <a:lstStyle/>
          <a:p>
            <a:r>
              <a:rPr lang="en-GB" sz="2800" dirty="0"/>
              <a:t>Class Dojo is a secure, interactive system for parents to access shared pictures for their child’s class.</a:t>
            </a:r>
          </a:p>
          <a:p>
            <a:r>
              <a:rPr lang="en-GB" sz="2800" dirty="0"/>
              <a:t>Each class will have their own page that the teacher will update twice weekly with lovely pictures and moments that have happened across the week.</a:t>
            </a:r>
          </a:p>
          <a:p>
            <a:r>
              <a:rPr lang="en-GB" sz="2800" dirty="0"/>
              <a:t>Only parents added by admin or teachers are able to view the content on each class page, providing a safe platform to share the children’s learning.</a:t>
            </a:r>
          </a:p>
          <a:p>
            <a:r>
              <a:rPr lang="en-GB" sz="2800" dirty="0"/>
              <a:t>We are not using the platform for messages between teachers and families.</a:t>
            </a:r>
          </a:p>
          <a:p>
            <a:r>
              <a:rPr lang="en-GB" sz="2800" b="0" i="0" dirty="0">
                <a:solidFill>
                  <a:srgbClr val="212121"/>
                </a:solidFill>
                <a:effectLst/>
                <a:latin typeface="+mj-lt"/>
              </a:rPr>
              <a:t>If you need to contact school for any reason regarding your child please can you either ring the office or email </a:t>
            </a:r>
            <a:r>
              <a:rPr lang="en-GB" sz="2800" b="0" i="0" dirty="0">
                <a:solidFill>
                  <a:srgbClr val="008272"/>
                </a:solidFill>
                <a:effectLst/>
                <a:latin typeface="+mj-lt"/>
                <a:hlinkClick r:id="rId3"/>
              </a:rPr>
              <a:t>admin@lostockgralam.cheshire.sch.uk</a:t>
            </a:r>
            <a:r>
              <a:rPr lang="en-GB" sz="2800" b="0" i="0" dirty="0">
                <a:solidFill>
                  <a:srgbClr val="212121"/>
                </a:solidFill>
                <a:effectLst/>
                <a:latin typeface="+mj-lt"/>
              </a:rPr>
              <a:t>. This ensures the correct members of staff see the message and it can be actioned straight away.</a:t>
            </a:r>
            <a:endParaRPr lang="en-GB" sz="2800" dirty="0">
              <a:latin typeface="+mj-lt"/>
            </a:endParaRPr>
          </a:p>
        </p:txBody>
      </p:sp>
      <p:pic>
        <p:nvPicPr>
          <p:cNvPr id="4" name="Picture 3">
            <a:extLst>
              <a:ext uri="{FF2B5EF4-FFF2-40B4-BE49-F238E27FC236}">
                <a16:creationId xmlns:a16="http://schemas.microsoft.com/office/drawing/2014/main" id="{2898840C-FA75-4F2F-B7AA-3A1448073F2E}"/>
              </a:ext>
            </a:extLst>
          </p:cNvPr>
          <p:cNvPicPr>
            <a:picLocks noChangeAspect="1"/>
          </p:cNvPicPr>
          <p:nvPr/>
        </p:nvPicPr>
        <p:blipFill rotWithShape="1">
          <a:blip r:embed="rId4"/>
          <a:srcRect b="1787"/>
          <a:stretch/>
        </p:blipFill>
        <p:spPr>
          <a:xfrm>
            <a:off x="8166736" y="1160964"/>
            <a:ext cx="3907186" cy="4958697"/>
          </a:xfrm>
          <a:prstGeom prst="rect">
            <a:avLst/>
          </a:prstGeom>
          <a:ln w="19050">
            <a:solidFill>
              <a:schemeClr val="tx2">
                <a:lumMod val="60000"/>
                <a:lumOff val="40000"/>
              </a:schemeClr>
            </a:solidFill>
          </a:ln>
        </p:spPr>
      </p:pic>
    </p:spTree>
    <p:extLst>
      <p:ext uri="{BB962C8B-B14F-4D97-AF65-F5344CB8AC3E}">
        <p14:creationId xmlns:p14="http://schemas.microsoft.com/office/powerpoint/2010/main" val="2222975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Thank you for coming!</a:t>
            </a:r>
          </a:p>
        </p:txBody>
      </p:sp>
    </p:spTree>
    <p:extLst>
      <p:ext uri="{BB962C8B-B14F-4D97-AF65-F5344CB8AC3E}">
        <p14:creationId xmlns:p14="http://schemas.microsoft.com/office/powerpoint/2010/main" val="18157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C775B-0FEB-6833-C782-5225C6D91903}"/>
              </a:ext>
            </a:extLst>
          </p:cNvPr>
          <p:cNvSpPr>
            <a:spLocks noGrp="1"/>
          </p:cNvSpPr>
          <p:nvPr>
            <p:ph type="title"/>
          </p:nvPr>
        </p:nvSpPr>
        <p:spPr/>
        <p:txBody>
          <a:bodyPr/>
          <a:lstStyle/>
          <a:p>
            <a:r>
              <a:rPr lang="en-US"/>
              <a:t>Who We Are</a:t>
            </a:r>
          </a:p>
        </p:txBody>
      </p:sp>
      <p:sp>
        <p:nvSpPr>
          <p:cNvPr id="6" name="Content Placeholder 2">
            <a:extLst>
              <a:ext uri="{FF2B5EF4-FFF2-40B4-BE49-F238E27FC236}">
                <a16:creationId xmlns:a16="http://schemas.microsoft.com/office/drawing/2014/main" id="{C895E6A0-EDBE-46EF-A7C4-ED2CA7F3CBA0}"/>
              </a:ext>
            </a:extLst>
          </p:cNvPr>
          <p:cNvSpPr>
            <a:spLocks noGrp="1"/>
          </p:cNvSpPr>
          <p:nvPr>
            <p:ph idx="1"/>
          </p:nvPr>
        </p:nvSpPr>
        <p:spPr>
          <a:xfrm>
            <a:off x="677863" y="1386840"/>
            <a:ext cx="8596312" cy="4655185"/>
          </a:xfrm>
        </p:spPr>
        <p:txBody>
          <a:bodyPr vert="horz" lIns="91440" tIns="45720" rIns="91440" bIns="45720" rtlCol="0" anchor="t">
            <a:normAutofit fontScale="85000" lnSpcReduction="20000"/>
          </a:bodyPr>
          <a:lstStyle/>
          <a:p>
            <a:r>
              <a:rPr lang="en-US" sz="2600" dirty="0"/>
              <a:t>Mrs. Esling and Miss Matthews (</a:t>
            </a:r>
            <a:r>
              <a:rPr lang="en-US" sz="2600" dirty="0" err="1"/>
              <a:t>Mrs</a:t>
            </a:r>
            <a:r>
              <a:rPr lang="en-US" sz="2600" dirty="0"/>
              <a:t> O’Connor will also be with us during the mornings)</a:t>
            </a:r>
          </a:p>
          <a:p>
            <a:r>
              <a:rPr lang="en-US" sz="2600" dirty="0"/>
              <a:t>If you need to speak to us, please pop in at either the beginning or end of the day. You can also email </a:t>
            </a:r>
            <a:r>
              <a:rPr lang="en-US" sz="2600" dirty="0">
                <a:hlinkClick r:id="rId2"/>
              </a:rPr>
              <a:t>admin@lostockgralam.cheshire.sch.uk</a:t>
            </a:r>
            <a:r>
              <a:rPr lang="en-US" sz="2600" dirty="0"/>
              <a:t> who will forward any emails on to myself. Class Dojo is not going to be monitored for messages between teachers and families. </a:t>
            </a:r>
          </a:p>
          <a:p>
            <a:r>
              <a:rPr lang="en-US" sz="2600" dirty="0"/>
              <a:t>The gates will open at 8:35am in the morning and the register will be taken at 8:45am. </a:t>
            </a:r>
          </a:p>
          <a:p>
            <a:r>
              <a:rPr lang="en-US" sz="2600" dirty="0"/>
              <a:t>The children have a 15 minute morning break and 1 hour for lunch. All children will have a playtime/brain break in the afternoon also.</a:t>
            </a:r>
          </a:p>
          <a:p>
            <a:r>
              <a:rPr lang="en-US" sz="2600" dirty="0"/>
              <a:t>After school, the gates will be opened and children will be released at 3.15pm. </a:t>
            </a:r>
            <a:endParaRPr lang="en-US" dirty="0"/>
          </a:p>
        </p:txBody>
      </p:sp>
    </p:spTree>
    <p:extLst>
      <p:ext uri="{BB962C8B-B14F-4D97-AF65-F5344CB8AC3E}">
        <p14:creationId xmlns:p14="http://schemas.microsoft.com/office/powerpoint/2010/main" val="300418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FFA28-1484-B0CD-6517-A5364241162D}"/>
              </a:ext>
            </a:extLst>
          </p:cNvPr>
          <p:cNvSpPr>
            <a:spLocks noGrp="1"/>
          </p:cNvSpPr>
          <p:nvPr>
            <p:ph type="title"/>
          </p:nvPr>
        </p:nvSpPr>
        <p:spPr>
          <a:xfrm>
            <a:off x="677334" y="428496"/>
            <a:ext cx="8596668" cy="1320800"/>
          </a:xfrm>
        </p:spPr>
        <p:txBody>
          <a:bodyPr/>
          <a:lstStyle/>
          <a:p>
            <a:r>
              <a:rPr lang="en-US"/>
              <a:t>General Organisation</a:t>
            </a:r>
          </a:p>
        </p:txBody>
      </p:sp>
      <p:pic>
        <p:nvPicPr>
          <p:cNvPr id="4" name="Picture 3">
            <a:extLst>
              <a:ext uri="{FF2B5EF4-FFF2-40B4-BE49-F238E27FC236}">
                <a16:creationId xmlns:a16="http://schemas.microsoft.com/office/drawing/2014/main" id="{8D9AB987-7A24-434C-938F-886EAB2D400D}"/>
              </a:ext>
            </a:extLst>
          </p:cNvPr>
          <p:cNvPicPr/>
          <p:nvPr/>
        </p:nvPicPr>
        <p:blipFill>
          <a:blip r:embed="rId2">
            <a:extLst>
              <a:ext uri="{28A0092B-C50C-407E-A947-70E740481C1C}">
                <a14:useLocalDpi xmlns:a14="http://schemas.microsoft.com/office/drawing/2010/main" val="0"/>
              </a:ext>
            </a:extLst>
          </a:blip>
          <a:stretch>
            <a:fillRect/>
          </a:stretch>
        </p:blipFill>
        <p:spPr>
          <a:xfrm>
            <a:off x="6623802" y="4543668"/>
            <a:ext cx="2283189" cy="2104495"/>
          </a:xfrm>
          <a:prstGeom prst="rect">
            <a:avLst/>
          </a:prstGeom>
        </p:spPr>
      </p:pic>
      <p:sp>
        <p:nvSpPr>
          <p:cNvPr id="8" name="Content Placeholder 2">
            <a:extLst>
              <a:ext uri="{FF2B5EF4-FFF2-40B4-BE49-F238E27FC236}">
                <a16:creationId xmlns:a16="http://schemas.microsoft.com/office/drawing/2014/main" id="{766DDC0B-3B8A-4D5E-BBC1-0FB152F7FCB7}"/>
              </a:ext>
            </a:extLst>
          </p:cNvPr>
          <p:cNvSpPr txBox="1">
            <a:spLocks/>
          </p:cNvSpPr>
          <p:nvPr/>
        </p:nvSpPr>
        <p:spPr>
          <a:xfrm>
            <a:off x="489443" y="1359772"/>
            <a:ext cx="9882108" cy="4979180"/>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fontAlgn="base"/>
            <a:r>
              <a:rPr lang="en-US" b="1"/>
              <a:t>School Uniform</a:t>
            </a:r>
            <a:r>
              <a:rPr lang="en-US"/>
              <a:t> </a:t>
            </a:r>
          </a:p>
          <a:p>
            <a:pPr marL="400050" lvl="1" indent="0" fontAlgn="base">
              <a:buFont typeface="Wingdings 3" charset="2"/>
              <a:buNone/>
            </a:pPr>
            <a:r>
              <a:rPr lang="en-US"/>
              <a:t> Dark grey skirt, pinafore dress, dark grey trousers </a:t>
            </a:r>
          </a:p>
          <a:p>
            <a:pPr marL="400050" lvl="1" indent="0" fontAlgn="base">
              <a:buFont typeface="Wingdings 3" charset="2"/>
              <a:buNone/>
            </a:pPr>
            <a:r>
              <a:rPr lang="en-US"/>
              <a:t> Royal blue or white polo t-shirt (available with school logo) or plain white school blouse or shirt. </a:t>
            </a:r>
          </a:p>
          <a:p>
            <a:pPr marL="400050" lvl="1" indent="0" fontAlgn="base">
              <a:buFont typeface="Wingdings 3" charset="2"/>
              <a:buNone/>
            </a:pPr>
            <a:r>
              <a:rPr lang="en-US"/>
              <a:t> Royal blue sweatshirt, jumper or cardigan (available with school logo). </a:t>
            </a:r>
          </a:p>
          <a:p>
            <a:pPr marL="400050" lvl="1" indent="0" fontAlgn="base">
              <a:buFont typeface="Wingdings 3" charset="2"/>
              <a:buNone/>
            </a:pPr>
            <a:r>
              <a:rPr lang="en-US"/>
              <a:t> Plain, black, grey or white socks/tights </a:t>
            </a:r>
          </a:p>
          <a:p>
            <a:pPr marL="400050" lvl="1" indent="0" fontAlgn="base">
              <a:buFont typeface="Wingdings 3" charset="2"/>
              <a:buNone/>
            </a:pPr>
            <a:r>
              <a:rPr lang="en-US"/>
              <a:t> Flat black shoes that the child can fasten or tie independently </a:t>
            </a:r>
          </a:p>
          <a:p>
            <a:pPr marL="400050" lvl="1" indent="0" fontAlgn="base">
              <a:buFont typeface="Wingdings 3" charset="2"/>
              <a:buNone/>
            </a:pPr>
            <a:r>
              <a:rPr lang="en-US"/>
              <a:t> For the summer months - pale blue and white gingham style checked dress or dark grey school shorts/trousers </a:t>
            </a:r>
          </a:p>
          <a:p>
            <a:pPr marL="400050" lvl="1" indent="0" fontAlgn="base">
              <a:buFont typeface="Wingdings 3" charset="2"/>
              <a:buNone/>
            </a:pPr>
            <a:r>
              <a:rPr lang="en-US"/>
              <a:t> Long hair to be tied back using plain black/blue hair bands </a:t>
            </a:r>
          </a:p>
          <a:p>
            <a:r>
              <a:rPr lang="en-US" b="1"/>
              <a:t>Healthy snack: </a:t>
            </a:r>
            <a:r>
              <a:rPr lang="en-GB">
                <a:solidFill>
                  <a:srgbClr val="212121"/>
                </a:solidFill>
                <a:latin typeface="Calibri" panose="020F0502020204030204" pitchFamily="34" charset="0"/>
              </a:rPr>
              <a:t>fruit, vegetable or healthy snack. Please do not send in any form of chocolate snack or crisps. We have children serious nut or sesame allergies so please do not send in anything with these items in.</a:t>
            </a:r>
            <a:endParaRPr lang="en-US" b="1"/>
          </a:p>
          <a:p>
            <a:r>
              <a:rPr lang="en-US" b="1"/>
              <a:t>Water bottle</a:t>
            </a:r>
          </a:p>
          <a:p>
            <a:r>
              <a:rPr lang="en-US" b="1"/>
              <a:t>Cloakroom and bags</a:t>
            </a:r>
          </a:p>
          <a:p>
            <a:endParaRPr lang="en-US" dirty="0"/>
          </a:p>
        </p:txBody>
      </p:sp>
    </p:spTree>
    <p:extLst>
      <p:ext uri="{BB962C8B-B14F-4D97-AF65-F5344CB8AC3E}">
        <p14:creationId xmlns:p14="http://schemas.microsoft.com/office/powerpoint/2010/main" val="126580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16638"/>
            <a:ext cx="8596668" cy="1320800"/>
          </a:xfrm>
        </p:spPr>
        <p:txBody>
          <a:bodyPr/>
          <a:lstStyle/>
          <a:p>
            <a:r>
              <a:rPr lang="en-GB"/>
              <a:t>Year 3 Visits &amp; Experiences</a:t>
            </a:r>
          </a:p>
        </p:txBody>
      </p:sp>
      <p:sp>
        <p:nvSpPr>
          <p:cNvPr id="3" name="Content Placeholder 2"/>
          <p:cNvSpPr>
            <a:spLocks noGrp="1"/>
          </p:cNvSpPr>
          <p:nvPr>
            <p:ph idx="1"/>
          </p:nvPr>
        </p:nvSpPr>
        <p:spPr/>
        <p:txBody>
          <a:bodyPr>
            <a:normAutofit/>
          </a:bodyPr>
          <a:lstStyle/>
          <a:p>
            <a:r>
              <a:rPr lang="en-GB" sz="2600" b="1" dirty="0"/>
              <a:t>Autumn term </a:t>
            </a:r>
            <a:r>
              <a:rPr lang="en-GB" sz="2600" dirty="0"/>
              <a:t>– Beeston Castle  - ‘Pre-Historic Settlers’ and ‘Fortress Castle’ (October)</a:t>
            </a:r>
          </a:p>
          <a:p>
            <a:r>
              <a:rPr lang="en-GB" sz="2400" dirty="0"/>
              <a:t>Panto –December</a:t>
            </a:r>
          </a:p>
          <a:p>
            <a:r>
              <a:rPr lang="en-GB" sz="2600" b="1" dirty="0"/>
              <a:t>Summer Term </a:t>
            </a:r>
            <a:r>
              <a:rPr lang="en-GB" sz="2600" dirty="0"/>
              <a:t>– World Museum Liverpool Ancient Civilisations (Date TBC)</a:t>
            </a:r>
          </a:p>
        </p:txBody>
      </p:sp>
      <p:sp>
        <p:nvSpPr>
          <p:cNvPr id="5" name="Rectangle 4">
            <a:extLst>
              <a:ext uri="{FF2B5EF4-FFF2-40B4-BE49-F238E27FC236}">
                <a16:creationId xmlns:a16="http://schemas.microsoft.com/office/drawing/2014/main" id="{78941A29-00B0-4A4D-9203-CBEAFD9B90BF}"/>
              </a:ext>
            </a:extLst>
          </p:cNvPr>
          <p:cNvSpPr/>
          <p:nvPr/>
        </p:nvSpPr>
        <p:spPr>
          <a:xfrm>
            <a:off x="305755" y="4713084"/>
            <a:ext cx="6096000" cy="1574790"/>
          </a:xfrm>
          <a:prstGeom prst="rect">
            <a:avLst/>
          </a:prstGeom>
        </p:spPr>
        <p:txBody>
          <a:bodyPr>
            <a:spAutoFit/>
          </a:bodyPr>
          <a:lstStyle/>
          <a:p>
            <a:pPr lvl="0">
              <a:spcBef>
                <a:spcPts val="1000"/>
              </a:spcBef>
              <a:buClr>
                <a:srgbClr val="4A66AC"/>
              </a:buClr>
              <a:buSzPct val="80000"/>
            </a:pPr>
            <a:endParaRPr lang="en-GB" sz="1600" b="1" i="1" dirty="0">
              <a:solidFill>
                <a:prstClr val="black">
                  <a:lumMod val="75000"/>
                  <a:lumOff val="25000"/>
                </a:prstClr>
              </a:solidFill>
            </a:endParaRPr>
          </a:p>
          <a:p>
            <a:pPr lvl="0">
              <a:spcBef>
                <a:spcPts val="1000"/>
              </a:spcBef>
              <a:buClr>
                <a:srgbClr val="4A66AC"/>
              </a:buClr>
              <a:buSzPct val="80000"/>
            </a:pPr>
            <a:r>
              <a:rPr lang="en-GB" sz="2400" i="1" dirty="0">
                <a:solidFill>
                  <a:prstClr val="black">
                    <a:lumMod val="75000"/>
                    <a:lumOff val="25000"/>
                  </a:prstClr>
                </a:solidFill>
              </a:rPr>
              <a:t>Forest Schools will also take place termly (Tuesday 1</a:t>
            </a:r>
            <a:r>
              <a:rPr lang="en-GB" sz="2400" i="1" baseline="30000" dirty="0">
                <a:solidFill>
                  <a:prstClr val="black">
                    <a:lumMod val="75000"/>
                    <a:lumOff val="25000"/>
                  </a:prstClr>
                </a:solidFill>
              </a:rPr>
              <a:t>st</a:t>
            </a:r>
            <a:r>
              <a:rPr lang="en-GB" sz="2400" i="1" dirty="0">
                <a:solidFill>
                  <a:prstClr val="black">
                    <a:lumMod val="75000"/>
                    <a:lumOff val="25000"/>
                  </a:prstClr>
                </a:solidFill>
              </a:rPr>
              <a:t> October) –more information to follow. </a:t>
            </a:r>
          </a:p>
        </p:txBody>
      </p:sp>
      <p:pic>
        <p:nvPicPr>
          <p:cNvPr id="6" name="Picture 5">
            <a:extLst>
              <a:ext uri="{FF2B5EF4-FFF2-40B4-BE49-F238E27FC236}">
                <a16:creationId xmlns:a16="http://schemas.microsoft.com/office/drawing/2014/main" id="{09A3EDB6-5D6A-41EF-B60A-F82DE520E9ED}"/>
              </a:ext>
            </a:extLst>
          </p:cNvPr>
          <p:cNvPicPr>
            <a:picLocks noChangeAspect="1"/>
          </p:cNvPicPr>
          <p:nvPr/>
        </p:nvPicPr>
        <p:blipFill>
          <a:blip r:embed="rId3"/>
          <a:stretch>
            <a:fillRect/>
          </a:stretch>
        </p:blipFill>
        <p:spPr>
          <a:xfrm>
            <a:off x="6211769" y="4549319"/>
            <a:ext cx="5980231" cy="2030155"/>
          </a:xfrm>
          <a:prstGeom prst="rect">
            <a:avLst/>
          </a:prstGeom>
        </p:spPr>
      </p:pic>
    </p:spTree>
    <p:extLst>
      <p:ext uri="{BB962C8B-B14F-4D97-AF65-F5344CB8AC3E}">
        <p14:creationId xmlns:p14="http://schemas.microsoft.com/office/powerpoint/2010/main" val="3311701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23" y="177390"/>
            <a:ext cx="8596668" cy="1320800"/>
          </a:xfrm>
        </p:spPr>
        <p:txBody>
          <a:bodyPr/>
          <a:lstStyle/>
          <a:p>
            <a:r>
              <a:rPr lang="en-GB"/>
              <a:t>Year 3 Timetable</a:t>
            </a:r>
          </a:p>
        </p:txBody>
      </p:sp>
      <p:graphicFrame>
        <p:nvGraphicFramePr>
          <p:cNvPr id="3" name="Content Placeholder 2">
            <a:extLst>
              <a:ext uri="{FF2B5EF4-FFF2-40B4-BE49-F238E27FC236}">
                <a16:creationId xmlns:a16="http://schemas.microsoft.com/office/drawing/2014/main" id="{7EC2B525-32A8-4087-A4CF-E9FB8DB7C10F}"/>
              </a:ext>
            </a:extLst>
          </p:cNvPr>
          <p:cNvGraphicFramePr>
            <a:graphicFrameLocks noGrp="1"/>
          </p:cNvGraphicFramePr>
          <p:nvPr>
            <p:ph idx="1"/>
            <p:extLst>
              <p:ext uri="{D42A27DB-BD31-4B8C-83A1-F6EECF244321}">
                <p14:modId xmlns:p14="http://schemas.microsoft.com/office/powerpoint/2010/main" val="2311225276"/>
              </p:ext>
            </p:extLst>
          </p:nvPr>
        </p:nvGraphicFramePr>
        <p:xfrm>
          <a:off x="728663" y="871539"/>
          <a:ext cx="10172698" cy="5543548"/>
        </p:xfrm>
        <a:graphic>
          <a:graphicData uri="http://schemas.openxmlformats.org/drawingml/2006/table">
            <a:tbl>
              <a:tblPr firstRow="1" firstCol="1" bandRow="1">
                <a:tableStyleId>{5C22544A-7EE6-4342-B048-85BDC9FD1C3A}</a:tableStyleId>
              </a:tblPr>
              <a:tblGrid>
                <a:gridCol w="546891">
                  <a:extLst>
                    <a:ext uri="{9D8B030D-6E8A-4147-A177-3AD203B41FA5}">
                      <a16:colId xmlns:a16="http://schemas.microsoft.com/office/drawing/2014/main" val="3862704269"/>
                    </a:ext>
                  </a:extLst>
                </a:gridCol>
                <a:gridCol w="713643">
                  <a:extLst>
                    <a:ext uri="{9D8B030D-6E8A-4147-A177-3AD203B41FA5}">
                      <a16:colId xmlns:a16="http://schemas.microsoft.com/office/drawing/2014/main" val="1613190813"/>
                    </a:ext>
                  </a:extLst>
                </a:gridCol>
                <a:gridCol w="816097">
                  <a:extLst>
                    <a:ext uri="{9D8B030D-6E8A-4147-A177-3AD203B41FA5}">
                      <a16:colId xmlns:a16="http://schemas.microsoft.com/office/drawing/2014/main" val="1338985496"/>
                    </a:ext>
                  </a:extLst>
                </a:gridCol>
                <a:gridCol w="695272">
                  <a:extLst>
                    <a:ext uri="{9D8B030D-6E8A-4147-A177-3AD203B41FA5}">
                      <a16:colId xmlns:a16="http://schemas.microsoft.com/office/drawing/2014/main" val="3310132029"/>
                    </a:ext>
                  </a:extLst>
                </a:gridCol>
                <a:gridCol w="935508">
                  <a:extLst>
                    <a:ext uri="{9D8B030D-6E8A-4147-A177-3AD203B41FA5}">
                      <a16:colId xmlns:a16="http://schemas.microsoft.com/office/drawing/2014/main" val="873407936"/>
                    </a:ext>
                  </a:extLst>
                </a:gridCol>
                <a:gridCol w="905833">
                  <a:extLst>
                    <a:ext uri="{9D8B030D-6E8A-4147-A177-3AD203B41FA5}">
                      <a16:colId xmlns:a16="http://schemas.microsoft.com/office/drawing/2014/main" val="1683161238"/>
                    </a:ext>
                  </a:extLst>
                </a:gridCol>
                <a:gridCol w="113155">
                  <a:extLst>
                    <a:ext uri="{9D8B030D-6E8A-4147-A177-3AD203B41FA5}">
                      <a16:colId xmlns:a16="http://schemas.microsoft.com/office/drawing/2014/main" val="3354053943"/>
                    </a:ext>
                  </a:extLst>
                </a:gridCol>
                <a:gridCol w="974371">
                  <a:extLst>
                    <a:ext uri="{9D8B030D-6E8A-4147-A177-3AD203B41FA5}">
                      <a16:colId xmlns:a16="http://schemas.microsoft.com/office/drawing/2014/main" val="3771845840"/>
                    </a:ext>
                  </a:extLst>
                </a:gridCol>
                <a:gridCol w="420413">
                  <a:extLst>
                    <a:ext uri="{9D8B030D-6E8A-4147-A177-3AD203B41FA5}">
                      <a16:colId xmlns:a16="http://schemas.microsoft.com/office/drawing/2014/main" val="1145340625"/>
                    </a:ext>
                  </a:extLst>
                </a:gridCol>
                <a:gridCol w="772288">
                  <a:extLst>
                    <a:ext uri="{9D8B030D-6E8A-4147-A177-3AD203B41FA5}">
                      <a16:colId xmlns:a16="http://schemas.microsoft.com/office/drawing/2014/main" val="3484758713"/>
                    </a:ext>
                  </a:extLst>
                </a:gridCol>
                <a:gridCol w="822456">
                  <a:extLst>
                    <a:ext uri="{9D8B030D-6E8A-4147-A177-3AD203B41FA5}">
                      <a16:colId xmlns:a16="http://schemas.microsoft.com/office/drawing/2014/main" val="3301413064"/>
                    </a:ext>
                  </a:extLst>
                </a:gridCol>
                <a:gridCol w="820336">
                  <a:extLst>
                    <a:ext uri="{9D8B030D-6E8A-4147-A177-3AD203B41FA5}">
                      <a16:colId xmlns:a16="http://schemas.microsoft.com/office/drawing/2014/main" val="490052399"/>
                    </a:ext>
                  </a:extLst>
                </a:gridCol>
                <a:gridCol w="974371">
                  <a:extLst>
                    <a:ext uri="{9D8B030D-6E8A-4147-A177-3AD203B41FA5}">
                      <a16:colId xmlns:a16="http://schemas.microsoft.com/office/drawing/2014/main" val="1595420662"/>
                    </a:ext>
                  </a:extLst>
                </a:gridCol>
                <a:gridCol w="662064">
                  <a:extLst>
                    <a:ext uri="{9D8B030D-6E8A-4147-A177-3AD203B41FA5}">
                      <a16:colId xmlns:a16="http://schemas.microsoft.com/office/drawing/2014/main" val="1783033361"/>
                    </a:ext>
                  </a:extLst>
                </a:gridCol>
              </a:tblGrid>
              <a:tr h="362162">
                <a:tc>
                  <a:txBody>
                    <a:bodyPr/>
                    <a:lstStyle/>
                    <a:p>
                      <a:pPr algn="ct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a:txBody>
                    <a:bodyPr/>
                    <a:lstStyle/>
                    <a:p>
                      <a:pPr algn="ctr">
                        <a:lnSpc>
                          <a:spcPct val="107000"/>
                        </a:lnSpc>
                        <a:spcAft>
                          <a:spcPts val="800"/>
                        </a:spcAft>
                      </a:pPr>
                      <a:r>
                        <a:rPr lang="en-GB" sz="800">
                          <a:effectLst/>
                        </a:rPr>
                        <a:t>8.35 – 9.00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a:txBody>
                    <a:bodyPr/>
                    <a:lstStyle/>
                    <a:p>
                      <a:pPr algn="ctr">
                        <a:lnSpc>
                          <a:spcPct val="107000"/>
                        </a:lnSpc>
                        <a:spcAft>
                          <a:spcPts val="800"/>
                        </a:spcAft>
                      </a:pPr>
                      <a:r>
                        <a:rPr lang="en-GB" sz="800">
                          <a:effectLst/>
                        </a:rPr>
                        <a:t>9.00 – 10.00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a:txBody>
                    <a:bodyPr/>
                    <a:lstStyle/>
                    <a:p>
                      <a:pPr algn="ctr">
                        <a:lnSpc>
                          <a:spcPct val="107000"/>
                        </a:lnSpc>
                        <a:spcAft>
                          <a:spcPts val="800"/>
                        </a:spcAft>
                      </a:pPr>
                      <a:r>
                        <a:rPr lang="en-GB" sz="800">
                          <a:effectLst/>
                        </a:rPr>
                        <a:t>10-10.15</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a:txBody>
                    <a:bodyPr/>
                    <a:lstStyle/>
                    <a:p>
                      <a:pPr algn="ctr">
                        <a:lnSpc>
                          <a:spcPct val="107000"/>
                        </a:lnSpc>
                        <a:spcAft>
                          <a:spcPts val="800"/>
                        </a:spcAft>
                      </a:pPr>
                      <a:r>
                        <a:rPr lang="en-GB" sz="800">
                          <a:effectLst/>
                        </a:rPr>
                        <a:t>10.15-10.30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gridSpan="2">
                  <a:txBody>
                    <a:bodyPr/>
                    <a:lstStyle/>
                    <a:p>
                      <a:pPr algn="ctr">
                        <a:lnSpc>
                          <a:spcPct val="107000"/>
                        </a:lnSpc>
                        <a:spcAft>
                          <a:spcPts val="800"/>
                        </a:spcAft>
                      </a:pPr>
                      <a:r>
                        <a:rPr lang="en-GB" sz="800">
                          <a:effectLst/>
                        </a:rPr>
                        <a:t>10.30-11.30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hMerge="1">
                  <a:txBody>
                    <a:bodyPr/>
                    <a:lstStyle/>
                    <a:p>
                      <a:endParaRPr lang="en-GB"/>
                    </a:p>
                  </a:txBody>
                  <a:tcPr/>
                </a:tc>
                <a:tc>
                  <a:txBody>
                    <a:bodyPr/>
                    <a:lstStyle/>
                    <a:p>
                      <a:pPr algn="ctr">
                        <a:lnSpc>
                          <a:spcPct val="107000"/>
                        </a:lnSpc>
                        <a:spcAft>
                          <a:spcPts val="800"/>
                        </a:spcAft>
                      </a:pPr>
                      <a:r>
                        <a:rPr lang="en-GB" sz="800">
                          <a:effectLst/>
                        </a:rPr>
                        <a:t>11.30-11.50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a:txBody>
                    <a:bodyPr/>
                    <a:lstStyle/>
                    <a:p>
                      <a:pPr algn="ctr">
                        <a:lnSpc>
                          <a:spcPct val="107000"/>
                        </a:lnSpc>
                        <a:spcAft>
                          <a:spcPts val="800"/>
                        </a:spcAft>
                      </a:pPr>
                      <a:r>
                        <a:rPr lang="en-GB" sz="800">
                          <a:effectLst/>
                        </a:rPr>
                        <a:t>12-1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a:txBody>
                    <a:bodyPr/>
                    <a:lstStyle/>
                    <a:p>
                      <a:pPr algn="ctr">
                        <a:lnSpc>
                          <a:spcPct val="107000"/>
                        </a:lnSpc>
                        <a:spcAft>
                          <a:spcPts val="800"/>
                        </a:spcAft>
                      </a:pPr>
                      <a:r>
                        <a:rPr lang="en-GB" sz="800">
                          <a:effectLst/>
                        </a:rPr>
                        <a:t>1-1.10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a:txBody>
                    <a:bodyPr/>
                    <a:lstStyle/>
                    <a:p>
                      <a:pPr algn="ctr">
                        <a:lnSpc>
                          <a:spcPct val="107000"/>
                        </a:lnSpc>
                        <a:spcAft>
                          <a:spcPts val="800"/>
                        </a:spcAft>
                      </a:pPr>
                      <a:r>
                        <a:rPr lang="en-GB" sz="800">
                          <a:effectLst/>
                        </a:rPr>
                        <a:t>1.10-1.30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a:txBody>
                    <a:bodyPr/>
                    <a:lstStyle/>
                    <a:p>
                      <a:pPr algn="ctr">
                        <a:lnSpc>
                          <a:spcPct val="107000"/>
                        </a:lnSpc>
                        <a:spcAft>
                          <a:spcPts val="800"/>
                        </a:spcAft>
                      </a:pPr>
                      <a:r>
                        <a:rPr lang="en-GB" sz="800">
                          <a:effectLst/>
                        </a:rPr>
                        <a:t>1.30-2.30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a:txBody>
                    <a:bodyPr/>
                    <a:lstStyle/>
                    <a:p>
                      <a:pPr algn="ctr">
                        <a:lnSpc>
                          <a:spcPct val="107000"/>
                        </a:lnSpc>
                        <a:spcAft>
                          <a:spcPts val="800"/>
                        </a:spcAft>
                      </a:pPr>
                      <a:r>
                        <a:rPr lang="en-GB" sz="800">
                          <a:effectLst/>
                        </a:rPr>
                        <a:t>2.30-3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a:txBody>
                    <a:bodyPr/>
                    <a:lstStyle/>
                    <a:p>
                      <a:pPr algn="ctr">
                        <a:lnSpc>
                          <a:spcPct val="107000"/>
                        </a:lnSpc>
                        <a:spcAft>
                          <a:spcPts val="800"/>
                        </a:spcAft>
                      </a:pPr>
                      <a:r>
                        <a:rPr lang="en-GB" sz="800">
                          <a:effectLst/>
                        </a:rPr>
                        <a:t>3-3.15</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extLst>
                  <a:ext uri="{0D108BD9-81ED-4DB2-BD59-A6C34878D82A}">
                    <a16:rowId xmlns:a16="http://schemas.microsoft.com/office/drawing/2014/main" val="2709975712"/>
                  </a:ext>
                </a:extLst>
              </a:tr>
              <a:tr h="1128693">
                <a:tc>
                  <a:txBody>
                    <a:bodyPr/>
                    <a:lstStyle/>
                    <a:p>
                      <a:pPr marL="71755" marR="71755" algn="ctr">
                        <a:lnSpc>
                          <a:spcPct val="107000"/>
                        </a:lnSpc>
                        <a:spcAft>
                          <a:spcPts val="800"/>
                        </a:spcAft>
                      </a:pPr>
                      <a:r>
                        <a:rPr lang="en-GB" sz="800">
                          <a:effectLst/>
                        </a:rPr>
                        <a:t>Monday</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vert="vert270" anchor="ctr"/>
                </a:tc>
                <a:tc>
                  <a:txBody>
                    <a:bodyPr/>
                    <a:lstStyle/>
                    <a:p>
                      <a:pPr algn="ctr">
                        <a:lnSpc>
                          <a:spcPct val="107000"/>
                        </a:lnSpc>
                        <a:spcAft>
                          <a:spcPts val="800"/>
                        </a:spcAft>
                      </a:pPr>
                      <a:r>
                        <a:rPr lang="en-GB" sz="800">
                          <a:effectLst/>
                        </a:rPr>
                        <a:t>Morning Activity</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a:txBody>
                    <a:bodyPr/>
                    <a:lstStyle/>
                    <a:p>
                      <a:pPr algn="ctr">
                        <a:lnSpc>
                          <a:spcPct val="107000"/>
                        </a:lnSpc>
                        <a:spcAft>
                          <a:spcPts val="800"/>
                        </a:spcAft>
                      </a:pPr>
                      <a:r>
                        <a:rPr lang="en-GB" sz="800">
                          <a:effectLst/>
                        </a:rPr>
                        <a:t>PE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rowSpan="5">
                  <a:txBody>
                    <a:bodyPr/>
                    <a:lstStyle/>
                    <a:p>
                      <a:pPr marL="71755" marR="71755" algn="ctr">
                        <a:lnSpc>
                          <a:spcPct val="107000"/>
                        </a:lnSpc>
                        <a:spcAft>
                          <a:spcPts val="800"/>
                        </a:spcAft>
                      </a:pPr>
                      <a:r>
                        <a:rPr lang="en-GB" sz="800">
                          <a:effectLst/>
                        </a:rPr>
                        <a:t>Break</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vert="vert270" anchor="ctr"/>
                </a:tc>
                <a:tc rowSpan="5">
                  <a:txBody>
                    <a:bodyPr/>
                    <a:lstStyle/>
                    <a:p>
                      <a:pPr marL="71755" marR="71755" algn="ctr">
                        <a:lnSpc>
                          <a:spcPct val="107000"/>
                        </a:lnSpc>
                        <a:spcAft>
                          <a:spcPts val="800"/>
                        </a:spcAft>
                      </a:pPr>
                      <a:r>
                        <a:rPr lang="en-GB" sz="800">
                          <a:effectLst/>
                        </a:rPr>
                        <a:t>Worship</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vert="vert270" anchor="ctr"/>
                </a:tc>
                <a:tc gridSpan="2">
                  <a:txBody>
                    <a:bodyPr/>
                    <a:lstStyle/>
                    <a:p>
                      <a:pPr algn="ctr">
                        <a:lnSpc>
                          <a:spcPct val="107000"/>
                        </a:lnSpc>
                        <a:spcAft>
                          <a:spcPts val="800"/>
                        </a:spcAft>
                      </a:pPr>
                      <a:r>
                        <a:rPr lang="en-GB" sz="800">
                          <a:effectLst/>
                        </a:rPr>
                        <a:t>Writing</a:t>
                      </a:r>
                    </a:p>
                    <a:p>
                      <a:pPr algn="ct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hMerge="1">
                  <a:txBody>
                    <a:bodyPr/>
                    <a:lstStyle/>
                    <a:p>
                      <a:endParaRPr lang="en-GB"/>
                    </a:p>
                  </a:txBody>
                  <a:tcPr/>
                </a:tc>
                <a:tc>
                  <a:txBody>
                    <a:bodyPr/>
                    <a:lstStyle/>
                    <a:p>
                      <a:pPr algn="ctr">
                        <a:lnSpc>
                          <a:spcPct val="107000"/>
                        </a:lnSpc>
                        <a:spcAft>
                          <a:spcPts val="800"/>
                        </a:spcAft>
                      </a:pPr>
                      <a:r>
                        <a:rPr lang="en-GB" sz="800">
                          <a:effectLst/>
                        </a:rPr>
                        <a:t>Spelling / Handwriting</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rowSpan="5">
                  <a:txBody>
                    <a:bodyPr/>
                    <a:lstStyle/>
                    <a:p>
                      <a:pPr marL="71755" marR="71755" algn="ctr">
                        <a:lnSpc>
                          <a:spcPct val="107000"/>
                        </a:lnSpc>
                        <a:spcAft>
                          <a:spcPts val="800"/>
                        </a:spcAft>
                      </a:pPr>
                      <a:r>
                        <a:rPr lang="en-GB" sz="800">
                          <a:effectLst/>
                        </a:rPr>
                        <a:t>Lunch</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vert="vert270" anchor="ctr"/>
                </a:tc>
                <a:tc>
                  <a:txBody>
                    <a:bodyPr/>
                    <a:lstStyle/>
                    <a:p>
                      <a:pPr algn="ctr">
                        <a:lnSpc>
                          <a:spcPct val="107000"/>
                        </a:lnSpc>
                        <a:spcAft>
                          <a:spcPts val="800"/>
                        </a:spcAft>
                      </a:pPr>
                      <a:r>
                        <a:rPr lang="en-GB" sz="800">
                          <a:effectLst/>
                        </a:rPr>
                        <a:t>Ind. Reading</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a:txBody>
                    <a:bodyPr/>
                    <a:lstStyle/>
                    <a:p>
                      <a:pPr algn="ctr">
                        <a:lnSpc>
                          <a:spcPct val="107000"/>
                        </a:lnSpc>
                        <a:spcAft>
                          <a:spcPts val="800"/>
                        </a:spcAft>
                      </a:pPr>
                      <a:r>
                        <a:rPr lang="en-GB" sz="800">
                          <a:effectLst/>
                        </a:rPr>
                        <a:t>Reading Response</a:t>
                      </a:r>
                    </a:p>
                    <a:p>
                      <a:pPr algn="ct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a:txBody>
                    <a:bodyPr/>
                    <a:lstStyle/>
                    <a:p>
                      <a:pPr algn="ctr">
                        <a:lnSpc>
                          <a:spcPct val="107000"/>
                        </a:lnSpc>
                        <a:spcAft>
                          <a:spcPts val="800"/>
                        </a:spcAft>
                      </a:pPr>
                      <a:r>
                        <a:rPr lang="en-GB" sz="800">
                          <a:effectLst/>
                        </a:rPr>
                        <a:t>Maths</a:t>
                      </a:r>
                    </a:p>
                    <a:p>
                      <a:pPr algn="ct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a:txBody>
                    <a:bodyPr/>
                    <a:lstStyle/>
                    <a:p>
                      <a:pPr algn="ctr">
                        <a:lnSpc>
                          <a:spcPct val="107000"/>
                        </a:lnSpc>
                        <a:spcAft>
                          <a:spcPts val="800"/>
                        </a:spcAft>
                      </a:pPr>
                      <a:r>
                        <a:rPr lang="en-GB" sz="800">
                          <a:effectLst/>
                        </a:rPr>
                        <a:t>PSHE Jigsaw</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rowSpan="5">
                  <a:txBody>
                    <a:bodyPr/>
                    <a:lstStyle/>
                    <a:p>
                      <a:pPr marL="71755" marR="71755" algn="ctr">
                        <a:lnSpc>
                          <a:spcPct val="107000"/>
                        </a:lnSpc>
                        <a:spcAft>
                          <a:spcPts val="800"/>
                        </a:spcAft>
                      </a:pPr>
                      <a:r>
                        <a:rPr lang="en-GB" sz="800">
                          <a:effectLst/>
                        </a:rPr>
                        <a:t>Class Book</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extLst>
                  <a:ext uri="{0D108BD9-81ED-4DB2-BD59-A6C34878D82A}">
                    <a16:rowId xmlns:a16="http://schemas.microsoft.com/office/drawing/2014/main" val="780428909"/>
                  </a:ext>
                </a:extLst>
              </a:tr>
              <a:tr h="1128693">
                <a:tc>
                  <a:txBody>
                    <a:bodyPr/>
                    <a:lstStyle/>
                    <a:p>
                      <a:pPr marL="71755" marR="71755" algn="ctr">
                        <a:lnSpc>
                          <a:spcPct val="107000"/>
                        </a:lnSpc>
                        <a:spcAft>
                          <a:spcPts val="800"/>
                        </a:spcAft>
                      </a:pPr>
                      <a:r>
                        <a:rPr lang="en-GB" sz="800">
                          <a:effectLst/>
                        </a:rPr>
                        <a:t>Tuesday</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vert="vert270" anchor="ctr"/>
                </a:tc>
                <a:tc>
                  <a:txBody>
                    <a:bodyPr/>
                    <a:lstStyle/>
                    <a:p>
                      <a:pPr algn="ctr">
                        <a:lnSpc>
                          <a:spcPct val="107000"/>
                        </a:lnSpc>
                        <a:spcAft>
                          <a:spcPts val="800"/>
                        </a:spcAft>
                      </a:pPr>
                      <a:r>
                        <a:rPr lang="en-GB" sz="800">
                          <a:effectLst/>
                        </a:rPr>
                        <a:t>TTRS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a:txBody>
                    <a:bodyPr/>
                    <a:lstStyle/>
                    <a:p>
                      <a:pPr algn="ctr">
                        <a:lnSpc>
                          <a:spcPct val="107000"/>
                        </a:lnSpc>
                        <a:spcAft>
                          <a:spcPts val="800"/>
                        </a:spcAft>
                      </a:pPr>
                      <a:r>
                        <a:rPr lang="en-GB" sz="800">
                          <a:effectLst/>
                        </a:rPr>
                        <a:t>Maths</a:t>
                      </a:r>
                    </a:p>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vMerge="1">
                  <a:txBody>
                    <a:bodyPr/>
                    <a:lstStyle/>
                    <a:p>
                      <a:endParaRPr lang="en-GB"/>
                    </a:p>
                  </a:txBody>
                  <a:tcPr/>
                </a:tc>
                <a:tc vMerge="1">
                  <a:txBody>
                    <a:bodyPr/>
                    <a:lstStyle/>
                    <a:p>
                      <a:endParaRPr lang="en-GB"/>
                    </a:p>
                  </a:txBody>
                  <a:tcPr/>
                </a:tc>
                <a:tc gridSpan="2">
                  <a:txBody>
                    <a:bodyPr/>
                    <a:lstStyle/>
                    <a:p>
                      <a:pPr algn="ctr">
                        <a:lnSpc>
                          <a:spcPct val="107000"/>
                        </a:lnSpc>
                        <a:spcAft>
                          <a:spcPts val="800"/>
                        </a:spcAft>
                      </a:pPr>
                      <a:r>
                        <a:rPr lang="en-GB" sz="800">
                          <a:effectLst/>
                        </a:rPr>
                        <a:t>Writing</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hMerge="1">
                  <a:txBody>
                    <a:bodyPr/>
                    <a:lstStyle/>
                    <a:p>
                      <a:endParaRPr lang="en-GB"/>
                    </a:p>
                  </a:txBody>
                  <a:tcPr/>
                </a:tc>
                <a:tc>
                  <a:txBody>
                    <a:bodyPr/>
                    <a:lstStyle/>
                    <a:p>
                      <a:pPr algn="ctr">
                        <a:lnSpc>
                          <a:spcPct val="107000"/>
                        </a:lnSpc>
                        <a:spcAft>
                          <a:spcPts val="800"/>
                        </a:spcAft>
                      </a:pPr>
                      <a:r>
                        <a:rPr lang="en-GB" sz="800">
                          <a:effectLst/>
                        </a:rPr>
                        <a:t>Spelling / Handwriting</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vMerge="1">
                  <a:txBody>
                    <a:bodyPr/>
                    <a:lstStyle/>
                    <a:p>
                      <a:endParaRPr lang="en-GB"/>
                    </a:p>
                  </a:txBody>
                  <a:tcPr/>
                </a:tc>
                <a:tc>
                  <a:txBody>
                    <a:bodyPr/>
                    <a:lstStyle/>
                    <a:p>
                      <a:pPr algn="ctr">
                        <a:lnSpc>
                          <a:spcPct val="107000"/>
                        </a:lnSpc>
                        <a:spcAft>
                          <a:spcPts val="800"/>
                        </a:spcAft>
                      </a:pPr>
                      <a:r>
                        <a:rPr lang="en-GB" sz="800">
                          <a:effectLst/>
                        </a:rPr>
                        <a:t>Ind. Reading</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a:txBody>
                    <a:bodyPr/>
                    <a:lstStyle/>
                    <a:p>
                      <a:pPr algn="ctr">
                        <a:lnSpc>
                          <a:spcPct val="107000"/>
                        </a:lnSpc>
                        <a:spcAft>
                          <a:spcPts val="800"/>
                        </a:spcAft>
                      </a:pPr>
                      <a:r>
                        <a:rPr lang="en-GB" sz="800">
                          <a:effectLst/>
                        </a:rPr>
                        <a:t>Reading Response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a:txBody>
                    <a:bodyPr/>
                    <a:lstStyle/>
                    <a:p>
                      <a:pPr algn="ctr">
                        <a:lnSpc>
                          <a:spcPct val="107000"/>
                        </a:lnSpc>
                        <a:spcAft>
                          <a:spcPts val="800"/>
                        </a:spcAft>
                      </a:pPr>
                      <a:r>
                        <a:rPr lang="en-GB" sz="800">
                          <a:effectLst/>
                        </a:rPr>
                        <a:t>RE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a:txBody>
                    <a:bodyPr/>
                    <a:lstStyle/>
                    <a:p>
                      <a:pPr algn="ctr">
                        <a:lnSpc>
                          <a:spcPct val="107000"/>
                        </a:lnSpc>
                        <a:spcAft>
                          <a:spcPts val="800"/>
                        </a:spcAft>
                      </a:pPr>
                      <a:r>
                        <a:rPr lang="en-GB" sz="800">
                          <a:effectLst/>
                        </a:rPr>
                        <a:t>Music</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vMerge="1">
                  <a:txBody>
                    <a:bodyPr/>
                    <a:lstStyle/>
                    <a:p>
                      <a:endParaRPr lang="en-GB"/>
                    </a:p>
                  </a:txBody>
                  <a:tcPr/>
                </a:tc>
                <a:extLst>
                  <a:ext uri="{0D108BD9-81ED-4DB2-BD59-A6C34878D82A}">
                    <a16:rowId xmlns:a16="http://schemas.microsoft.com/office/drawing/2014/main" val="3616803416"/>
                  </a:ext>
                </a:extLst>
              </a:tr>
              <a:tr h="972370">
                <a:tc>
                  <a:txBody>
                    <a:bodyPr/>
                    <a:lstStyle/>
                    <a:p>
                      <a:pPr marL="71755" marR="71755" algn="ctr">
                        <a:lnSpc>
                          <a:spcPct val="107000"/>
                        </a:lnSpc>
                        <a:spcAft>
                          <a:spcPts val="800"/>
                        </a:spcAft>
                      </a:pPr>
                      <a:r>
                        <a:rPr lang="en-GB" sz="800">
                          <a:effectLst/>
                        </a:rPr>
                        <a:t>Wednesday</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vert="vert270" anchor="ctr"/>
                </a:tc>
                <a:tc>
                  <a:txBody>
                    <a:bodyPr/>
                    <a:lstStyle/>
                    <a:p>
                      <a:pPr algn="ctr">
                        <a:lnSpc>
                          <a:spcPct val="107000"/>
                        </a:lnSpc>
                        <a:spcAft>
                          <a:spcPts val="800"/>
                        </a:spcAft>
                      </a:pPr>
                      <a:r>
                        <a:rPr lang="en-GB" sz="800">
                          <a:effectLst/>
                        </a:rPr>
                        <a:t>Morning Activity</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a:txBody>
                    <a:bodyPr/>
                    <a:lstStyle/>
                    <a:p>
                      <a:pPr algn="ctr">
                        <a:lnSpc>
                          <a:spcPct val="107000"/>
                        </a:lnSpc>
                        <a:spcAft>
                          <a:spcPts val="800"/>
                        </a:spcAft>
                      </a:pPr>
                      <a:r>
                        <a:rPr lang="en-GB" sz="800">
                          <a:effectLst/>
                        </a:rPr>
                        <a:t>PE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800">
                          <a:effectLst/>
                        </a:rPr>
                        <a:t>PSHE</a:t>
                      </a:r>
                    </a:p>
                    <a:p>
                      <a:pPr algn="ctr">
                        <a:lnSpc>
                          <a:spcPct val="107000"/>
                        </a:lnSpc>
                        <a:spcAft>
                          <a:spcPts val="800"/>
                        </a:spcAft>
                      </a:pPr>
                      <a:r>
                        <a:rPr lang="en-GB" sz="800">
                          <a:effectLst/>
                        </a:rPr>
                        <a:t>Zones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gridSpan="2">
                  <a:txBody>
                    <a:bodyPr/>
                    <a:lstStyle/>
                    <a:p>
                      <a:pPr algn="ctr">
                        <a:lnSpc>
                          <a:spcPct val="107000"/>
                        </a:lnSpc>
                        <a:spcAft>
                          <a:spcPts val="800"/>
                        </a:spcAft>
                      </a:pPr>
                      <a:r>
                        <a:rPr lang="en-GB" sz="800">
                          <a:effectLst/>
                        </a:rPr>
                        <a:t>Writing</a:t>
                      </a:r>
                    </a:p>
                    <a:p>
                      <a:pPr algn="ct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h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800">
                          <a:effectLst/>
                        </a:rPr>
                        <a:t>Ind</a:t>
                      </a:r>
                    </a:p>
                    <a:p>
                      <a:pPr algn="ctr">
                        <a:lnSpc>
                          <a:spcPct val="107000"/>
                        </a:lnSpc>
                        <a:spcAft>
                          <a:spcPts val="800"/>
                        </a:spcAft>
                      </a:pPr>
                      <a:r>
                        <a:rPr lang="en-GB" sz="800">
                          <a:effectLst/>
                        </a:rPr>
                        <a:t>.Reading</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a:txBody>
                    <a:bodyPr/>
                    <a:lstStyle/>
                    <a:p>
                      <a:pPr algn="ctr">
                        <a:lnSpc>
                          <a:spcPct val="107000"/>
                        </a:lnSpc>
                        <a:spcAft>
                          <a:spcPts val="800"/>
                        </a:spcAft>
                      </a:pPr>
                      <a:r>
                        <a:rPr lang="en-GB" sz="800">
                          <a:effectLst/>
                        </a:rPr>
                        <a:t>Reading  Response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a:txBody>
                    <a:bodyPr/>
                    <a:lstStyle/>
                    <a:p>
                      <a:pPr algn="ctr">
                        <a:lnSpc>
                          <a:spcPct val="107000"/>
                        </a:lnSpc>
                        <a:spcAft>
                          <a:spcPts val="800"/>
                        </a:spcAft>
                      </a:pPr>
                      <a:r>
                        <a:rPr lang="en-GB" sz="800">
                          <a:effectLst/>
                        </a:rPr>
                        <a:t> </a:t>
                      </a:r>
                    </a:p>
                    <a:p>
                      <a:pPr algn="ctr">
                        <a:lnSpc>
                          <a:spcPct val="107000"/>
                        </a:lnSpc>
                        <a:spcAft>
                          <a:spcPts val="800"/>
                        </a:spcAft>
                      </a:pPr>
                      <a:r>
                        <a:rPr lang="en-GB" sz="800">
                          <a:effectLst/>
                        </a:rPr>
                        <a:t>Maths</a:t>
                      </a:r>
                    </a:p>
                    <a:p>
                      <a:pPr algn="ct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a:txBody>
                    <a:bodyPr/>
                    <a:lstStyle/>
                    <a:p>
                      <a:pPr algn="ctr">
                        <a:lnSpc>
                          <a:spcPct val="107000"/>
                        </a:lnSpc>
                        <a:spcAft>
                          <a:spcPts val="800"/>
                        </a:spcAft>
                      </a:pPr>
                      <a:r>
                        <a:rPr lang="en-GB" sz="800">
                          <a:effectLst/>
                        </a:rPr>
                        <a:t>Spelling / Handwriting</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vMerge="1">
                  <a:txBody>
                    <a:bodyPr/>
                    <a:lstStyle/>
                    <a:p>
                      <a:endParaRPr lang="en-GB"/>
                    </a:p>
                  </a:txBody>
                  <a:tcPr/>
                </a:tc>
                <a:extLst>
                  <a:ext uri="{0D108BD9-81ED-4DB2-BD59-A6C34878D82A}">
                    <a16:rowId xmlns:a16="http://schemas.microsoft.com/office/drawing/2014/main" val="2294490691"/>
                  </a:ext>
                </a:extLst>
              </a:tr>
              <a:tr h="975815">
                <a:tc>
                  <a:txBody>
                    <a:bodyPr/>
                    <a:lstStyle/>
                    <a:p>
                      <a:pPr marL="71755" marR="71755" algn="ctr">
                        <a:lnSpc>
                          <a:spcPct val="107000"/>
                        </a:lnSpc>
                        <a:spcAft>
                          <a:spcPts val="800"/>
                        </a:spcAft>
                      </a:pPr>
                      <a:r>
                        <a:rPr lang="en-GB" sz="800">
                          <a:effectLst/>
                        </a:rPr>
                        <a:t>Thursday</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vert="vert270" anchor="ctr"/>
                </a:tc>
                <a:tc>
                  <a:txBody>
                    <a:bodyPr/>
                    <a:lstStyle/>
                    <a:p>
                      <a:pPr algn="ctr">
                        <a:lnSpc>
                          <a:spcPct val="107000"/>
                        </a:lnSpc>
                        <a:spcAft>
                          <a:spcPts val="800"/>
                        </a:spcAft>
                      </a:pPr>
                      <a:r>
                        <a:rPr lang="en-GB" sz="800">
                          <a:effectLst/>
                        </a:rPr>
                        <a:t>TTRS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a:txBody>
                    <a:bodyPr/>
                    <a:lstStyle/>
                    <a:p>
                      <a:pPr algn="ctr">
                        <a:lnSpc>
                          <a:spcPct val="107000"/>
                        </a:lnSpc>
                        <a:spcAft>
                          <a:spcPts val="800"/>
                        </a:spcAft>
                      </a:pPr>
                      <a:r>
                        <a:rPr lang="en-GB" sz="800">
                          <a:effectLst/>
                        </a:rPr>
                        <a:t>Maths</a:t>
                      </a:r>
                    </a:p>
                    <a:p>
                      <a:pPr algn="ct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vMerge="1">
                  <a:txBody>
                    <a:bodyPr/>
                    <a:lstStyle/>
                    <a:p>
                      <a:endParaRPr lang="en-GB"/>
                    </a:p>
                  </a:txBody>
                  <a:tcPr/>
                </a:tc>
                <a:tc vMerge="1">
                  <a:txBody>
                    <a:bodyPr/>
                    <a:lstStyle/>
                    <a:p>
                      <a:endParaRPr lang="en-GB"/>
                    </a:p>
                  </a:txBody>
                  <a:tcPr/>
                </a:tc>
                <a:tc gridSpan="2">
                  <a:txBody>
                    <a:bodyPr/>
                    <a:lstStyle/>
                    <a:p>
                      <a:pPr algn="ctr">
                        <a:lnSpc>
                          <a:spcPct val="107000"/>
                        </a:lnSpc>
                        <a:spcAft>
                          <a:spcPts val="800"/>
                        </a:spcAft>
                      </a:pPr>
                      <a:r>
                        <a:rPr lang="en-GB" sz="800">
                          <a:effectLst/>
                        </a:rPr>
                        <a:t>Writing</a:t>
                      </a:r>
                    </a:p>
                    <a:p>
                      <a:pPr algn="ct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hMerge="1">
                  <a:txBody>
                    <a:bodyPr/>
                    <a:lstStyle/>
                    <a:p>
                      <a:endParaRPr lang="en-GB"/>
                    </a:p>
                  </a:txBody>
                  <a:tcPr/>
                </a:tc>
                <a:tc>
                  <a:txBody>
                    <a:bodyPr/>
                    <a:lstStyle/>
                    <a:p>
                      <a:pPr algn="ctr">
                        <a:lnSpc>
                          <a:spcPct val="107000"/>
                        </a:lnSpc>
                        <a:spcAft>
                          <a:spcPts val="800"/>
                        </a:spcAft>
                      </a:pPr>
                      <a:r>
                        <a:rPr lang="en-GB" sz="800">
                          <a:effectLst/>
                        </a:rPr>
                        <a:t>Spelling / Handwriting</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vMerge="1">
                  <a:txBody>
                    <a:bodyPr/>
                    <a:lstStyle/>
                    <a:p>
                      <a:endParaRPr lang="en-GB"/>
                    </a:p>
                  </a:txBody>
                  <a:tcPr/>
                </a:tc>
                <a:tc>
                  <a:txBody>
                    <a:bodyPr/>
                    <a:lstStyle/>
                    <a:p>
                      <a:pPr algn="ctr">
                        <a:lnSpc>
                          <a:spcPct val="107000"/>
                        </a:lnSpc>
                        <a:spcAft>
                          <a:spcPts val="800"/>
                        </a:spcAft>
                      </a:pPr>
                      <a:r>
                        <a:rPr lang="en-GB" sz="800">
                          <a:effectLst/>
                        </a:rPr>
                        <a:t>Ind. Reading</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a:txBody>
                    <a:bodyPr/>
                    <a:lstStyle/>
                    <a:p>
                      <a:pPr algn="ctr">
                        <a:lnSpc>
                          <a:spcPct val="107000"/>
                        </a:lnSpc>
                        <a:spcAft>
                          <a:spcPts val="800"/>
                        </a:spcAft>
                      </a:pPr>
                      <a:r>
                        <a:rPr lang="en-GB" sz="800">
                          <a:effectLst/>
                        </a:rPr>
                        <a:t>Reading Response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gridSpan="2">
                  <a:txBody>
                    <a:bodyPr/>
                    <a:lstStyle/>
                    <a:p>
                      <a:pPr algn="ctr">
                        <a:lnSpc>
                          <a:spcPct val="107000"/>
                        </a:lnSpc>
                        <a:spcAft>
                          <a:spcPts val="800"/>
                        </a:spcAft>
                      </a:pPr>
                      <a:r>
                        <a:rPr lang="en-GB" sz="800">
                          <a:effectLst/>
                        </a:rPr>
                        <a:t>Science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182640566"/>
                  </a:ext>
                </a:extLst>
              </a:tr>
              <a:tr h="975815">
                <a:tc>
                  <a:txBody>
                    <a:bodyPr/>
                    <a:lstStyle/>
                    <a:p>
                      <a:pPr marL="71755" marR="71755" algn="ctr">
                        <a:lnSpc>
                          <a:spcPct val="107000"/>
                        </a:lnSpc>
                        <a:spcAft>
                          <a:spcPts val="800"/>
                        </a:spcAft>
                      </a:pPr>
                      <a:r>
                        <a:rPr lang="en-GB" sz="800">
                          <a:effectLst/>
                        </a:rPr>
                        <a:t>Friday</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vert="vert270" anchor="ctr"/>
                </a:tc>
                <a:tc>
                  <a:txBody>
                    <a:bodyPr/>
                    <a:lstStyle/>
                    <a:p>
                      <a:pPr algn="ctr">
                        <a:lnSpc>
                          <a:spcPct val="107000"/>
                        </a:lnSpc>
                        <a:spcAft>
                          <a:spcPts val="800"/>
                        </a:spcAft>
                      </a:pPr>
                      <a:r>
                        <a:rPr lang="en-GB" sz="800">
                          <a:effectLst/>
                        </a:rPr>
                        <a:t>Morning Activity</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a:txBody>
                    <a:bodyPr/>
                    <a:lstStyle/>
                    <a:p>
                      <a:pPr algn="ctr">
                        <a:lnSpc>
                          <a:spcPct val="107000"/>
                        </a:lnSpc>
                        <a:spcAft>
                          <a:spcPts val="800"/>
                        </a:spcAft>
                      </a:pPr>
                      <a:r>
                        <a:rPr lang="en-GB" sz="800">
                          <a:effectLst/>
                        </a:rPr>
                        <a:t>Maths</a:t>
                      </a:r>
                    </a:p>
                    <a:p>
                      <a:pPr algn="ct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vMerge="1">
                  <a:txBody>
                    <a:bodyPr/>
                    <a:lstStyle/>
                    <a:p>
                      <a:endParaRPr lang="en-GB"/>
                    </a:p>
                  </a:txBody>
                  <a:tcPr/>
                </a:tc>
                <a:tc vMerge="1">
                  <a:txBody>
                    <a:bodyPr/>
                    <a:lstStyle/>
                    <a:p>
                      <a:endParaRPr lang="en-GB"/>
                    </a:p>
                  </a:txBody>
                  <a:tcPr/>
                </a:tc>
                <a:tc gridSpan="2">
                  <a:txBody>
                    <a:bodyPr/>
                    <a:lstStyle/>
                    <a:p>
                      <a:pPr algn="ctr">
                        <a:lnSpc>
                          <a:spcPct val="107000"/>
                        </a:lnSpc>
                        <a:spcAft>
                          <a:spcPts val="800"/>
                        </a:spcAft>
                      </a:pPr>
                      <a:r>
                        <a:rPr lang="en-GB" sz="800">
                          <a:effectLst/>
                        </a:rPr>
                        <a:t>Writing</a:t>
                      </a:r>
                    </a:p>
                    <a:p>
                      <a:pPr algn="ct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hMerge="1">
                  <a:txBody>
                    <a:bodyPr/>
                    <a:lstStyle/>
                    <a:p>
                      <a:endParaRPr lang="en-GB"/>
                    </a:p>
                  </a:txBody>
                  <a:tcPr/>
                </a:tc>
                <a:tc>
                  <a:txBody>
                    <a:bodyPr/>
                    <a:lstStyle/>
                    <a:p>
                      <a:pPr algn="ctr">
                        <a:lnSpc>
                          <a:spcPct val="107000"/>
                        </a:lnSpc>
                        <a:spcAft>
                          <a:spcPts val="800"/>
                        </a:spcAft>
                      </a:pPr>
                      <a:r>
                        <a:rPr lang="en-GB" sz="800">
                          <a:effectLst/>
                        </a:rPr>
                        <a:t>Spelling / Handwriting</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vMerge="1">
                  <a:txBody>
                    <a:bodyPr/>
                    <a:lstStyle/>
                    <a:p>
                      <a:endParaRPr lang="en-GB"/>
                    </a:p>
                  </a:txBody>
                  <a:tcPr/>
                </a:tc>
                <a:tc>
                  <a:txBody>
                    <a:bodyPr/>
                    <a:lstStyle/>
                    <a:p>
                      <a:pPr algn="ctr">
                        <a:lnSpc>
                          <a:spcPct val="107000"/>
                        </a:lnSpc>
                        <a:spcAft>
                          <a:spcPts val="800"/>
                        </a:spcAft>
                      </a:pPr>
                      <a:r>
                        <a:rPr lang="en-GB" sz="800">
                          <a:effectLst/>
                        </a:rPr>
                        <a:t>Ind. Reading</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a:txBody>
                    <a:bodyPr/>
                    <a:lstStyle/>
                    <a:p>
                      <a:pPr algn="ctr">
                        <a:lnSpc>
                          <a:spcPct val="107000"/>
                        </a:lnSpc>
                        <a:spcAft>
                          <a:spcPts val="800"/>
                        </a:spcAft>
                      </a:pPr>
                      <a:r>
                        <a:rPr lang="en-GB" sz="800">
                          <a:effectLst/>
                        </a:rPr>
                        <a:t>Reading Response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gridSpan="2">
                  <a:txBody>
                    <a:bodyPr/>
                    <a:lstStyle/>
                    <a:p>
                      <a:pPr marL="457200" indent="-457200" algn="ctr">
                        <a:lnSpc>
                          <a:spcPct val="107000"/>
                        </a:lnSpc>
                        <a:spcAft>
                          <a:spcPts val="800"/>
                        </a:spcAft>
                      </a:pPr>
                      <a:r>
                        <a:rPr lang="en-GB" sz="800" dirty="0">
                          <a:effectLst/>
                        </a:rPr>
                        <a:t>Art/DT/History/</a:t>
                      </a:r>
                    </a:p>
                    <a:p>
                      <a:pPr algn="ctr">
                        <a:lnSpc>
                          <a:spcPct val="107000"/>
                        </a:lnSpc>
                        <a:spcAft>
                          <a:spcPts val="800"/>
                        </a:spcAft>
                      </a:pPr>
                      <a:r>
                        <a:rPr lang="en-GB" sz="800" dirty="0">
                          <a:effectLst/>
                        </a:rPr>
                        <a:t>Geography</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240" marR="52240" marT="0" marB="0" anchor="ct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1318135439"/>
                  </a:ext>
                </a:extLst>
              </a:tr>
            </a:tbl>
          </a:graphicData>
        </a:graphic>
      </p:graphicFrame>
    </p:spTree>
    <p:extLst>
      <p:ext uri="{BB962C8B-B14F-4D97-AF65-F5344CB8AC3E}">
        <p14:creationId xmlns:p14="http://schemas.microsoft.com/office/powerpoint/2010/main" val="4113901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7FC9-C0C6-4419-9605-D5EEBE550E8D}"/>
              </a:ext>
            </a:extLst>
          </p:cNvPr>
          <p:cNvSpPr>
            <a:spLocks noGrp="1"/>
          </p:cNvSpPr>
          <p:nvPr>
            <p:ph type="title"/>
          </p:nvPr>
        </p:nvSpPr>
        <p:spPr>
          <a:xfrm>
            <a:off x="677334" y="383203"/>
            <a:ext cx="5418666" cy="614680"/>
          </a:xfrm>
        </p:spPr>
        <p:txBody>
          <a:bodyPr>
            <a:normAutofit fontScale="90000"/>
          </a:bodyPr>
          <a:lstStyle/>
          <a:p>
            <a:r>
              <a:rPr lang="en-GB" dirty="0"/>
              <a:t>Physical Education</a:t>
            </a:r>
          </a:p>
        </p:txBody>
      </p:sp>
      <p:sp>
        <p:nvSpPr>
          <p:cNvPr id="4" name="Content Placeholder 2">
            <a:extLst>
              <a:ext uri="{FF2B5EF4-FFF2-40B4-BE49-F238E27FC236}">
                <a16:creationId xmlns:a16="http://schemas.microsoft.com/office/drawing/2014/main" id="{D1B44D5B-0351-4EC9-A9BE-444B651BD0CC}"/>
              </a:ext>
            </a:extLst>
          </p:cNvPr>
          <p:cNvSpPr>
            <a:spLocks noGrp="1"/>
          </p:cNvSpPr>
          <p:nvPr>
            <p:ph idx="1"/>
          </p:nvPr>
        </p:nvSpPr>
        <p:spPr>
          <a:xfrm>
            <a:off x="677334" y="1224280"/>
            <a:ext cx="8596312" cy="2472372"/>
          </a:xfrm>
        </p:spPr>
        <p:txBody>
          <a:bodyPr vert="horz" lIns="91440" tIns="45720" rIns="91440" bIns="45720" rtlCol="0" anchor="t">
            <a:normAutofit/>
          </a:bodyPr>
          <a:lstStyle/>
          <a:p>
            <a:r>
              <a:rPr lang="en-GB" sz="2000" dirty="0"/>
              <a:t>PE for Autumn Term 1 is on a Monday and Wednesday. You will be informed of any additional PE slots via email. </a:t>
            </a:r>
          </a:p>
          <a:p>
            <a:r>
              <a:rPr lang="en-GB" sz="2000" dirty="0"/>
              <a:t>This year we will be covering Invasion Games, Dance, Gymnastics &amp; Athletics. </a:t>
            </a:r>
          </a:p>
          <a:p>
            <a:pPr fontAlgn="base"/>
            <a:r>
              <a:rPr lang="en-GB" sz="2000" dirty="0"/>
              <a:t>PE uniform can be worn to school on PE/club days.</a:t>
            </a:r>
          </a:p>
          <a:p>
            <a:pPr fontAlgn="base"/>
            <a:r>
              <a:rPr lang="en-GB" sz="2000" dirty="0"/>
              <a:t>Daily Mile</a:t>
            </a:r>
          </a:p>
          <a:p>
            <a:pPr marL="0" indent="0" fontAlgn="base">
              <a:buNone/>
            </a:pPr>
            <a:endParaRPr lang="en-GB" sz="2000" dirty="0"/>
          </a:p>
          <a:p>
            <a:endParaRPr lang="en-GB" dirty="0"/>
          </a:p>
          <a:p>
            <a:pPr marL="0" indent="0">
              <a:buNone/>
            </a:pPr>
            <a:endParaRPr lang="en-GB" sz="1200" dirty="0"/>
          </a:p>
          <a:p>
            <a:endParaRPr lang="en-GB" sz="1200" dirty="0"/>
          </a:p>
        </p:txBody>
      </p:sp>
      <p:sp>
        <p:nvSpPr>
          <p:cNvPr id="5" name="TextBox 4">
            <a:extLst>
              <a:ext uri="{FF2B5EF4-FFF2-40B4-BE49-F238E27FC236}">
                <a16:creationId xmlns:a16="http://schemas.microsoft.com/office/drawing/2014/main" id="{692F98B3-5611-4289-A763-393CDDBD920D}"/>
              </a:ext>
            </a:extLst>
          </p:cNvPr>
          <p:cNvSpPr txBox="1"/>
          <p:nvPr/>
        </p:nvSpPr>
        <p:spPr>
          <a:xfrm>
            <a:off x="677334" y="3550920"/>
            <a:ext cx="11194626" cy="2923877"/>
          </a:xfrm>
          <a:prstGeom prst="rect">
            <a:avLst/>
          </a:prstGeom>
          <a:noFill/>
        </p:spPr>
        <p:txBody>
          <a:bodyPr wrap="square" rtlCol="0">
            <a:spAutoFit/>
          </a:bodyPr>
          <a:lstStyle/>
          <a:p>
            <a:pPr fontAlgn="base"/>
            <a:r>
              <a:rPr lang="en-US" sz="1600" dirty="0"/>
              <a:t>On your child’s designated PE day(s) they will come to school wearing their PE kit for the day</a:t>
            </a:r>
            <a:r>
              <a:rPr lang="en-US" sz="1600" b="1" dirty="0"/>
              <a:t>. </a:t>
            </a:r>
            <a:r>
              <a:rPr lang="en-US" sz="1600" dirty="0"/>
              <a:t>We have found that this enables the children to spend less time changing clothes and more time enjoying PE lessons. </a:t>
            </a:r>
          </a:p>
          <a:p>
            <a:pPr fontAlgn="base"/>
            <a:endParaRPr lang="en-US" sz="1400" dirty="0"/>
          </a:p>
          <a:p>
            <a:pPr marL="285750" indent="-285750" fontAlgn="base">
              <a:buFont typeface="Arial" panose="020B0604020202020204" pitchFamily="34" charset="0"/>
              <a:buChar char="•"/>
            </a:pPr>
            <a:r>
              <a:rPr lang="en-US" sz="1600" dirty="0"/>
              <a:t>Black/navy PE skirt or shorts, black/navy leggings or joggers </a:t>
            </a:r>
          </a:p>
          <a:p>
            <a:pPr marL="285750" indent="-285750" fontAlgn="base">
              <a:buFont typeface="Arial" panose="020B0604020202020204" pitchFamily="34" charset="0"/>
              <a:buChar char="•"/>
            </a:pPr>
            <a:r>
              <a:rPr lang="en-US" sz="1600" dirty="0"/>
              <a:t>Plain white or school logo t-shirt plain blue/black hoodies or school logo hoodies</a:t>
            </a:r>
          </a:p>
          <a:p>
            <a:pPr marL="285750" indent="-285750" fontAlgn="base">
              <a:buFont typeface="Arial" panose="020B0604020202020204" pitchFamily="34" charset="0"/>
              <a:buChar char="•"/>
            </a:pPr>
            <a:r>
              <a:rPr lang="en-US" sz="1600" dirty="0"/>
              <a:t>Trainers to be worn </a:t>
            </a:r>
          </a:p>
          <a:p>
            <a:pPr marL="285750" indent="-285750" fontAlgn="base">
              <a:buFont typeface="Arial" panose="020B0604020202020204" pitchFamily="34" charset="0"/>
              <a:buChar char="•"/>
            </a:pPr>
            <a:r>
              <a:rPr lang="en-US" dirty="0">
                <a:solidFill>
                  <a:srgbClr val="000000"/>
                </a:solidFill>
                <a:effectLst/>
                <a:latin typeface="Calibri" panose="020F0502020204030204" pitchFamily="34" charset="0"/>
                <a:ea typeface="Times New Roman" panose="02020603050405020304" pitchFamily="18" charset="0"/>
              </a:rPr>
              <a:t>Children are </a:t>
            </a:r>
            <a:r>
              <a:rPr lang="en-US" b="1" dirty="0">
                <a:solidFill>
                  <a:srgbClr val="000000"/>
                </a:solidFill>
                <a:effectLst/>
                <a:latin typeface="Calibri" panose="020F0502020204030204" pitchFamily="34" charset="0"/>
                <a:ea typeface="Times New Roman" panose="02020603050405020304" pitchFamily="18" charset="0"/>
              </a:rPr>
              <a:t>not to wear earrings on PE days</a:t>
            </a:r>
            <a:r>
              <a:rPr lang="en-US" dirty="0">
                <a:solidFill>
                  <a:srgbClr val="000000"/>
                </a:solidFill>
                <a:effectLst/>
                <a:latin typeface="Calibri" panose="020F0502020204030204" pitchFamily="34" charset="0"/>
                <a:ea typeface="Times New Roman" panose="02020603050405020304" pitchFamily="18" charset="0"/>
              </a:rPr>
              <a:t>. If they do wear them they need to remove them and put them in their schoolbags. Staff can give the children a post it to wrap them in. Staff are not responsible for the safe keeping of earrings.</a:t>
            </a:r>
            <a:endParaRPr lang="en-GB" dirty="0">
              <a:effectLst/>
              <a:latin typeface="Times New Roman" panose="02020603050405020304" pitchFamily="18" charset="0"/>
              <a:ea typeface="Times New Roman" panose="02020603050405020304" pitchFamily="18" charset="0"/>
            </a:endParaRPr>
          </a:p>
          <a:p>
            <a:pPr fontAlgn="base"/>
            <a:r>
              <a:rPr lang="en-US" dirty="0">
                <a:solidFill>
                  <a:srgbClr val="000000"/>
                </a:solidFill>
                <a:effectLst/>
                <a:latin typeface="Calibri" panose="020F0502020204030204" pitchFamily="34" charset="0"/>
                <a:ea typeface="Times New Roman" panose="02020603050405020304" pitchFamily="18" charset="0"/>
              </a:rPr>
              <a:t>If a child has recently had their ears pierced they may cover them in medical tape which we can provide. </a:t>
            </a:r>
            <a:endParaRPr lang="en-GB" dirty="0">
              <a:effectLst/>
              <a:latin typeface="Times New Roman" panose="02020603050405020304" pitchFamily="18" charset="0"/>
              <a:ea typeface="Times New Roman" panose="02020603050405020304" pitchFamily="18" charset="0"/>
            </a:endParaRPr>
          </a:p>
          <a:p>
            <a:endParaRPr lang="en-GB" sz="1600" dirty="0"/>
          </a:p>
        </p:txBody>
      </p:sp>
    </p:spTree>
    <p:extLst>
      <p:ext uri="{BB962C8B-B14F-4D97-AF65-F5344CB8AC3E}">
        <p14:creationId xmlns:p14="http://schemas.microsoft.com/office/powerpoint/2010/main" val="3712598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Year 3 Curriculum</a:t>
            </a:r>
          </a:p>
        </p:txBody>
      </p:sp>
      <p:sp>
        <p:nvSpPr>
          <p:cNvPr id="3" name="Content Placeholder 2"/>
          <p:cNvSpPr>
            <a:spLocks noGrp="1"/>
          </p:cNvSpPr>
          <p:nvPr>
            <p:ph idx="1"/>
          </p:nvPr>
        </p:nvSpPr>
        <p:spPr>
          <a:xfrm>
            <a:off x="177779" y="1710445"/>
            <a:ext cx="8014114" cy="1373786"/>
          </a:xfrm>
        </p:spPr>
        <p:txBody>
          <a:bodyPr>
            <a:normAutofit lnSpcReduction="10000"/>
          </a:bodyPr>
          <a:lstStyle/>
          <a:p>
            <a:r>
              <a:rPr lang="en-GB"/>
              <a:t>The theme for this Year is TIME TRAVELLERS</a:t>
            </a:r>
          </a:p>
          <a:p>
            <a:r>
              <a:rPr lang="en-GB"/>
              <a:t>Autumn term theme – Long, long ago – Stone/Bronze/Iron Age</a:t>
            </a:r>
          </a:p>
          <a:p>
            <a:r>
              <a:rPr lang="en-GB"/>
              <a:t>The curriculum is going to be tailored to the Year 3 children at Lostock through lots of questioning, exploration and investigation.</a:t>
            </a:r>
          </a:p>
          <a:p>
            <a:pPr marL="0" indent="0">
              <a:buNone/>
            </a:pPr>
            <a:endParaRPr lang="en-GB"/>
          </a:p>
          <a:p>
            <a:pPr marL="0" indent="0">
              <a:buNone/>
            </a:pPr>
            <a:endParaRPr lang="en-GB"/>
          </a:p>
          <a:p>
            <a:endParaRPr lang="en-GB"/>
          </a:p>
        </p:txBody>
      </p:sp>
      <p:sp>
        <p:nvSpPr>
          <p:cNvPr id="5" name="AutoShape 6"/>
          <p:cNvSpPr>
            <a:spLocks noChangeArrowheads="1"/>
          </p:cNvSpPr>
          <p:nvPr/>
        </p:nvSpPr>
        <p:spPr bwMode="auto">
          <a:xfrm>
            <a:off x="677334" y="4759202"/>
            <a:ext cx="2084720" cy="972296"/>
          </a:xfrm>
          <a:prstGeom prst="wedgeRectCallout">
            <a:avLst>
              <a:gd name="adj1" fmla="val 40161"/>
              <a:gd name="adj2" fmla="val -67415"/>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rPr>
              <a:t>What was it like to live in the Stone Age?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AutoShape 5"/>
          <p:cNvSpPr>
            <a:spLocks noChangeArrowheads="1"/>
          </p:cNvSpPr>
          <p:nvPr/>
        </p:nvSpPr>
        <p:spPr bwMode="auto">
          <a:xfrm>
            <a:off x="5290023" y="4182074"/>
            <a:ext cx="1241425" cy="1663265"/>
          </a:xfrm>
          <a:prstGeom prst="wedgeRectCallout">
            <a:avLst>
              <a:gd name="adj1" fmla="val -164019"/>
              <a:gd name="adj2" fmla="val 83800"/>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rPr>
              <a:t>Can I locate these times on a timeline?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AutoShape 7"/>
          <p:cNvSpPr>
            <a:spLocks noChangeArrowheads="1"/>
          </p:cNvSpPr>
          <p:nvPr/>
        </p:nvSpPr>
        <p:spPr bwMode="auto">
          <a:xfrm>
            <a:off x="3045409" y="4032579"/>
            <a:ext cx="1830813" cy="1114976"/>
          </a:xfrm>
          <a:prstGeom prst="wedgeRectCallout">
            <a:avLst>
              <a:gd name="adj1" fmla="val -53972"/>
              <a:gd name="adj2" fmla="val 85407"/>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rPr>
              <a:t>How have times changed since the Stone Age?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71D516E7-49E6-4B6A-8F8B-D83CD71E7849}"/>
              </a:ext>
            </a:extLst>
          </p:cNvPr>
          <p:cNvPicPr>
            <a:picLocks noChangeAspect="1"/>
          </p:cNvPicPr>
          <p:nvPr/>
        </p:nvPicPr>
        <p:blipFill>
          <a:blip r:embed="rId3"/>
          <a:stretch>
            <a:fillRect/>
          </a:stretch>
        </p:blipFill>
        <p:spPr>
          <a:xfrm>
            <a:off x="8324823" y="150829"/>
            <a:ext cx="3384434" cy="2436022"/>
          </a:xfrm>
          <a:prstGeom prst="rect">
            <a:avLst/>
          </a:prstGeom>
        </p:spPr>
      </p:pic>
      <p:pic>
        <p:nvPicPr>
          <p:cNvPr id="12" name="Picture 11">
            <a:extLst>
              <a:ext uri="{FF2B5EF4-FFF2-40B4-BE49-F238E27FC236}">
                <a16:creationId xmlns:a16="http://schemas.microsoft.com/office/drawing/2014/main" id="{1B55B941-7E81-4945-8C6A-7AF2C5198A3E}"/>
              </a:ext>
            </a:extLst>
          </p:cNvPr>
          <p:cNvPicPr>
            <a:picLocks noChangeAspect="1"/>
          </p:cNvPicPr>
          <p:nvPr/>
        </p:nvPicPr>
        <p:blipFill>
          <a:blip r:embed="rId4"/>
          <a:stretch>
            <a:fillRect/>
          </a:stretch>
        </p:blipFill>
        <p:spPr>
          <a:xfrm>
            <a:off x="6631990" y="2826421"/>
            <a:ext cx="5382231" cy="3865562"/>
          </a:xfrm>
          <a:prstGeom prst="rect">
            <a:avLst/>
          </a:prstGeom>
        </p:spPr>
      </p:pic>
    </p:spTree>
    <p:extLst>
      <p:ext uri="{BB962C8B-B14F-4D97-AF65-F5344CB8AC3E}">
        <p14:creationId xmlns:p14="http://schemas.microsoft.com/office/powerpoint/2010/main" val="823780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English</a:t>
            </a:r>
          </a:p>
        </p:txBody>
      </p:sp>
      <p:sp>
        <p:nvSpPr>
          <p:cNvPr id="3" name="Content Placeholder 2"/>
          <p:cNvSpPr>
            <a:spLocks noGrp="1"/>
          </p:cNvSpPr>
          <p:nvPr>
            <p:ph idx="1"/>
          </p:nvPr>
        </p:nvSpPr>
        <p:spPr/>
        <p:txBody>
          <a:bodyPr>
            <a:normAutofit/>
          </a:bodyPr>
          <a:lstStyle/>
          <a:p>
            <a:r>
              <a:rPr lang="en-GB" sz="2600"/>
              <a:t>Pathways to Writing</a:t>
            </a:r>
          </a:p>
          <a:p>
            <a:r>
              <a:rPr lang="en-GB" sz="2600"/>
              <a:t>Pathways to Reading</a:t>
            </a:r>
          </a:p>
          <a:p>
            <a:r>
              <a:rPr lang="en-GB" sz="2600"/>
              <a:t>Year 3 non-negotiables</a:t>
            </a:r>
          </a:p>
          <a:p>
            <a:r>
              <a:rPr lang="en-GB" sz="2600"/>
              <a:t>Handwriting</a:t>
            </a:r>
          </a:p>
          <a:p>
            <a:r>
              <a:rPr lang="en-GB" sz="2600"/>
              <a:t>Spellings</a:t>
            </a:r>
          </a:p>
          <a:p>
            <a:r>
              <a:rPr lang="en-GB" sz="2600"/>
              <a:t>Presentation</a:t>
            </a:r>
          </a:p>
          <a:p>
            <a:r>
              <a:rPr lang="en-GB" sz="2600"/>
              <a:t>Reading at home – diary signed</a:t>
            </a:r>
          </a:p>
        </p:txBody>
      </p:sp>
      <p:pic>
        <p:nvPicPr>
          <p:cNvPr id="5" name="Picture 4">
            <a:extLst>
              <a:ext uri="{FF2B5EF4-FFF2-40B4-BE49-F238E27FC236}">
                <a16:creationId xmlns:a16="http://schemas.microsoft.com/office/drawing/2014/main" id="{62CBA174-4B69-4CB1-A764-9996D079BD3F}"/>
              </a:ext>
            </a:extLst>
          </p:cNvPr>
          <p:cNvPicPr>
            <a:picLocks noChangeAspect="1"/>
          </p:cNvPicPr>
          <p:nvPr/>
        </p:nvPicPr>
        <p:blipFill>
          <a:blip r:embed="rId3"/>
          <a:stretch>
            <a:fillRect/>
          </a:stretch>
        </p:blipFill>
        <p:spPr>
          <a:xfrm>
            <a:off x="5050056" y="319909"/>
            <a:ext cx="3074441" cy="2702472"/>
          </a:xfrm>
          <a:prstGeom prst="rect">
            <a:avLst/>
          </a:prstGeom>
        </p:spPr>
      </p:pic>
      <p:pic>
        <p:nvPicPr>
          <p:cNvPr id="7" name="Picture 6">
            <a:extLst>
              <a:ext uri="{FF2B5EF4-FFF2-40B4-BE49-F238E27FC236}">
                <a16:creationId xmlns:a16="http://schemas.microsoft.com/office/drawing/2014/main" id="{387F6D93-F35A-464F-AEC8-6EF73C318BF9}"/>
              </a:ext>
            </a:extLst>
          </p:cNvPr>
          <p:cNvPicPr>
            <a:picLocks noChangeAspect="1"/>
          </p:cNvPicPr>
          <p:nvPr/>
        </p:nvPicPr>
        <p:blipFill>
          <a:blip r:embed="rId4"/>
          <a:stretch>
            <a:fillRect/>
          </a:stretch>
        </p:blipFill>
        <p:spPr>
          <a:xfrm>
            <a:off x="8267371" y="3252570"/>
            <a:ext cx="2364369" cy="3603625"/>
          </a:xfrm>
          <a:prstGeom prst="rect">
            <a:avLst/>
          </a:prstGeom>
        </p:spPr>
      </p:pic>
      <p:pic>
        <p:nvPicPr>
          <p:cNvPr id="9" name="Picture 8">
            <a:extLst>
              <a:ext uri="{FF2B5EF4-FFF2-40B4-BE49-F238E27FC236}">
                <a16:creationId xmlns:a16="http://schemas.microsoft.com/office/drawing/2014/main" id="{F1D733B7-A8EB-48AA-9885-3F7FABA6143A}"/>
              </a:ext>
            </a:extLst>
          </p:cNvPr>
          <p:cNvPicPr>
            <a:picLocks noChangeAspect="1"/>
          </p:cNvPicPr>
          <p:nvPr/>
        </p:nvPicPr>
        <p:blipFill>
          <a:blip r:embed="rId5"/>
          <a:stretch>
            <a:fillRect/>
          </a:stretch>
        </p:blipFill>
        <p:spPr>
          <a:xfrm>
            <a:off x="5439513" y="3252570"/>
            <a:ext cx="2295525" cy="1828800"/>
          </a:xfrm>
          <a:prstGeom prst="rect">
            <a:avLst/>
          </a:prstGeom>
        </p:spPr>
      </p:pic>
      <p:pic>
        <p:nvPicPr>
          <p:cNvPr id="11" name="Picture 10">
            <a:extLst>
              <a:ext uri="{FF2B5EF4-FFF2-40B4-BE49-F238E27FC236}">
                <a16:creationId xmlns:a16="http://schemas.microsoft.com/office/drawing/2014/main" id="{6C248183-A668-430B-BB42-80A8BE69EFA3}"/>
              </a:ext>
            </a:extLst>
          </p:cNvPr>
          <p:cNvPicPr>
            <a:picLocks noChangeAspect="1"/>
          </p:cNvPicPr>
          <p:nvPr/>
        </p:nvPicPr>
        <p:blipFill>
          <a:blip r:embed="rId6"/>
          <a:stretch>
            <a:fillRect/>
          </a:stretch>
        </p:blipFill>
        <p:spPr>
          <a:xfrm>
            <a:off x="8688361" y="118985"/>
            <a:ext cx="2587915" cy="2991227"/>
          </a:xfrm>
          <a:prstGeom prst="rect">
            <a:avLst/>
          </a:prstGeom>
        </p:spPr>
      </p:pic>
    </p:spTree>
    <p:extLst>
      <p:ext uri="{BB962C8B-B14F-4D97-AF65-F5344CB8AC3E}">
        <p14:creationId xmlns:p14="http://schemas.microsoft.com/office/powerpoint/2010/main" val="1073390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8606"/>
            <a:ext cx="5638223" cy="993913"/>
          </a:xfrm>
        </p:spPr>
        <p:txBody>
          <a:bodyPr>
            <a:normAutofit/>
          </a:bodyPr>
          <a:lstStyle/>
          <a:p>
            <a:r>
              <a:rPr lang="en-GB" sz="4800"/>
              <a:t>Mathematics</a:t>
            </a:r>
          </a:p>
        </p:txBody>
      </p:sp>
      <p:sp>
        <p:nvSpPr>
          <p:cNvPr id="3" name="Content Placeholder 2"/>
          <p:cNvSpPr>
            <a:spLocks noGrp="1"/>
          </p:cNvSpPr>
          <p:nvPr>
            <p:ph idx="1"/>
          </p:nvPr>
        </p:nvSpPr>
        <p:spPr>
          <a:xfrm>
            <a:off x="677334" y="991308"/>
            <a:ext cx="8596668" cy="4492002"/>
          </a:xfrm>
        </p:spPr>
        <p:txBody>
          <a:bodyPr>
            <a:normAutofit/>
          </a:bodyPr>
          <a:lstStyle/>
          <a:p>
            <a:pPr marL="0" indent="0">
              <a:buNone/>
            </a:pPr>
            <a:endParaRPr lang="en-GB" sz="2600"/>
          </a:p>
          <a:p>
            <a:pPr>
              <a:lnSpc>
                <a:spcPct val="150000"/>
              </a:lnSpc>
            </a:pPr>
            <a:r>
              <a:rPr lang="en-GB" sz="2600"/>
              <a:t>Power Maths (mastery approach)</a:t>
            </a:r>
          </a:p>
          <a:p>
            <a:pPr>
              <a:lnSpc>
                <a:spcPct val="150000"/>
              </a:lnSpc>
            </a:pPr>
            <a:r>
              <a:rPr lang="en-GB" sz="2600"/>
              <a:t>Maths books and presentation</a:t>
            </a:r>
          </a:p>
          <a:p>
            <a:pPr>
              <a:lnSpc>
                <a:spcPct val="150000"/>
              </a:lnSpc>
            </a:pPr>
            <a:r>
              <a:rPr lang="en-GB" sz="2600"/>
              <a:t>Arithmetic lessons </a:t>
            </a:r>
          </a:p>
          <a:p>
            <a:pPr>
              <a:lnSpc>
                <a:spcPct val="150000"/>
              </a:lnSpc>
            </a:pPr>
            <a:r>
              <a:rPr lang="en-GB" sz="2600"/>
              <a:t>4 A Day activities</a:t>
            </a:r>
          </a:p>
          <a:p>
            <a:pPr>
              <a:lnSpc>
                <a:spcPct val="150000"/>
              </a:lnSpc>
            </a:pPr>
            <a:r>
              <a:rPr lang="en-GB" sz="2600"/>
              <a:t>Times tables</a:t>
            </a:r>
          </a:p>
          <a:p>
            <a:pPr>
              <a:lnSpc>
                <a:spcPct val="150000"/>
              </a:lnSpc>
            </a:pPr>
            <a:endParaRPr lang="en-GB" sz="2600"/>
          </a:p>
        </p:txBody>
      </p:sp>
      <p:graphicFrame>
        <p:nvGraphicFramePr>
          <p:cNvPr id="7" name="Table 6">
            <a:extLst>
              <a:ext uri="{FF2B5EF4-FFF2-40B4-BE49-F238E27FC236}">
                <a16:creationId xmlns:a16="http://schemas.microsoft.com/office/drawing/2014/main" id="{7A0306EE-B2E3-4F53-B51C-9979D0E45E83}"/>
              </a:ext>
            </a:extLst>
          </p:cNvPr>
          <p:cNvGraphicFramePr>
            <a:graphicFrameLocks noGrp="1"/>
          </p:cNvGraphicFramePr>
          <p:nvPr>
            <p:extLst>
              <p:ext uri="{D42A27DB-BD31-4B8C-83A1-F6EECF244321}">
                <p14:modId xmlns:p14="http://schemas.microsoft.com/office/powerpoint/2010/main" val="3881914787"/>
              </p:ext>
            </p:extLst>
          </p:nvPr>
        </p:nvGraphicFramePr>
        <p:xfrm>
          <a:off x="1053406" y="5545720"/>
          <a:ext cx="3570158" cy="853092"/>
        </p:xfrm>
        <a:graphic>
          <a:graphicData uri="http://schemas.openxmlformats.org/drawingml/2006/table">
            <a:tbl>
              <a:tblPr firstRow="1" firstCol="1" bandRow="1"/>
              <a:tblGrid>
                <a:gridCol w="1785079">
                  <a:extLst>
                    <a:ext uri="{9D8B030D-6E8A-4147-A177-3AD203B41FA5}">
                      <a16:colId xmlns:a16="http://schemas.microsoft.com/office/drawing/2014/main" val="2545722293"/>
                    </a:ext>
                  </a:extLst>
                </a:gridCol>
                <a:gridCol w="1785079">
                  <a:extLst>
                    <a:ext uri="{9D8B030D-6E8A-4147-A177-3AD203B41FA5}">
                      <a16:colId xmlns:a16="http://schemas.microsoft.com/office/drawing/2014/main" val="111821223"/>
                    </a:ext>
                  </a:extLst>
                </a:gridCol>
              </a:tblGrid>
              <a:tr h="426546">
                <a:tc>
                  <a:txBody>
                    <a:bodyPr/>
                    <a:lstStyle/>
                    <a:p>
                      <a:pPr algn="ct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173 + 42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628 – 342 =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9333036"/>
                  </a:ext>
                </a:extLst>
              </a:tr>
              <a:tr h="426546">
                <a:tc>
                  <a:txBody>
                    <a:bodyPr/>
                    <a:lstStyle/>
                    <a:p>
                      <a:pPr algn="ct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6 x 5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21 </a:t>
                      </a:r>
                      <a:r>
                        <a:rPr lang="en-GB" sz="1600">
                          <a:effectLst/>
                          <a:latin typeface="Calibri" panose="020F0502020204030204" pitchFamily="34" charset="0"/>
                          <a:ea typeface="Calibri" panose="020F0502020204030204" pitchFamily="34" charset="0"/>
                          <a:cs typeface="Calibri" panose="020F0502020204030204" pitchFamily="34" charset="0"/>
                        </a:rPr>
                        <a:t>÷</a:t>
                      </a:r>
                      <a:r>
                        <a:rPr lang="en-GB" sz="1600">
                          <a:effectLst/>
                          <a:latin typeface="Calibri" panose="020F0502020204030204" pitchFamily="34" charset="0"/>
                          <a:ea typeface="Calibri" panose="020F0502020204030204" pitchFamily="34" charset="0"/>
                          <a:cs typeface="Times New Roman" panose="02020603050405020304" pitchFamily="18" charset="0"/>
                        </a:rPr>
                        <a:t> 3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5693029"/>
                  </a:ext>
                </a:extLst>
              </a:tr>
            </a:tbl>
          </a:graphicData>
        </a:graphic>
      </p:graphicFrame>
      <p:pic>
        <p:nvPicPr>
          <p:cNvPr id="6" name="Picture 5">
            <a:extLst>
              <a:ext uri="{FF2B5EF4-FFF2-40B4-BE49-F238E27FC236}">
                <a16:creationId xmlns:a16="http://schemas.microsoft.com/office/drawing/2014/main" id="{505D14E4-0D0E-473E-93CA-5AEA3FDDA960}"/>
              </a:ext>
            </a:extLst>
          </p:cNvPr>
          <p:cNvPicPr>
            <a:picLocks noChangeAspect="1"/>
          </p:cNvPicPr>
          <p:nvPr/>
        </p:nvPicPr>
        <p:blipFill>
          <a:blip r:embed="rId3"/>
          <a:stretch>
            <a:fillRect/>
          </a:stretch>
        </p:blipFill>
        <p:spPr>
          <a:xfrm>
            <a:off x="7174624" y="416258"/>
            <a:ext cx="2362200" cy="3009900"/>
          </a:xfrm>
          <a:prstGeom prst="rect">
            <a:avLst/>
          </a:prstGeom>
        </p:spPr>
      </p:pic>
    </p:spTree>
    <p:extLst>
      <p:ext uri="{BB962C8B-B14F-4D97-AF65-F5344CB8AC3E}">
        <p14:creationId xmlns:p14="http://schemas.microsoft.com/office/powerpoint/2010/main" val="2109369965"/>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34</TotalTime>
  <Words>1574</Words>
  <Application>Microsoft Office PowerPoint</Application>
  <PresentationFormat>Widescreen</PresentationFormat>
  <Paragraphs>203</Paragraphs>
  <Slides>15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GDS Transport</vt:lpstr>
      <vt:lpstr>Times New Roman</vt:lpstr>
      <vt:lpstr>Trebuchet MS</vt:lpstr>
      <vt:lpstr>Wingdings 3</vt:lpstr>
      <vt:lpstr>Facet</vt:lpstr>
      <vt:lpstr>‘Meet the Teacher’  Parents’ Evening</vt:lpstr>
      <vt:lpstr>Who We Are</vt:lpstr>
      <vt:lpstr>General Organisation</vt:lpstr>
      <vt:lpstr>Year 3 Visits &amp; Experiences</vt:lpstr>
      <vt:lpstr>Year 3 Timetable</vt:lpstr>
      <vt:lpstr>Physical Education</vt:lpstr>
      <vt:lpstr>Year 3 Curriculum</vt:lpstr>
      <vt:lpstr>English</vt:lpstr>
      <vt:lpstr>Mathematics</vt:lpstr>
      <vt:lpstr>Homework</vt:lpstr>
      <vt:lpstr>Behaviour</vt:lpstr>
      <vt:lpstr>Attendance</vt:lpstr>
      <vt:lpstr>Keeping up to date:</vt:lpstr>
      <vt:lpstr>Class Dojo</vt:lpstr>
      <vt:lpstr>Thank you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 Parent’s Evening</dc:title>
  <dc:creator>home</dc:creator>
  <cp:lastModifiedBy>Lyndsey</cp:lastModifiedBy>
  <cp:revision>8</cp:revision>
  <cp:lastPrinted>2018-09-17T20:51:29Z</cp:lastPrinted>
  <dcterms:created xsi:type="dcterms:W3CDTF">2018-09-14T09:33:06Z</dcterms:created>
  <dcterms:modified xsi:type="dcterms:W3CDTF">2025-09-08T18:00:10Z</dcterms:modified>
</cp:coreProperties>
</file>