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76" r:id="rId2"/>
    <p:sldId id="274" r:id="rId3"/>
    <p:sldId id="263" r:id="rId4"/>
    <p:sldId id="291" r:id="rId5"/>
    <p:sldId id="264" r:id="rId6"/>
    <p:sldId id="277" r:id="rId7"/>
    <p:sldId id="290" r:id="rId8"/>
    <p:sldId id="294" r:id="rId9"/>
    <p:sldId id="295"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Tuffy" panose="020B0603060100000000" charset="0"/>
      <p:regular r:id="rId17"/>
      <p:bold r:id="rId18"/>
      <p:italic r:id="rId19"/>
      <p:boldItalic r:id="rId20"/>
    </p:embeddedFont>
    <p:embeddedFont>
      <p:font typeface="Tuffy-TTF" panose="020B0603060100000000" charset="0"/>
      <p:regular r:id="rId21"/>
      <p:bold r:id="rId22"/>
      <p:italic r:id="rId23"/>
      <p:boldItalic r:id="rId24"/>
    </p:embeddedFont>
    <p:embeddedFont>
      <p:font typeface="Twinkl" panose="020B0604020202020204" charset="0"/>
      <p:regular r:id="rId25"/>
      <p:bold r:id="rId26"/>
    </p:embeddedFont>
    <p:embeddedFont>
      <p:font typeface="Twinkl SemiBold" charset="0"/>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63"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26D"/>
    <a:srgbClr val="FDCF81"/>
    <a:srgbClr val="F19A93"/>
    <a:srgbClr val="E84D15"/>
    <a:srgbClr val="AFDEF8"/>
    <a:srgbClr val="2DB6BC"/>
    <a:srgbClr val="48CDD4"/>
    <a:srgbClr val="E9C501"/>
    <a:srgbClr val="FEE864"/>
    <a:srgbClr val="FFE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0" d="100"/>
          <a:sy n="110" d="100"/>
        </p:scale>
        <p:origin x="1626" y="102"/>
      </p:cViewPr>
      <p:guideLst>
        <p:guide orient="horz" pos="2160"/>
        <p:guide pos="2880"/>
        <p:guide pos="363"/>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Click to edit Master text styles</a:t>
            </a:r>
          </a:p>
        </p:txBody>
      </p:sp>
    </p:spTree>
    <p:extLst>
      <p:ext uri="{BB962C8B-B14F-4D97-AF65-F5344CB8AC3E}">
        <p14:creationId xmlns:p14="http://schemas.microsoft.com/office/powerpoint/2010/main" val="148521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Twinkl"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87278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70" r:id="rId6"/>
    <p:sldLayoutId id="2147483671"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24"/>
            <a:ext cx="9143999" cy="6881348"/>
          </a:xfrm>
          <a:prstGeom prst="rect">
            <a:avLst/>
          </a:prstGeom>
        </p:spPr>
      </p:pic>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Tuffy" panose="020B0603060100000000" pitchFamily="34" charset="0"/>
              </a:rPr>
              <a:t>Year One</a:t>
            </a:r>
          </a:p>
        </p:txBody>
      </p:sp>
      <p:sp>
        <p:nvSpPr>
          <p:cNvPr id="4" name="Rectangle 3"/>
          <p:cNvSpPr/>
          <p:nvPr/>
        </p:nvSpPr>
        <p:spPr>
          <a:xfrm>
            <a:off x="0" y="6251423"/>
            <a:ext cx="9144000" cy="612000"/>
          </a:xfrm>
          <a:prstGeom prst="rect">
            <a:avLst/>
          </a:prstGeom>
          <a:solidFill>
            <a:srgbClr val="32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itchFamily="2" charset="0"/>
            </a:endParaRPr>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52290" y="6464797"/>
            <a:ext cx="4046219" cy="207749"/>
          </a:xfrm>
          <a:prstGeom prst="rect">
            <a:avLst/>
          </a:prstGeom>
          <a:noFill/>
        </p:spPr>
        <p:txBody>
          <a:bodyPr wrap="square" lIns="0" tIns="0" rIns="0" bIns="0" rtlCol="0" anchor="ctr" anchorCtr="1">
            <a:noAutofit/>
          </a:bodyPr>
          <a:lstStyle/>
          <a:p>
            <a:r>
              <a:rPr lang="en-GB" sz="800" b="1" dirty="0">
                <a:solidFill>
                  <a:schemeClr val="bg1"/>
                </a:solidFill>
                <a:latin typeface="Tuffy-TTF" panose="020B0603060100000000" pitchFamily="34" charset="0"/>
                <a:cs typeface="Arial" panose="020B0604020202020204" pitchFamily="34" charset="0"/>
              </a:rPr>
              <a:t>Science</a:t>
            </a:r>
            <a:r>
              <a:rPr lang="en-GB" sz="800" dirty="0">
                <a:solidFill>
                  <a:schemeClr val="bg1"/>
                </a:solidFill>
                <a:latin typeface="Tuffy-TTF" panose="020B0603060100000000" pitchFamily="34" charset="0"/>
                <a:cs typeface="Arial" panose="020B0604020202020204" pitchFamily="34" charset="0"/>
              </a:rPr>
              <a:t> | Year 3 | Scientists and Inventors | Journey to the Centre of the Earth | Lesson 5</a:t>
            </a:r>
          </a:p>
        </p:txBody>
      </p:sp>
      <p:sp>
        <p:nvSpPr>
          <p:cNvPr id="17" name="Text Placeholder 16"/>
          <p:cNvSpPr>
            <a:spLocks noGrp="1"/>
          </p:cNvSpPr>
          <p:nvPr>
            <p:ph type="body" sz="quarter" idx="10"/>
          </p:nvPr>
        </p:nvSpPr>
        <p:spPr/>
        <p:txBody>
          <a:bodyPr/>
          <a:lstStyle/>
          <a:p>
            <a:r>
              <a:rPr lang="en-GB" dirty="0">
                <a:latin typeface="Tuffy-TTF" panose="020B0603060100000000" pitchFamily="34" charset="0"/>
                <a:cs typeface="Arial" panose="020B0604020202020204" pitchFamily="34" charset="0"/>
              </a:rPr>
              <a:t>Scientists and Inventors</a:t>
            </a:r>
          </a:p>
        </p:txBody>
      </p:sp>
      <p:sp>
        <p:nvSpPr>
          <p:cNvPr id="18" name="Title 17"/>
          <p:cNvSpPr>
            <a:spLocks noGrp="1"/>
          </p:cNvSpPr>
          <p:nvPr>
            <p:ph type="title"/>
          </p:nvPr>
        </p:nvSpPr>
        <p:spPr/>
        <p:txBody>
          <a:bodyPr/>
          <a:lstStyle/>
          <a:p>
            <a:r>
              <a:rPr lang="en-GB" dirty="0">
                <a:latin typeface="Tuffy-TTF" panose="020B0603060100000000" pitchFamily="34" charset="0"/>
                <a:cs typeface="Arial" panose="020B0604020202020204" pitchFamily="34" charset="0"/>
              </a:rPr>
              <a:t>Science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65561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8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Aim</a:t>
            </a:r>
          </a:p>
        </p:txBody>
      </p:sp>
      <p:sp>
        <p:nvSpPr>
          <p:cNvPr id="16" name="Content Placeholder 15"/>
          <p:cNvSpPr>
            <a:spLocks noGrp="1"/>
          </p:cNvSpPr>
          <p:nvPr>
            <p:ph idx="1"/>
          </p:nvPr>
        </p:nvSpPr>
        <p:spPr/>
        <p:txBody>
          <a:bodyPr>
            <a:normAutofit/>
          </a:bodyPr>
          <a:lstStyle/>
          <a:p>
            <a:r>
              <a:rPr lang="en-GB" dirty="0"/>
              <a:t>To describe what Inge Lehmann discovered about Earth’s core.</a:t>
            </a:r>
            <a:endParaRPr lang="en-GB" dirty="0">
              <a:latin typeface="Twinkl" pitchFamily="50" charset="0"/>
            </a:endParaRPr>
          </a:p>
        </p:txBody>
      </p:sp>
      <p:sp>
        <p:nvSpPr>
          <p:cNvPr id="20" name="Content Placeholder 15"/>
          <p:cNvSpPr txBox="1">
            <a:spLocks/>
          </p:cNvSpPr>
          <p:nvPr/>
        </p:nvSpPr>
        <p:spPr>
          <a:xfrm>
            <a:off x="628650" y="3466802"/>
            <a:ext cx="7886700" cy="2522105"/>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describe Inge Lehmann’s life and work.</a:t>
            </a:r>
          </a:p>
          <a:p>
            <a:r>
              <a:rPr lang="en-GB" dirty="0">
                <a:latin typeface="Twinkl" pitchFamily="50" charset="0"/>
              </a:rPr>
              <a:t>I can explain what she discovered about Earth’s core.</a:t>
            </a:r>
          </a:p>
          <a:p>
            <a:r>
              <a:rPr lang="en-GB" dirty="0">
                <a:latin typeface="Twinkl" pitchFamily="50" charset="0"/>
              </a:rPr>
              <a:t>I can explain how Earth’s core helps create igneous rocks.</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What’s Under Our Feet?</a:t>
            </a:r>
          </a:p>
        </p:txBody>
      </p:sp>
      <p:grpSp>
        <p:nvGrpSpPr>
          <p:cNvPr id="11" name="Group 10"/>
          <p:cNvGrpSpPr/>
          <p:nvPr/>
        </p:nvGrpSpPr>
        <p:grpSpPr>
          <a:xfrm>
            <a:off x="1397213" y="1384092"/>
            <a:ext cx="6324861" cy="707886"/>
            <a:chOff x="1980381" y="1384092"/>
            <a:chExt cx="6324861" cy="707886"/>
          </a:xfrm>
        </p:grpSpPr>
        <p:sp>
          <p:nvSpPr>
            <p:cNvPr id="12" name="Rectangle 11"/>
            <p:cNvSpPr/>
            <p:nvPr/>
          </p:nvSpPr>
          <p:spPr>
            <a:xfrm>
              <a:off x="2235754" y="1412912"/>
              <a:ext cx="6069488" cy="610795"/>
            </a:xfrm>
            <a:prstGeom prst="rect">
              <a:avLst/>
            </a:prstGeom>
            <a:solidFill>
              <a:schemeClr val="bg1"/>
            </a:solid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ground we walk on feels solid.</a:t>
              </a:r>
            </a:p>
            <a:p>
              <a:pPr algn="ctr"/>
              <a:r>
                <a:rPr lang="en-GB" dirty="0">
                  <a:solidFill>
                    <a:schemeClr val="tx1"/>
                  </a:solidFill>
                </a:rPr>
                <a:t>But what is underneath the ground?</a:t>
              </a:r>
            </a:p>
          </p:txBody>
        </p:sp>
        <p:grpSp>
          <p:nvGrpSpPr>
            <p:cNvPr id="17" name="Group 16"/>
            <p:cNvGrpSpPr/>
            <p:nvPr/>
          </p:nvGrpSpPr>
          <p:grpSpPr>
            <a:xfrm>
              <a:off x="1980381" y="1384092"/>
              <a:ext cx="489252" cy="707886"/>
              <a:chOff x="751564" y="1321534"/>
              <a:chExt cx="489252" cy="707886"/>
            </a:xfrm>
          </p:grpSpPr>
          <p:sp>
            <p:nvSpPr>
              <p:cNvPr id="19" name="Oval 18"/>
              <p:cNvSpPr/>
              <p:nvPr/>
            </p:nvSpPr>
            <p:spPr>
              <a:xfrm>
                <a:off x="751564" y="1410643"/>
                <a:ext cx="489252" cy="489252"/>
              </a:xfrm>
              <a:prstGeom prst="ellipse">
                <a:avLst/>
              </a:prstGeom>
              <a:solidFill>
                <a:schemeClr val="accent2"/>
              </a:solid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rot="20825919">
                <a:off x="775260" y="1321534"/>
                <a:ext cx="207980" cy="707886"/>
              </a:xfrm>
              <a:prstGeom prst="rect">
                <a:avLst/>
              </a:prstGeom>
            </p:spPr>
            <p:txBody>
              <a:bodyPr wrap="square">
                <a:spAutoFit/>
              </a:bodyPr>
              <a:lstStyle/>
              <a:p>
                <a:r>
                  <a:rPr lang="en-GB" sz="4000" b="1" dirty="0">
                    <a:ln>
                      <a:solidFill>
                        <a:srgbClr val="E84D15"/>
                      </a:solidFill>
                    </a:ln>
                    <a:solidFill>
                      <a:schemeClr val="accent2">
                        <a:lumMod val="60000"/>
                        <a:lumOff val="40000"/>
                      </a:schemeClr>
                    </a:solidFill>
                  </a:rPr>
                  <a:t>?</a:t>
                </a:r>
              </a:p>
            </p:txBody>
          </p:sp>
        </p:grpSp>
      </p:grpSp>
      <p:sp>
        <p:nvSpPr>
          <p:cNvPr id="5" name="Rectangle 4"/>
          <p:cNvSpPr/>
          <p:nvPr/>
        </p:nvSpPr>
        <p:spPr>
          <a:xfrm>
            <a:off x="2511980" y="2073310"/>
            <a:ext cx="4120039" cy="369332"/>
          </a:xfrm>
          <a:prstGeom prst="rect">
            <a:avLst/>
          </a:prstGeom>
        </p:spPr>
        <p:txBody>
          <a:bodyPr wrap="none">
            <a:spAutoFit/>
          </a:bodyPr>
          <a:lstStyle/>
          <a:p>
            <a:r>
              <a:rPr lang="en-GB" dirty="0"/>
              <a:t>Talk to your partner about your ideas.</a:t>
            </a:r>
          </a:p>
        </p:txBody>
      </p:sp>
      <p:pic>
        <p:nvPicPr>
          <p:cNvPr id="15" name="Talking Partn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5650" y="2475593"/>
            <a:ext cx="7632700" cy="36172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7546" y="2721211"/>
            <a:ext cx="3080951" cy="4136789"/>
          </a:xfrm>
          <a:prstGeom prst="rect">
            <a:avLst/>
          </a:prstGeom>
        </p:spPr>
      </p:pic>
      <p:sp>
        <p:nvSpPr>
          <p:cNvPr id="9" name="Rectangle 8"/>
          <p:cNvSpPr/>
          <p:nvPr/>
        </p:nvSpPr>
        <p:spPr>
          <a:xfrm>
            <a:off x="963828" y="2821019"/>
            <a:ext cx="4596713" cy="2394341"/>
          </a:xfrm>
          <a:prstGeom prst="rect">
            <a:avLst/>
          </a:prstGeom>
          <a:solidFill>
            <a:schemeClr val="bg1"/>
          </a:solidFill>
          <a:ln w="28575">
            <a:solidFill>
              <a:srgbClr val="B9D2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For a long time, scientists wondered about this. Many people were fascinated with the idea of what was under our feet. Some people even wondered whether there could be another inhabited world beneath the ground! Nobody can see the centre of Earth, so scientists had to use other methods to find out the answer.</a:t>
            </a:r>
          </a:p>
        </p:txBody>
      </p:sp>
    </p:spTree>
    <p:extLst>
      <p:ext uri="{BB962C8B-B14F-4D97-AF65-F5344CB8AC3E}">
        <p14:creationId xmlns:p14="http://schemas.microsoft.com/office/powerpoint/2010/main" val="333889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5650" y="2026507"/>
            <a:ext cx="7632700" cy="4066317"/>
          </a:xfrm>
          <a:prstGeom prst="rect">
            <a:avLst/>
          </a:prstGeom>
        </p:spPr>
      </p:pic>
      <p:sp>
        <p:nvSpPr>
          <p:cNvPr id="21" name="Title 20"/>
          <p:cNvSpPr>
            <a:spLocks noGrp="1"/>
          </p:cNvSpPr>
          <p:nvPr>
            <p:ph type="title"/>
          </p:nvPr>
        </p:nvSpPr>
        <p:spPr/>
        <p:txBody>
          <a:bodyPr/>
          <a:lstStyle/>
          <a:p>
            <a:r>
              <a:rPr lang="en-GB" sz="3600" dirty="0"/>
              <a:t>Inge Lehmann</a:t>
            </a:r>
          </a:p>
        </p:txBody>
      </p:sp>
      <p:sp>
        <p:nvSpPr>
          <p:cNvPr id="5" name="Rectangle 4"/>
          <p:cNvSpPr/>
          <p:nvPr/>
        </p:nvSpPr>
        <p:spPr>
          <a:xfrm>
            <a:off x="1465219" y="1256604"/>
            <a:ext cx="6213561" cy="760959"/>
          </a:xfrm>
          <a:prstGeom prst="rect">
            <a:avLst/>
          </a:prstGeom>
        </p:spPr>
        <p:txBody>
          <a:bodyPr wrap="square" lIns="0" tIns="72000" rIns="0" bIns="72000">
            <a:spAutoFit/>
          </a:bodyPr>
          <a:lstStyle/>
          <a:p>
            <a:pPr algn="ctr"/>
            <a:r>
              <a:rPr lang="en-GB" sz="2000" dirty="0"/>
              <a:t>Inge Lehmann was the scientist who finally discovered what lies in the centre of Earth.</a:t>
            </a:r>
          </a:p>
        </p:txBody>
      </p:sp>
      <p:sp>
        <p:nvSpPr>
          <p:cNvPr id="13" name="Rectangle 12"/>
          <p:cNvSpPr/>
          <p:nvPr/>
        </p:nvSpPr>
        <p:spPr>
          <a:xfrm>
            <a:off x="909635" y="2343445"/>
            <a:ext cx="3657600" cy="3432439"/>
          </a:xfrm>
          <a:prstGeom prst="rect">
            <a:avLst/>
          </a:prstGeom>
          <a:solidFill>
            <a:schemeClr val="bg1"/>
          </a:solid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Your </a:t>
            </a:r>
            <a:r>
              <a:rPr lang="en-GB" b="1" dirty="0">
                <a:solidFill>
                  <a:srgbClr val="00B0F0"/>
                </a:solidFill>
              </a:rPr>
              <a:t>Inge Lehmann Activity Sheet</a:t>
            </a:r>
            <a:r>
              <a:rPr lang="en-GB" dirty="0">
                <a:solidFill>
                  <a:schemeClr val="tx1"/>
                </a:solidFill>
              </a:rPr>
              <a:t> shows a picture of Inge Lehmann, and has space to fill in facts about her life and work.</a:t>
            </a:r>
          </a:p>
          <a:p>
            <a:pPr algn="ctr"/>
            <a:r>
              <a:rPr lang="en-GB" dirty="0">
                <a:solidFill>
                  <a:schemeClr val="tx1"/>
                </a:solidFill>
              </a:rPr>
              <a:t>Complete your activity sheet and learn more about this important woman.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0991">
            <a:off x="5151425" y="2250910"/>
            <a:ext cx="2652734" cy="3752335"/>
          </a:xfrm>
          <a:prstGeom prst="rect">
            <a:avLst/>
          </a:prstGeom>
          <a:effectLst>
            <a:outerShdw blurRad="63500" sx="102000" sy="102000" algn="ctr" rotWithShape="0">
              <a:prstClr val="black">
                <a:alpha val="40000"/>
              </a:prstClr>
            </a:outerShdw>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9344" y="3621835"/>
            <a:ext cx="1834467" cy="2261286"/>
          </a:xfrm>
          <a:prstGeom prst="rect">
            <a:avLst/>
          </a:prstGeom>
        </p:spPr>
      </p:pic>
      <p:pic>
        <p:nvPicPr>
          <p:cNvPr id="12"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55651" y="1489903"/>
            <a:ext cx="7632699" cy="701003"/>
          </a:xfrm>
          <a:prstGeom prst="rect">
            <a:avLst/>
          </a:prstGeom>
          <a:solidFill>
            <a:srgbClr val="F19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Inge discovered that below Earth's surface was a solid core surrounded by molten liquid rock.</a:t>
            </a:r>
          </a:p>
        </p:txBody>
      </p:sp>
      <p:sp>
        <p:nvSpPr>
          <p:cNvPr id="21" name="Title 20"/>
          <p:cNvSpPr>
            <a:spLocks noGrp="1"/>
          </p:cNvSpPr>
          <p:nvPr>
            <p:ph type="title"/>
          </p:nvPr>
        </p:nvSpPr>
        <p:spPr>
          <a:xfrm>
            <a:off x="457198" y="600913"/>
            <a:ext cx="8220075" cy="994306"/>
          </a:xfrm>
        </p:spPr>
        <p:txBody>
          <a:bodyPr/>
          <a:lstStyle/>
          <a:p>
            <a:r>
              <a:rPr lang="en-GB" sz="3600" dirty="0"/>
              <a:t>The Centre of the Earth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87046" y="2578442"/>
            <a:ext cx="3518924" cy="3514383"/>
          </a:xfrm>
          <a:prstGeom prst="rect">
            <a:avLst/>
          </a:prstGeom>
        </p:spPr>
      </p:pic>
      <p:sp>
        <p:nvSpPr>
          <p:cNvPr id="3" name="Rectangle 2"/>
          <p:cNvSpPr/>
          <p:nvPr/>
        </p:nvSpPr>
        <p:spPr>
          <a:xfrm>
            <a:off x="590892" y="2272700"/>
            <a:ext cx="4104676" cy="3770263"/>
          </a:xfrm>
          <a:prstGeom prst="rect">
            <a:avLst/>
          </a:prstGeom>
        </p:spPr>
        <p:txBody>
          <a:bodyPr wrap="square">
            <a:spAutoFit/>
          </a:bodyPr>
          <a:lstStyle/>
          <a:p>
            <a:pPr marL="285750" indent="-180000">
              <a:spcAft>
                <a:spcPts val="600"/>
              </a:spcAft>
              <a:buFont typeface="Arial" panose="020B0604020202020204" pitchFamily="34" charset="0"/>
              <a:buChar char="•"/>
            </a:pPr>
            <a:r>
              <a:rPr lang="en-GB" sz="1600" dirty="0"/>
              <a:t>Before her discovery, scientists thought that Earth's core was liquid too.</a:t>
            </a:r>
          </a:p>
          <a:p>
            <a:pPr marL="285750" indent="-180000">
              <a:spcAft>
                <a:spcPts val="600"/>
              </a:spcAft>
              <a:buFont typeface="Arial" panose="020B0604020202020204" pitchFamily="34" charset="0"/>
              <a:buChar char="•"/>
            </a:pPr>
            <a:r>
              <a:rPr lang="en-GB" sz="1600" dirty="0"/>
              <a:t>Her ideas explained the strange readings from earthquake waves that had previously puzzled scientists.</a:t>
            </a:r>
          </a:p>
          <a:p>
            <a:pPr marL="285750" indent="-180000">
              <a:spcAft>
                <a:spcPts val="600"/>
              </a:spcAft>
              <a:buFont typeface="Arial" panose="020B0604020202020204" pitchFamily="34" charset="0"/>
              <a:buChar char="•"/>
            </a:pPr>
            <a:r>
              <a:rPr lang="en-GB" sz="1600" dirty="0"/>
              <a:t>Thanks to Inge's work, we now know that Earth's core is made of solid iron and nickel and that it is about as hot as the surface of the Sun! It has a radius of about 1220km, so it is slightly smaller than the Moon.</a:t>
            </a:r>
          </a:p>
          <a:p>
            <a:pPr marL="285750" indent="-180000">
              <a:spcAft>
                <a:spcPts val="600"/>
              </a:spcAft>
              <a:buFont typeface="Arial" panose="020B0604020202020204" pitchFamily="34" charset="0"/>
              <a:buChar char="•"/>
            </a:pPr>
            <a:r>
              <a:rPr lang="en-GB" sz="1600" dirty="0"/>
              <a:t>Earth's core is solid because of the pressure from the outer layers of Earth pushing down on it.</a:t>
            </a:r>
          </a:p>
        </p:txBody>
      </p:sp>
    </p:spTree>
    <p:extLst>
      <p:ext uri="{BB962C8B-B14F-4D97-AF65-F5344CB8AC3E}">
        <p14:creationId xmlns:p14="http://schemas.microsoft.com/office/powerpoint/2010/main" val="335303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5652" y="2092412"/>
            <a:ext cx="3816350" cy="4000413"/>
          </a:xfrm>
          <a:prstGeom prst="rect">
            <a:avLst/>
          </a:prstGeom>
        </p:spPr>
      </p:pic>
      <p:sp>
        <p:nvSpPr>
          <p:cNvPr id="8" name="Rectangle 7"/>
          <p:cNvSpPr/>
          <p:nvPr/>
        </p:nvSpPr>
        <p:spPr>
          <a:xfrm>
            <a:off x="750887" y="2092412"/>
            <a:ext cx="3731741" cy="830997"/>
          </a:xfrm>
          <a:prstGeom prst="rect">
            <a:avLst/>
          </a:prstGeom>
        </p:spPr>
        <p:txBody>
          <a:bodyPr wrap="square">
            <a:spAutoFit/>
          </a:bodyPr>
          <a:lstStyle/>
          <a:p>
            <a:r>
              <a:rPr lang="en-GB" sz="1600" dirty="0"/>
              <a:t>Magma makes up a layer between Earth's core and the surface (the ground we stand on).</a:t>
            </a:r>
          </a:p>
        </p:txBody>
      </p:sp>
      <p:sp>
        <p:nvSpPr>
          <p:cNvPr id="21" name="Title 20"/>
          <p:cNvSpPr>
            <a:spLocks noGrp="1"/>
          </p:cNvSpPr>
          <p:nvPr>
            <p:ph type="title"/>
          </p:nvPr>
        </p:nvSpPr>
        <p:spPr>
          <a:xfrm>
            <a:off x="457198" y="546847"/>
            <a:ext cx="8220075" cy="994306"/>
          </a:xfrm>
        </p:spPr>
        <p:txBody>
          <a:bodyPr/>
          <a:lstStyle/>
          <a:p>
            <a:r>
              <a:rPr lang="en-GB" sz="3600" dirty="0"/>
              <a:t>The Centre of the Earth</a:t>
            </a:r>
          </a:p>
        </p:txBody>
      </p:sp>
      <p:sp>
        <p:nvSpPr>
          <p:cNvPr id="4" name="Rectangle 3"/>
          <p:cNvSpPr/>
          <p:nvPr/>
        </p:nvSpPr>
        <p:spPr>
          <a:xfrm>
            <a:off x="755652" y="1335957"/>
            <a:ext cx="7632698" cy="646331"/>
          </a:xfrm>
          <a:prstGeom prst="rect">
            <a:avLst/>
          </a:prstGeom>
        </p:spPr>
        <p:txBody>
          <a:bodyPr wrap="square">
            <a:spAutoFit/>
          </a:bodyPr>
          <a:lstStyle/>
          <a:p>
            <a:pPr algn="ctr"/>
            <a:r>
              <a:rPr lang="en-GB" dirty="0"/>
              <a:t>The immense heat of Earth's solid core is enough to melt rocks. This melted rock is known as magma.</a:t>
            </a:r>
          </a:p>
        </p:txBody>
      </p:sp>
      <p:sp>
        <p:nvSpPr>
          <p:cNvPr id="6" name="Rectangle 5"/>
          <p:cNvSpPr/>
          <p:nvPr/>
        </p:nvSpPr>
        <p:spPr>
          <a:xfrm>
            <a:off x="4629667" y="2092412"/>
            <a:ext cx="3758683" cy="4018228"/>
          </a:xfrm>
          <a:prstGeom prst="rect">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180000">
              <a:buFont typeface="Arial" panose="020B0604020202020204" pitchFamily="34" charset="0"/>
              <a:buChar char="•"/>
            </a:pPr>
            <a:r>
              <a:rPr lang="en-GB" sz="1600" dirty="0">
                <a:solidFill>
                  <a:schemeClr val="tx1"/>
                </a:solidFill>
              </a:rPr>
              <a:t>As the magma cools near the surface of Earth, it starts to turn back into solid rock.</a:t>
            </a:r>
          </a:p>
          <a:p>
            <a:pPr marL="285750" indent="-180000">
              <a:buFont typeface="Arial" panose="020B0604020202020204" pitchFamily="34" charset="0"/>
              <a:buChar char="•"/>
            </a:pPr>
            <a:r>
              <a:rPr lang="en-GB" sz="1600" dirty="0">
                <a:solidFill>
                  <a:schemeClr val="tx1"/>
                </a:solidFill>
              </a:rPr>
              <a:t>The rocks formed by cooling magma are called igneous rocks.</a:t>
            </a:r>
          </a:p>
          <a:p>
            <a:pPr marL="285750" indent="-180000">
              <a:buFont typeface="Arial" panose="020B0604020202020204" pitchFamily="34" charset="0"/>
              <a:buChar char="•"/>
            </a:pPr>
            <a:r>
              <a:rPr lang="en-GB" sz="1600" dirty="0">
                <a:solidFill>
                  <a:schemeClr val="tx1"/>
                </a:solidFill>
              </a:rPr>
              <a:t>Examples of igneous rock include pumice, granite and obsidian.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322" y="4147109"/>
            <a:ext cx="1331902" cy="889754"/>
          </a:xfrm>
          <a:prstGeom prst="ellipse">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7353" y="4876868"/>
            <a:ext cx="1819784" cy="115338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8208" y="4047493"/>
            <a:ext cx="1467765" cy="1088987"/>
          </a:xfrm>
          <a:prstGeom prst="rect">
            <a:avLst/>
          </a:prstGeom>
        </p:spPr>
      </p:pic>
    </p:spTree>
    <p:extLst>
      <p:ext uri="{BB962C8B-B14F-4D97-AF65-F5344CB8AC3E}">
        <p14:creationId xmlns:p14="http://schemas.microsoft.com/office/powerpoint/2010/main" val="203332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5650" y="2026507"/>
            <a:ext cx="7632700" cy="4066317"/>
          </a:xfrm>
          <a:prstGeom prst="rect">
            <a:avLst/>
          </a:prstGeom>
        </p:spPr>
      </p:pic>
      <p:sp>
        <p:nvSpPr>
          <p:cNvPr id="21" name="Title 20"/>
          <p:cNvSpPr>
            <a:spLocks noGrp="1"/>
          </p:cNvSpPr>
          <p:nvPr>
            <p:ph type="title"/>
          </p:nvPr>
        </p:nvSpPr>
        <p:spPr/>
        <p:txBody>
          <a:bodyPr/>
          <a:lstStyle/>
          <a:p>
            <a:r>
              <a:rPr lang="en-GB" sz="3600" dirty="0"/>
              <a:t>Earth Layers</a:t>
            </a:r>
          </a:p>
        </p:txBody>
      </p:sp>
      <p:sp>
        <p:nvSpPr>
          <p:cNvPr id="13" name="Rectangle 12"/>
          <p:cNvSpPr/>
          <p:nvPr/>
        </p:nvSpPr>
        <p:spPr>
          <a:xfrm>
            <a:off x="914400" y="2293820"/>
            <a:ext cx="3645761" cy="3419067"/>
          </a:xfrm>
          <a:prstGeom prst="rect">
            <a:avLst/>
          </a:prstGeom>
          <a:solidFill>
            <a:schemeClr val="bg1"/>
          </a:solidFill>
          <a:ln w="28575">
            <a:solidFill>
              <a:srgbClr val="E84D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Use your </a:t>
            </a:r>
            <a:r>
              <a:rPr lang="en-GB" b="1" dirty="0">
                <a:solidFill>
                  <a:srgbClr val="00B0F0"/>
                </a:solidFill>
              </a:rPr>
              <a:t>Earth Layers Interactive Visual Aid </a:t>
            </a:r>
            <a:r>
              <a:rPr lang="en-GB" dirty="0">
                <a:solidFill>
                  <a:schemeClr val="tx1"/>
                </a:solidFill>
              </a:rPr>
              <a:t>to create a paper model of Earth and its core.</a:t>
            </a:r>
          </a:p>
          <a:p>
            <a:pPr algn="ctr"/>
            <a:endParaRPr lang="en-GB" dirty="0">
              <a:solidFill>
                <a:schemeClr val="tx1"/>
              </a:solidFill>
            </a:endParaRPr>
          </a:p>
          <a:p>
            <a:pPr algn="ctr"/>
            <a:r>
              <a:rPr lang="en-GB" dirty="0">
                <a:solidFill>
                  <a:schemeClr val="tx1"/>
                </a:solidFill>
              </a:rPr>
              <a:t>Can you add information about Earth's core to your paper model? See how many facts you can think of!</a:t>
            </a:r>
          </a:p>
        </p:txBody>
      </p:sp>
      <p:sp>
        <p:nvSpPr>
          <p:cNvPr id="14" name="Rectangle 13"/>
          <p:cNvSpPr/>
          <p:nvPr/>
        </p:nvSpPr>
        <p:spPr>
          <a:xfrm>
            <a:off x="1061566" y="1299514"/>
            <a:ext cx="7020867" cy="646331"/>
          </a:xfrm>
          <a:prstGeom prst="rect">
            <a:avLst/>
          </a:prstGeom>
        </p:spPr>
        <p:txBody>
          <a:bodyPr wrap="square">
            <a:spAutoFit/>
          </a:bodyPr>
          <a:lstStyle/>
          <a:p>
            <a:pPr algn="ctr"/>
            <a:r>
              <a:rPr lang="en-GB" dirty="0"/>
              <a:t>Without Inge's hard work and research, these facts may never have been known!</a:t>
            </a:r>
          </a:p>
        </p:txBody>
      </p:sp>
      <p:pic>
        <p:nvPicPr>
          <p:cNvPr id="15" name="Individual 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163">
            <a:off x="5014616" y="2157115"/>
            <a:ext cx="2701471" cy="3821274"/>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8911" y="3191299"/>
            <a:ext cx="2438400" cy="1394740"/>
          </a:xfrm>
          <a:prstGeom prst="rect">
            <a:avLst/>
          </a:prstGeom>
        </p:spPr>
      </p:pic>
    </p:spTree>
    <p:extLst>
      <p:ext uri="{BB962C8B-B14F-4D97-AF65-F5344CB8AC3E}">
        <p14:creationId xmlns:p14="http://schemas.microsoft.com/office/powerpoint/2010/main" val="58561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b="0" dirty="0">
                <a:latin typeface="Twinkl SemiBold" pitchFamily="2" charset="0"/>
              </a:rPr>
              <a:t>Aim</a:t>
            </a:r>
          </a:p>
        </p:txBody>
      </p:sp>
      <p:sp>
        <p:nvSpPr>
          <p:cNvPr id="16" name="Content Placeholder 15"/>
          <p:cNvSpPr>
            <a:spLocks noGrp="1"/>
          </p:cNvSpPr>
          <p:nvPr>
            <p:ph idx="1"/>
          </p:nvPr>
        </p:nvSpPr>
        <p:spPr/>
        <p:txBody>
          <a:bodyPr>
            <a:normAutofit/>
          </a:bodyPr>
          <a:lstStyle/>
          <a:p>
            <a:r>
              <a:rPr lang="en-GB" dirty="0"/>
              <a:t>To describe what Inge Lehmann discovered about Earth’s core.</a:t>
            </a:r>
            <a:endParaRPr lang="en-GB" dirty="0">
              <a:latin typeface="Twinkl" pitchFamily="50" charset="0"/>
            </a:endParaRPr>
          </a:p>
        </p:txBody>
      </p:sp>
      <p:sp>
        <p:nvSpPr>
          <p:cNvPr id="20" name="Content Placeholder 15"/>
          <p:cNvSpPr txBox="1">
            <a:spLocks/>
          </p:cNvSpPr>
          <p:nvPr/>
        </p:nvSpPr>
        <p:spPr>
          <a:xfrm>
            <a:off x="628650" y="3466802"/>
            <a:ext cx="7886700" cy="2522105"/>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describe Inge Lehmann’s life and work.</a:t>
            </a:r>
          </a:p>
          <a:p>
            <a:r>
              <a:rPr lang="en-GB" dirty="0">
                <a:latin typeface="Twinkl" pitchFamily="50" charset="0"/>
              </a:rPr>
              <a:t>I can explain what she discovered about Earth’s core.</a:t>
            </a:r>
          </a:p>
          <a:p>
            <a:r>
              <a:rPr lang="en-GB" dirty="0">
                <a:latin typeface="Twinkl" pitchFamily="50" charset="0"/>
              </a:rPr>
              <a:t>I can explain how Earth’s core helps create </a:t>
            </a:r>
            <a:r>
              <a:rPr lang="en-GB">
                <a:latin typeface="Twinkl" pitchFamily="50" charset="0"/>
              </a:rPr>
              <a:t>igneous rocks.</a:t>
            </a:r>
            <a:endParaRPr lang="en-GB" dirty="0">
              <a:latin typeface="Twinkl" pitchFamily="50"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spTree>
    <p:extLst>
      <p:ext uri="{BB962C8B-B14F-4D97-AF65-F5344CB8AC3E}">
        <p14:creationId xmlns:p14="http://schemas.microsoft.com/office/powerpoint/2010/main" val="2353913313"/>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lanIt Presentation Template" id="{0A3B8BFC-E9F1-4474-9F7B-AFB6884062FA}" vid="{9CC7331F-4C01-4F4C-8DFE-D4DCB177AE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TotalTime>
  <Words>517</Words>
  <Application>Microsoft Office PowerPoint</Application>
  <PresentationFormat>On-screen Show (4:3)</PresentationFormat>
  <Paragraphs>47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Tuffy</vt:lpstr>
      <vt:lpstr>Arial</vt:lpstr>
      <vt:lpstr>Twinkl</vt:lpstr>
      <vt:lpstr>Calibri</vt:lpstr>
      <vt:lpstr>Twinkl SemiBold</vt:lpstr>
      <vt:lpstr>Tuffy-TTF</vt:lpstr>
      <vt:lpstr>Office Theme</vt:lpstr>
      <vt:lpstr>Science</vt:lpstr>
      <vt:lpstr>PowerPoint Presentation</vt:lpstr>
      <vt:lpstr>PowerPoint Presentation</vt:lpstr>
      <vt:lpstr>What’s Under Our Feet?</vt:lpstr>
      <vt:lpstr>Inge Lehmann</vt:lpstr>
      <vt:lpstr>The Centre of the Earth</vt:lpstr>
      <vt:lpstr>The Centre of the Earth</vt:lpstr>
      <vt:lpstr>Earth Layers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Alex Thomson</cp:lastModifiedBy>
  <cp:revision>30</cp:revision>
  <dcterms:created xsi:type="dcterms:W3CDTF">2019-02-20T12:12:17Z</dcterms:created>
  <dcterms:modified xsi:type="dcterms:W3CDTF">2020-07-07T13:39:58Z</dcterms:modified>
</cp:coreProperties>
</file>