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FBA9"/>
    <a:srgbClr val="FFFF99"/>
    <a:srgbClr val="2AD2D6"/>
    <a:srgbClr val="E13FBE"/>
    <a:srgbClr val="E010F0"/>
    <a:srgbClr val="C5F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 Thomson" userId="89ca5ab8-31dd-486e-81b8-fff092c2f3c9" providerId="ADAL" clId="{F8E49AE7-D68A-4ED8-A72D-1311BB383FF2}"/>
    <pc:docChg chg="modSld">
      <pc:chgData name="A Thomson" userId="89ca5ab8-31dd-486e-81b8-fff092c2f3c9" providerId="ADAL" clId="{F8E49AE7-D68A-4ED8-A72D-1311BB383FF2}" dt="2026-02-27T09:49:43.113" v="11" actId="20577"/>
      <pc:docMkLst>
        <pc:docMk/>
      </pc:docMkLst>
      <pc:sldChg chg="modSp mod">
        <pc:chgData name="A Thomson" userId="89ca5ab8-31dd-486e-81b8-fff092c2f3c9" providerId="ADAL" clId="{F8E49AE7-D68A-4ED8-A72D-1311BB383FF2}" dt="2026-02-27T09:49:43.113" v="11" actId="20577"/>
        <pc:sldMkLst>
          <pc:docMk/>
          <pc:sldMk cId="436825610" sldId="256"/>
        </pc:sldMkLst>
        <pc:spChg chg="mod">
          <ac:chgData name="A Thomson" userId="89ca5ab8-31dd-486e-81b8-fff092c2f3c9" providerId="ADAL" clId="{F8E49AE7-D68A-4ED8-A72D-1311BB383FF2}" dt="2026-02-27T09:49:43.113" v="11" actId="20577"/>
          <ac:spMkLst>
            <pc:docMk/>
            <pc:sldMk cId="436825610" sldId="256"/>
            <ac:spMk id="2" creationId="{E722BAA2-9E2C-67D9-FD3B-CAEBF1DC978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9C43C-D525-85B0-234E-2CD37485F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2690A1-DE1A-B8FE-591B-CAE58A909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10769-ADEC-C2B1-AB2E-17129FFA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2470D-3C1E-AC17-2CA9-331FDE49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E85F7-1E1E-EF00-0408-CF2115961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12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4B4BF-6195-FA9A-B332-198EE6659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2F8CD5-F1A6-7379-18F3-AF7F2FD4C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6FB13-54CA-940D-B47B-860925C21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05615-EC0A-ABFD-5D05-0FD95997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62459-2113-E28A-281F-DA93B4FD4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36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431475-454B-5CF9-80E8-705FD9708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5DB8B-DEA5-D6DF-7065-AE5435CA6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C5C9-AAE4-B851-86BE-1D1C42674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FA7D1-69FD-86A3-61F6-AE1FCEDD4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A7FF1-AE2F-A5C1-ACF0-1100824B6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78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5E0D-2679-9E88-79C1-F47C91360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CD5B1-EBAA-8A59-5BF9-4347D6F91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0A23C-8D0A-CD75-4588-D200A23AB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269A3-6F0B-CE21-FA71-B2F31B93F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14E7A-DC26-BA7A-CFA6-BE20B61E0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83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C84CF-305C-7F79-21F2-A2447837B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91A8E-5A83-1EFA-6A87-697C5864E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9424B-1A32-8D20-CC4B-17F2F4A5C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B4CE7-3DC3-EB70-B873-82FDE0239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EF100-8942-4E23-8D8D-F6D50AE72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81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F5348-995D-FC3B-75AA-9CBC0DFE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B9046-0BCF-21CB-85BB-2B998185D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73294-308A-13DA-6DB8-FF0B6C232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0AFE2-EC3E-BCB3-52A3-77226E49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B9404-645B-9B83-E48F-574D5E71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C960E-D210-1136-4D58-AAEAC13D9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56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27267-6A1F-940A-275B-F20157DB4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1DFFB-BF22-4304-8597-B9D2DD7E8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C68EB-8103-7BED-9F58-D44FEC72F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8C62A0-AD6E-7DCF-7A01-041F72B57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9F00A-0CEB-D8B0-990E-49AB5BD2D2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154762-B546-C682-F017-B33AC6E72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21A706-9023-D653-06C5-046F4FE4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55369F-8141-084B-AC4B-AC5313E7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12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19ADE-90F6-45F7-49C0-7B0EB3515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8304E0-383C-3625-20E1-46612F8EA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03CE26-5A27-89E3-EDCA-3005CB65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62A47-C539-0433-08E9-6CDC87988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76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609419-89C3-BFE3-3734-D0424679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8055B-BD59-8542-EB3B-1C5E1599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9C6DEA-9658-E752-422D-110C9CEC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10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06C4-A322-7C0D-B8BE-E40E0D428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3F8CD-0B2F-7F5C-6E5D-9257BCF90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1D3DED-BE03-9022-152F-B6FC52095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D7EEC-07D7-F6F4-3F6D-71570D0EE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E30FD-EBE8-4A17-76A9-31067C12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89EB25-E909-9CF9-502A-99136C6D0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53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66B1-4B54-BADF-8EAB-65E57FB36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E522C-61C1-E7B3-6E10-2A198AD7F3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EAF42-B250-DF55-398C-F966E6896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AE26A6-1F0A-35C5-57AC-E567E7AD4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0B0EB-BB6A-808A-D39C-77D45368D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C9924-78D9-C9A0-47F0-9D4045DB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34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159">
              <a:schemeClr val="accent2">
                <a:lumMod val="60000"/>
                <a:lumOff val="40000"/>
              </a:schemeClr>
            </a:gs>
            <a:gs pos="52318">
              <a:srgbClr val="92D050"/>
            </a:gs>
            <a:gs pos="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A3FFD3-BD56-8D5D-AAA9-0047F9005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4D160-9AC7-B2AA-1C4F-626DD9B04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76184-2EBB-5EF7-8005-C7CFE0BAF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14BD4D-1E94-43F1-BD2B-8A92723BC112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D24F9-222A-69B0-5224-8E9874909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EEDA8-5FCC-9318-A34F-D0A73F618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34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FC63017-C8D9-A2DD-A3FA-9B2CC9470FAA}"/>
              </a:ext>
            </a:extLst>
          </p:cNvPr>
          <p:cNvSpPr txBox="1"/>
          <p:nvPr/>
        </p:nvSpPr>
        <p:spPr>
          <a:xfrm>
            <a:off x="113754" y="124346"/>
            <a:ext cx="4483305" cy="460126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Maths </a:t>
            </a:r>
          </a:p>
          <a:p>
            <a:r>
              <a:rPr lang="en-US" sz="1200" b="1" u="sng" dirty="0"/>
              <a:t>Decimals and Percentages</a:t>
            </a:r>
          </a:p>
          <a:p>
            <a:r>
              <a:rPr lang="en-US" sz="1100" b="1" dirty="0"/>
              <a:t>Step 8</a:t>
            </a:r>
            <a:r>
              <a:rPr lang="en-US" sz="1100" dirty="0"/>
              <a:t> Order and compare decimals (same number of decimal places)</a:t>
            </a:r>
          </a:p>
          <a:p>
            <a:r>
              <a:rPr lang="en-US" sz="1100" b="1" dirty="0"/>
              <a:t>Step 9</a:t>
            </a:r>
            <a:r>
              <a:rPr lang="en-US" sz="1100" dirty="0"/>
              <a:t> Order and compare any decimals with up to 3 decimal places</a:t>
            </a:r>
          </a:p>
          <a:p>
            <a:r>
              <a:rPr lang="en-US" sz="1100" b="1" dirty="0"/>
              <a:t>Step 10</a:t>
            </a:r>
            <a:r>
              <a:rPr lang="en-US" sz="1100" dirty="0"/>
              <a:t> Round to the nearest whole number</a:t>
            </a:r>
          </a:p>
          <a:p>
            <a:r>
              <a:rPr lang="en-US" sz="1100" b="1" dirty="0"/>
              <a:t>Step 11</a:t>
            </a:r>
            <a:r>
              <a:rPr lang="en-US" sz="1100" dirty="0"/>
              <a:t> Round to 1 decimal place</a:t>
            </a:r>
          </a:p>
          <a:p>
            <a:r>
              <a:rPr lang="en-GB" sz="1100" b="1" dirty="0"/>
              <a:t>Step 12</a:t>
            </a:r>
            <a:r>
              <a:rPr lang="en-GB" sz="1100" dirty="0"/>
              <a:t> Understand percentages</a:t>
            </a:r>
          </a:p>
          <a:p>
            <a:r>
              <a:rPr lang="en-GB" sz="1100" b="1" dirty="0"/>
              <a:t>Step 13</a:t>
            </a:r>
            <a:r>
              <a:rPr lang="en-GB" sz="1100" dirty="0"/>
              <a:t> Percentages as fractions</a:t>
            </a:r>
          </a:p>
          <a:p>
            <a:r>
              <a:rPr lang="en-GB" sz="1100" b="1" dirty="0"/>
              <a:t>Step 14</a:t>
            </a:r>
            <a:r>
              <a:rPr lang="en-GB" sz="1100" dirty="0"/>
              <a:t> Percentages as decimals</a:t>
            </a:r>
          </a:p>
          <a:p>
            <a:r>
              <a:rPr lang="en-US" sz="1100" b="1" dirty="0"/>
              <a:t>Step 15</a:t>
            </a:r>
            <a:r>
              <a:rPr lang="en-US" sz="1100" dirty="0"/>
              <a:t> Equivalent fractions, decimals and percentages</a:t>
            </a:r>
          </a:p>
          <a:p>
            <a:endParaRPr lang="en-US" dirty="0"/>
          </a:p>
          <a:p>
            <a:r>
              <a:rPr lang="en-US" sz="1200" b="1" u="sng" dirty="0"/>
              <a:t>Perimeter and Area</a:t>
            </a:r>
          </a:p>
          <a:p>
            <a:r>
              <a:rPr lang="en-US" sz="1200" b="1" dirty="0"/>
              <a:t>Step 1</a:t>
            </a:r>
            <a:r>
              <a:rPr lang="en-US" sz="1200" dirty="0"/>
              <a:t> Perimeter of rectangles</a:t>
            </a:r>
          </a:p>
          <a:p>
            <a:r>
              <a:rPr lang="en-US" sz="1200" b="1" dirty="0"/>
              <a:t>Step 2</a:t>
            </a:r>
            <a:r>
              <a:rPr lang="en-US" sz="1200" dirty="0"/>
              <a:t> Perimeter of rectilinear shapes</a:t>
            </a:r>
          </a:p>
          <a:p>
            <a:r>
              <a:rPr lang="en-US" sz="1200" b="1" dirty="0"/>
              <a:t>Step 3</a:t>
            </a:r>
            <a:r>
              <a:rPr lang="en-US" sz="1200" dirty="0"/>
              <a:t> Perimeter of polygons</a:t>
            </a:r>
          </a:p>
          <a:p>
            <a:r>
              <a:rPr lang="en-US" sz="1200" b="1" dirty="0"/>
              <a:t>Step 4</a:t>
            </a:r>
            <a:r>
              <a:rPr lang="en-US" sz="1200" dirty="0"/>
              <a:t> Area of rectangles</a:t>
            </a:r>
          </a:p>
          <a:p>
            <a:r>
              <a:rPr lang="en-US" sz="1200" b="1" dirty="0"/>
              <a:t>Step 5</a:t>
            </a:r>
            <a:r>
              <a:rPr lang="en-US" sz="1200" dirty="0"/>
              <a:t> Area of compound shapes</a:t>
            </a:r>
          </a:p>
          <a:p>
            <a:r>
              <a:rPr lang="en-GB" sz="1200" b="1" dirty="0"/>
              <a:t>Step 6</a:t>
            </a:r>
            <a:r>
              <a:rPr lang="en-GB" sz="1200" dirty="0"/>
              <a:t> Estimate area</a:t>
            </a:r>
          </a:p>
          <a:p>
            <a:endParaRPr lang="en-GB" sz="1200" b="1" u="sng" dirty="0"/>
          </a:p>
          <a:p>
            <a:r>
              <a:rPr lang="en-GB" sz="1200" b="1" u="sng" dirty="0"/>
              <a:t>Statistics</a:t>
            </a:r>
          </a:p>
          <a:p>
            <a:r>
              <a:rPr lang="en-US" sz="1100" b="1" dirty="0"/>
              <a:t>Step 1</a:t>
            </a:r>
            <a:r>
              <a:rPr lang="en-US" sz="1100" dirty="0"/>
              <a:t> Draw line graphs</a:t>
            </a:r>
          </a:p>
          <a:p>
            <a:r>
              <a:rPr lang="en-US" sz="1100" b="1" dirty="0"/>
              <a:t>Step 2</a:t>
            </a:r>
            <a:r>
              <a:rPr lang="en-US" sz="1100" dirty="0"/>
              <a:t> Read and interpret line graphs</a:t>
            </a:r>
          </a:p>
          <a:p>
            <a:r>
              <a:rPr lang="en-US" sz="1100" b="1" dirty="0"/>
              <a:t>Step 3</a:t>
            </a:r>
            <a:r>
              <a:rPr lang="en-US" sz="1100" dirty="0"/>
              <a:t> Read and interpret tables</a:t>
            </a:r>
          </a:p>
          <a:p>
            <a:r>
              <a:rPr lang="en-GB" sz="1100" b="1" dirty="0"/>
              <a:t>Step 4</a:t>
            </a:r>
            <a:r>
              <a:rPr lang="en-GB" sz="1100" dirty="0"/>
              <a:t> Two-way tables</a:t>
            </a:r>
          </a:p>
          <a:p>
            <a:r>
              <a:rPr lang="en-US" sz="1100" b="1" dirty="0"/>
              <a:t>Step 5</a:t>
            </a:r>
            <a:r>
              <a:rPr lang="en-US" sz="1100" dirty="0"/>
              <a:t> Read and interpret timetables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C728FB-8907-66B3-4579-1E30D93E4489}"/>
              </a:ext>
            </a:extLst>
          </p:cNvPr>
          <p:cNvSpPr txBox="1"/>
          <p:nvPr/>
        </p:nvSpPr>
        <p:spPr>
          <a:xfrm>
            <a:off x="7699501" y="2550118"/>
            <a:ext cx="4232047" cy="830997"/>
          </a:xfrm>
          <a:prstGeom prst="rect">
            <a:avLst/>
          </a:prstGeom>
          <a:solidFill>
            <a:srgbClr val="C5F9E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English </a:t>
            </a:r>
          </a:p>
          <a:p>
            <a:pPr algn="ctr"/>
            <a:r>
              <a:rPr lang="en-US" sz="1200" b="1" dirty="0"/>
              <a:t>Main text: The Darkest Dark</a:t>
            </a:r>
          </a:p>
          <a:p>
            <a:pPr algn="ctr"/>
            <a:r>
              <a:rPr lang="en-US" sz="1200" dirty="0"/>
              <a:t>Writing Outcome: To write a formal biography about Chris Hadfield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EA1A252-C80C-3911-2939-EC4D06C04B91}"/>
              </a:ext>
            </a:extLst>
          </p:cNvPr>
          <p:cNvSpPr txBox="1"/>
          <p:nvPr/>
        </p:nvSpPr>
        <p:spPr>
          <a:xfrm>
            <a:off x="7699500" y="169092"/>
            <a:ext cx="4232048" cy="21236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Science </a:t>
            </a:r>
          </a:p>
          <a:p>
            <a:r>
              <a:rPr lang="en-US" sz="1200" b="1" u="sng" dirty="0"/>
              <a:t>Materials </a:t>
            </a:r>
          </a:p>
          <a:p>
            <a:r>
              <a:rPr lang="en-US" sz="1200" b="1" dirty="0"/>
              <a:t>Step 4</a:t>
            </a:r>
            <a:r>
              <a:rPr lang="en-US" sz="1200" dirty="0"/>
              <a:t> Investigate - insulating heat experiment</a:t>
            </a:r>
          </a:p>
          <a:p>
            <a:r>
              <a:rPr lang="en-US" sz="1200" b="1" dirty="0"/>
              <a:t>Step 5</a:t>
            </a:r>
            <a:r>
              <a:rPr lang="en-US" sz="1200" dirty="0"/>
              <a:t> Evaluate - insulating heat experiment</a:t>
            </a:r>
          </a:p>
          <a:p>
            <a:r>
              <a:rPr lang="en-US" sz="1200" b="1" dirty="0"/>
              <a:t>Step 6</a:t>
            </a:r>
            <a:r>
              <a:rPr lang="en-US" sz="1200" dirty="0"/>
              <a:t> Uses of everyday materials - plastic, wood and metal</a:t>
            </a:r>
          </a:p>
          <a:p>
            <a:endParaRPr lang="en-US" sz="1200" dirty="0"/>
          </a:p>
          <a:p>
            <a:r>
              <a:rPr lang="en-US" sz="1200" b="1" u="sng" dirty="0"/>
              <a:t>Animals including humans</a:t>
            </a:r>
          </a:p>
          <a:p>
            <a:r>
              <a:rPr lang="en-US" sz="1200" b="1" dirty="0"/>
              <a:t>Step 1</a:t>
            </a:r>
            <a:r>
              <a:rPr lang="en-US" sz="1200" dirty="0"/>
              <a:t> The human life cycle</a:t>
            </a:r>
          </a:p>
          <a:p>
            <a:r>
              <a:rPr lang="en-US" sz="1200" b="1" dirty="0"/>
              <a:t>Step 2</a:t>
            </a:r>
            <a:r>
              <a:rPr lang="en-US" sz="1200" dirty="0"/>
              <a:t> Babies and children</a:t>
            </a:r>
          </a:p>
          <a:p>
            <a:r>
              <a:rPr lang="en-US" sz="1200" b="1" dirty="0"/>
              <a:t>Step 3</a:t>
            </a:r>
            <a:r>
              <a:rPr lang="en-US" sz="1200" dirty="0"/>
              <a:t> Adolescence and puberty</a:t>
            </a:r>
          </a:p>
          <a:p>
            <a:r>
              <a:rPr lang="en-US" sz="1200" b="1" dirty="0"/>
              <a:t>Step 4</a:t>
            </a:r>
            <a:r>
              <a:rPr lang="en-US" sz="1200" dirty="0"/>
              <a:t> Adults and the elderly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40FD7FC-870A-A573-51FE-4813F5A4865B}"/>
              </a:ext>
            </a:extLst>
          </p:cNvPr>
          <p:cNvSpPr txBox="1"/>
          <p:nvPr/>
        </p:nvSpPr>
        <p:spPr>
          <a:xfrm>
            <a:off x="4675725" y="2339798"/>
            <a:ext cx="1450809" cy="461665"/>
          </a:xfrm>
          <a:prstGeom prst="rect">
            <a:avLst/>
          </a:prstGeom>
          <a:solidFill>
            <a:srgbClr val="D0FBA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PSHE (Mrs. Poole)</a:t>
            </a:r>
          </a:p>
          <a:p>
            <a:pPr algn="ctr"/>
            <a:r>
              <a:rPr lang="en-US" sz="1200" dirty="0"/>
              <a:t>Be Yourself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7848C0-E585-2896-B9EA-5A4381B027EC}"/>
              </a:ext>
            </a:extLst>
          </p:cNvPr>
          <p:cNvSpPr txBox="1"/>
          <p:nvPr/>
        </p:nvSpPr>
        <p:spPr>
          <a:xfrm>
            <a:off x="5401130" y="231667"/>
            <a:ext cx="1209675" cy="646331"/>
          </a:xfrm>
          <a:prstGeom prst="rect">
            <a:avLst/>
          </a:prstGeom>
          <a:solidFill>
            <a:srgbClr val="E13FB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Year 5 </a:t>
            </a:r>
          </a:p>
          <a:p>
            <a:pPr algn="ctr"/>
            <a:r>
              <a:rPr lang="en-US" b="1" dirty="0"/>
              <a:t>Spring 2</a:t>
            </a:r>
            <a:endParaRPr lang="en-GB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3651569-8C40-E2AC-85F4-3C768CF09285}"/>
              </a:ext>
            </a:extLst>
          </p:cNvPr>
          <p:cNvSpPr txBox="1"/>
          <p:nvPr/>
        </p:nvSpPr>
        <p:spPr>
          <a:xfrm>
            <a:off x="4785718" y="4274823"/>
            <a:ext cx="2429744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Computing: </a:t>
            </a:r>
          </a:p>
          <a:p>
            <a:pPr algn="ctr"/>
            <a:r>
              <a:rPr lang="en-US" sz="1200" dirty="0"/>
              <a:t> Spreadsheets and Micro: bits</a:t>
            </a:r>
            <a:endParaRPr lang="en-GB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774A75-D4BB-7823-38A9-8E54658F9D29}"/>
              </a:ext>
            </a:extLst>
          </p:cNvPr>
          <p:cNvSpPr txBox="1"/>
          <p:nvPr/>
        </p:nvSpPr>
        <p:spPr>
          <a:xfrm>
            <a:off x="4993215" y="3549034"/>
            <a:ext cx="2201896" cy="646331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French: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/>
              <a:t>That’s Tasty and Friends and Family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AA52FF-4128-7881-5440-6CCA1C57E61A}"/>
              </a:ext>
            </a:extLst>
          </p:cNvPr>
          <p:cNvSpPr txBox="1"/>
          <p:nvPr/>
        </p:nvSpPr>
        <p:spPr>
          <a:xfrm>
            <a:off x="5083071" y="2942506"/>
            <a:ext cx="2022184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Music: Hip-hop</a:t>
            </a:r>
          </a:p>
          <a:p>
            <a:pPr algn="ctr"/>
            <a:r>
              <a:rPr lang="en-US" sz="1200" dirty="0"/>
              <a:t>The Fresh Prince of Bel-Air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96ECB0F-E16B-2953-C469-AE3F814676CE}"/>
              </a:ext>
            </a:extLst>
          </p:cNvPr>
          <p:cNvSpPr txBox="1"/>
          <p:nvPr/>
        </p:nvSpPr>
        <p:spPr>
          <a:xfrm>
            <a:off x="4785718" y="1585934"/>
            <a:ext cx="2616891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RE: </a:t>
            </a:r>
          </a:p>
          <a:p>
            <a:pPr algn="ctr"/>
            <a:r>
              <a:rPr lang="en-US" sz="1200" dirty="0"/>
              <a:t>Creation and science; conflicting or complementary?</a:t>
            </a:r>
            <a:endParaRPr lang="en-GB" sz="1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910FA1-9141-9CF7-D228-02B1DD17638B}"/>
              </a:ext>
            </a:extLst>
          </p:cNvPr>
          <p:cNvSpPr txBox="1"/>
          <p:nvPr/>
        </p:nvSpPr>
        <p:spPr>
          <a:xfrm>
            <a:off x="6205184" y="2337888"/>
            <a:ext cx="1415667" cy="461665"/>
          </a:xfrm>
          <a:prstGeom prst="rect">
            <a:avLst/>
          </a:prstGeom>
          <a:solidFill>
            <a:srgbClr val="2AD2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DT: </a:t>
            </a:r>
          </a:p>
          <a:p>
            <a:pPr algn="ctr"/>
            <a:r>
              <a:rPr lang="en-US" sz="1200" dirty="0"/>
              <a:t>Frame Structures</a:t>
            </a:r>
            <a:endParaRPr lang="en-GB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22BAA2-9E2C-67D9-FD3B-CAEBF1DC9789}"/>
              </a:ext>
            </a:extLst>
          </p:cNvPr>
          <p:cNvSpPr txBox="1"/>
          <p:nvPr/>
        </p:nvSpPr>
        <p:spPr>
          <a:xfrm>
            <a:off x="5060611" y="974838"/>
            <a:ext cx="2038853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PE:</a:t>
            </a:r>
          </a:p>
          <a:p>
            <a:pPr algn="ctr"/>
            <a:r>
              <a:rPr lang="en-GB" sz="1200" dirty="0"/>
              <a:t>Athletics  and Cricket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7C6601C-C8E6-1EA1-6DC0-5E014F212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84" y="6028624"/>
            <a:ext cx="5271046" cy="7283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History: </a:t>
            </a:r>
            <a:r>
              <a:rPr lang="en-GB" sz="1200" dirty="0"/>
              <a:t>Local Study- Industrial Revolution. Silk, Cotton and Canals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Explain what the Industrial Revolution was.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Explain the role of technological inventions in the Industrial Revolution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E8BF6F3-F546-8565-1C48-CD4A4398B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84" y="4917966"/>
            <a:ext cx="7085378" cy="10361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Geography: Coasts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Identify different types of beaches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Use maps and secondary sources to research and describe coastal areas of the UK (Build on Y2 coastal study of Blackpool)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Describe how changes in land use will affect people and the environment in different ways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D128817-7B17-B69C-EC9C-ADF274262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438" y="3476886"/>
            <a:ext cx="4781925" cy="328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825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331</Words>
  <Application>Microsoft Office PowerPoint</Application>
  <PresentationFormat>Widescreen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Thomson</dc:creator>
  <cp:lastModifiedBy>A Thomson</cp:lastModifiedBy>
  <cp:revision>25</cp:revision>
  <dcterms:created xsi:type="dcterms:W3CDTF">2025-06-21T19:38:57Z</dcterms:created>
  <dcterms:modified xsi:type="dcterms:W3CDTF">2026-02-27T09:49:48Z</dcterms:modified>
</cp:coreProperties>
</file>