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2AD2D6"/>
    <a:srgbClr val="E13FBE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318">
              <a:srgbClr val="92D050"/>
            </a:gs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A blue and white chart with white text&#10;&#10;AI-generated content may be incorrect.">
            <a:extLst>
              <a:ext uri="{FF2B5EF4-FFF2-40B4-BE49-F238E27FC236}">
                <a16:creationId xmlns:a16="http://schemas.microsoft.com/office/drawing/2014/main" id="{2F26CF9F-9EA4-C7A8-CC91-751FBF83F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939" y="3642171"/>
            <a:ext cx="4654153" cy="312329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153963" y="146009"/>
            <a:ext cx="4134573" cy="384720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200" b="1" u="sng" dirty="0"/>
              <a:t>Multiplication and Division</a:t>
            </a:r>
          </a:p>
          <a:p>
            <a:r>
              <a:rPr lang="en-US" sz="1100" b="1" dirty="0"/>
              <a:t>Step 1</a:t>
            </a:r>
            <a:r>
              <a:rPr lang="en-US" sz="1100" dirty="0"/>
              <a:t> Multiply up to a 4-digit number by a 1-digit number</a:t>
            </a:r>
          </a:p>
          <a:p>
            <a:r>
              <a:rPr lang="en-US" sz="1100" b="1" dirty="0"/>
              <a:t>Step 2</a:t>
            </a:r>
            <a:r>
              <a:rPr lang="en-US" sz="1100" dirty="0"/>
              <a:t> Multiply a 2-digit number by a 2-digit number (area model)</a:t>
            </a:r>
          </a:p>
          <a:p>
            <a:r>
              <a:rPr lang="en-US" sz="1100" b="1" dirty="0"/>
              <a:t>Step 3</a:t>
            </a:r>
            <a:r>
              <a:rPr lang="en-US" sz="1100" dirty="0"/>
              <a:t> Multiply a 2-digit number by a 2-digit number</a:t>
            </a:r>
          </a:p>
          <a:p>
            <a:r>
              <a:rPr lang="en-US" sz="1100" b="1" dirty="0"/>
              <a:t>Step 4</a:t>
            </a:r>
            <a:r>
              <a:rPr lang="en-US" sz="1100" dirty="0"/>
              <a:t> Multiply a 3-digit number by a 2-digit number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Multiply a 4-digit number by a 2-digit number</a:t>
            </a:r>
          </a:p>
          <a:p>
            <a:r>
              <a:rPr lang="en-US" sz="1100" b="1" dirty="0"/>
              <a:t>Step 6</a:t>
            </a:r>
            <a:r>
              <a:rPr lang="en-US" sz="1100" dirty="0"/>
              <a:t> Solve problems with multiplication</a:t>
            </a:r>
          </a:p>
          <a:p>
            <a:r>
              <a:rPr lang="en-GB" sz="1100" b="1" dirty="0"/>
              <a:t>Step 7</a:t>
            </a:r>
            <a:r>
              <a:rPr lang="en-GB" sz="1100" dirty="0"/>
              <a:t> Short division</a:t>
            </a:r>
          </a:p>
          <a:p>
            <a:r>
              <a:rPr lang="en-US" sz="1100" b="1" dirty="0"/>
              <a:t>Step 8</a:t>
            </a:r>
            <a:r>
              <a:rPr lang="en-US" sz="1100" dirty="0"/>
              <a:t> Divide a 4-digit number by a 1-digit number</a:t>
            </a:r>
          </a:p>
          <a:p>
            <a:r>
              <a:rPr lang="en-US" sz="1100" b="1" dirty="0"/>
              <a:t>Step 9</a:t>
            </a:r>
            <a:r>
              <a:rPr lang="en-US" sz="1100" dirty="0"/>
              <a:t> Divide with remainders</a:t>
            </a:r>
          </a:p>
          <a:p>
            <a:r>
              <a:rPr lang="en-GB" sz="1100" b="1" dirty="0"/>
              <a:t>Step 10</a:t>
            </a:r>
            <a:r>
              <a:rPr lang="en-GB" sz="1100" dirty="0"/>
              <a:t> Efficient division</a:t>
            </a:r>
          </a:p>
          <a:p>
            <a:r>
              <a:rPr lang="en-US" sz="1100" b="1" dirty="0"/>
              <a:t>Step 11</a:t>
            </a:r>
            <a:r>
              <a:rPr lang="en-US" sz="1100" dirty="0"/>
              <a:t> Solve problems with multiplication and division</a:t>
            </a:r>
          </a:p>
          <a:p>
            <a:endParaRPr lang="en-US" sz="1100" dirty="0"/>
          </a:p>
          <a:p>
            <a:r>
              <a:rPr lang="en-US" sz="1100" b="1" u="sng" dirty="0"/>
              <a:t>Fractions B</a:t>
            </a:r>
          </a:p>
          <a:p>
            <a:r>
              <a:rPr lang="en-US" sz="1100" b="1" dirty="0"/>
              <a:t>Step 1</a:t>
            </a:r>
            <a:r>
              <a:rPr lang="en-US" sz="1100" dirty="0"/>
              <a:t> Multiply a unit fraction by an integer</a:t>
            </a:r>
          </a:p>
          <a:p>
            <a:r>
              <a:rPr lang="en-US" sz="1100" b="1" dirty="0"/>
              <a:t>Step 2</a:t>
            </a:r>
            <a:r>
              <a:rPr lang="en-US" sz="1100" dirty="0"/>
              <a:t> Multiply a non-unit fraction by an integer</a:t>
            </a:r>
          </a:p>
          <a:p>
            <a:r>
              <a:rPr lang="en-US" sz="1100" b="1" dirty="0"/>
              <a:t>Step 3</a:t>
            </a:r>
            <a:r>
              <a:rPr lang="en-US" sz="1100" dirty="0"/>
              <a:t> Multiply a mixed number by an integer</a:t>
            </a:r>
          </a:p>
          <a:p>
            <a:r>
              <a:rPr lang="en-US" sz="1100" b="1" dirty="0"/>
              <a:t>Step 4</a:t>
            </a:r>
            <a:r>
              <a:rPr lang="en-US" sz="1100" dirty="0"/>
              <a:t> Calculate a fraction of a quantity</a:t>
            </a:r>
          </a:p>
          <a:p>
            <a:r>
              <a:rPr lang="en-US" sz="1100" b="1" dirty="0"/>
              <a:t>Step 5</a:t>
            </a:r>
            <a:r>
              <a:rPr lang="en-US" sz="1100" dirty="0"/>
              <a:t> Fraction of an amount</a:t>
            </a:r>
          </a:p>
          <a:p>
            <a:r>
              <a:rPr lang="en-US" sz="1100" b="1" dirty="0"/>
              <a:t>Step 6</a:t>
            </a:r>
            <a:r>
              <a:rPr lang="en-US" sz="1100" dirty="0"/>
              <a:t> Find the whole</a:t>
            </a:r>
          </a:p>
          <a:p>
            <a:r>
              <a:rPr lang="en-US" sz="1100" b="1" dirty="0"/>
              <a:t>Step 7</a:t>
            </a:r>
            <a:r>
              <a:rPr lang="en-US" sz="1100" dirty="0"/>
              <a:t> Use fractions as operators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7699501" y="2550118"/>
            <a:ext cx="4232047" cy="1015663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 </a:t>
            </a:r>
          </a:p>
          <a:p>
            <a:pPr algn="ctr"/>
            <a:r>
              <a:rPr lang="en-US" sz="1200" b="1" dirty="0"/>
              <a:t>Main text: Arthur and the Golden Rope by Joe Todd- Stanton</a:t>
            </a:r>
          </a:p>
          <a:p>
            <a:pPr algn="ctr"/>
            <a:r>
              <a:rPr lang="en-US" sz="1200" dirty="0"/>
              <a:t>Writing Outcome: To write a myth: to create characters (heroes, villains and monsters) and settings.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7222220" y="146009"/>
            <a:ext cx="4808367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US" sz="1200" b="1" u="sng" dirty="0"/>
              <a:t>Sustainability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What is global warming?</a:t>
            </a:r>
          </a:p>
          <a:p>
            <a:r>
              <a:rPr lang="en-US" sz="1200" b="1" dirty="0"/>
              <a:t>Step 2</a:t>
            </a:r>
            <a:r>
              <a:rPr lang="en-US" sz="1200" dirty="0"/>
              <a:t> What are the impacts of global warming on living things</a:t>
            </a:r>
          </a:p>
          <a:p>
            <a:endParaRPr lang="en-US" sz="1200" b="1" u="sng" dirty="0"/>
          </a:p>
          <a:p>
            <a:r>
              <a:rPr lang="en-US" sz="1200" b="1" u="sng" dirty="0"/>
              <a:t>Materials 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Test materials - magnetic, transparency and hardness</a:t>
            </a:r>
          </a:p>
          <a:p>
            <a:r>
              <a:rPr lang="en-US" sz="1200" b="1" dirty="0"/>
              <a:t>Step 2</a:t>
            </a:r>
            <a:r>
              <a:rPr lang="en-US" sz="1200" dirty="0"/>
              <a:t> Test materials - electrical conductivity</a:t>
            </a:r>
          </a:p>
          <a:p>
            <a:r>
              <a:rPr lang="en-US" sz="1200" b="1" dirty="0"/>
              <a:t>Step 3</a:t>
            </a:r>
            <a:r>
              <a:rPr lang="en-US" sz="1200" dirty="0"/>
              <a:t> Plan - insulating heat experiment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Investigate - insulating heat experiment</a:t>
            </a:r>
          </a:p>
          <a:p>
            <a:r>
              <a:rPr lang="en-US" sz="1200" b="1" dirty="0"/>
              <a:t>Step 5</a:t>
            </a:r>
            <a:r>
              <a:rPr lang="en-US" sz="1200" dirty="0"/>
              <a:t> Evaluate - insulating heat experiment</a:t>
            </a:r>
          </a:p>
          <a:p>
            <a:r>
              <a:rPr lang="en-US" sz="1200" b="1" dirty="0"/>
              <a:t>Step 6</a:t>
            </a:r>
            <a:r>
              <a:rPr lang="en-US" sz="1200" dirty="0"/>
              <a:t> Uses of everyday materials - plastic, wood and metal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4875558" y="3565781"/>
            <a:ext cx="20955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(Mrs. Poole)</a:t>
            </a:r>
          </a:p>
          <a:p>
            <a:pPr algn="ctr"/>
            <a:r>
              <a:rPr lang="en-GB" sz="1200" dirty="0"/>
              <a:t>Celebrating difference- Diverse Britain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249138" y="318858"/>
            <a:ext cx="1209675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Spring 1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5153333" y="4381472"/>
            <a:ext cx="162056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</a:p>
          <a:p>
            <a:pPr algn="ctr"/>
            <a:r>
              <a:rPr lang="en-US" sz="1200" dirty="0"/>
              <a:t>Game Creator and  Spreadsheets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4905020" y="5841502"/>
            <a:ext cx="2201896" cy="6463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French:</a:t>
            </a:r>
          </a:p>
          <a:p>
            <a:pPr algn="ctr"/>
            <a:r>
              <a:rPr lang="en-US" sz="1200" dirty="0"/>
              <a:t>All About Ourselves and </a:t>
            </a:r>
          </a:p>
          <a:p>
            <a:pPr algn="ctr"/>
            <a:r>
              <a:rPr lang="en-US" sz="1200" dirty="0"/>
              <a:t>That’s Tasty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4952521" y="5203820"/>
            <a:ext cx="202218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 Pop</a:t>
            </a:r>
          </a:p>
          <a:p>
            <a:pPr algn="ctr"/>
            <a:r>
              <a:rPr lang="en-US" sz="1200" dirty="0"/>
              <a:t>To Make you feel my Love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4357813" y="2721495"/>
            <a:ext cx="321159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</a:t>
            </a:r>
          </a:p>
          <a:p>
            <a:pPr algn="ctr"/>
            <a:r>
              <a:rPr lang="en-US" sz="1200" b="1" dirty="0"/>
              <a:t>Why is the Torah so important to Jewish people?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4843555" y="2083813"/>
            <a:ext cx="2105025" cy="461665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Art: Making Monotypes </a:t>
            </a:r>
            <a:r>
              <a:rPr lang="en-US" sz="1200" dirty="0"/>
              <a:t>Artist- Kevork Mourad</a:t>
            </a:r>
            <a:endParaRPr lang="en-GB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4875558" y="1161672"/>
            <a:ext cx="2038853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</a:t>
            </a:r>
          </a:p>
          <a:p>
            <a:pPr algn="ctr"/>
            <a:r>
              <a:rPr lang="en-US" sz="1200" dirty="0"/>
              <a:t>Outdoor Adventurous Activity and Football (Mrs. Poole)</a:t>
            </a:r>
            <a:endParaRPr lang="en-GB" sz="1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63" y="6056500"/>
            <a:ext cx="4504535" cy="7283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History: The Ancient Greeks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Explore key idea and questions from Ancient Greek philosophy</a:t>
            </a:r>
          </a:p>
          <a:p>
            <a:r>
              <a:rPr lang="en-US" altLang="en-US" sz="1200" dirty="0"/>
              <a:t>Describe how Ancient Greek democracy has evolved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E8BF6F3-F546-8565-1C48-CD4A4398B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63" y="4069224"/>
            <a:ext cx="4504535" cy="188252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Geography: Coasts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Explain what coasts are and how they are formed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Describe the physical features of coasts and the processes of erosion that affect them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Explore different strategies of coastal management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Identify different types of beaches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Use maps and secondary sources to research and describe coastal areas of the UK (Build on Y2 coastal study of Blackpool)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/>
              <a:t>Describe how changes in land use will affect people and the environment in different ways</a:t>
            </a:r>
          </a:p>
        </p:txBody>
      </p:sp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74710</TotalTime>
  <Words>421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Alex Thomson</cp:lastModifiedBy>
  <cp:revision>21</cp:revision>
  <dcterms:created xsi:type="dcterms:W3CDTF">2025-06-21T19:38:57Z</dcterms:created>
  <dcterms:modified xsi:type="dcterms:W3CDTF">2026-01-02T18:52:40Z</dcterms:modified>
</cp:coreProperties>
</file>