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1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2AD2D6"/>
    <a:srgbClr val="E13FBE"/>
    <a:srgbClr val="E010F0"/>
    <a:srgbClr val="C5F9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F9C43C-D525-85B0-234E-2CD37485F1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32690A1-DE1A-B8FE-591B-CAE58A9096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D10769-ADEC-C2B1-AB2E-17129FFAD7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4BD4D-1E94-43F1-BD2B-8A92723BC112}" type="datetimeFigureOut">
              <a:rPr lang="en-GB" smtClean="0"/>
              <a:t>24/10/2025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22470D-3C1E-AC17-2CA9-331FDE493F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0E85F7-1E1E-EF00-0408-CF21159610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32920-3429-4D30-8A7C-B3CB40B76B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11223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A4B4BF-6195-FA9A-B332-198EE66593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2F8CD5-F1A6-7379-18F3-AF7F2FD4CA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F6FB13-54CA-940D-B47B-860925C213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4BD4D-1E94-43F1-BD2B-8A92723BC112}" type="datetimeFigureOut">
              <a:rPr lang="en-GB" smtClean="0"/>
              <a:t>24/10/2025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005615-EC0A-ABFD-5D05-0FD95997C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D62459-2113-E28A-281F-DA93B4FD49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32920-3429-4D30-8A7C-B3CB40B76B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2367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E431475-454B-5CF9-80E8-705FD97081F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75DB8B-DEA5-D6DF-7065-AE5435CA63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16C5C9-AAE4-B851-86BE-1D1C426745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4BD4D-1E94-43F1-BD2B-8A92723BC112}" type="datetimeFigureOut">
              <a:rPr lang="en-GB" smtClean="0"/>
              <a:t>24/10/2025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2FA7D1-69FD-86A3-61F6-AE1FCEDD43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9A7FF1-AE2F-A5C1-ACF0-1100824B63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32920-3429-4D30-8A7C-B3CB40B76B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07824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895E0D-2679-9E88-79C1-F47C913605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5CD5B1-EBAA-8A59-5BF9-4347D6F915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0A23C-8D0A-CD75-4588-D200A23AB2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4BD4D-1E94-43F1-BD2B-8A92723BC112}" type="datetimeFigureOut">
              <a:rPr lang="en-GB" smtClean="0"/>
              <a:t>24/10/2025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1269A3-6F0B-CE21-FA71-B2F31B93F7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D14E7A-DC26-BA7A-CFA6-BE20B61E0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32920-3429-4D30-8A7C-B3CB40B76B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38325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5C84CF-305C-7F79-21F2-A2447837B8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B91A8E-5A83-1EFA-6A87-697C5864EE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19424B-1A32-8D20-CC4B-17F2F4A5C7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4BD4D-1E94-43F1-BD2B-8A92723BC112}" type="datetimeFigureOut">
              <a:rPr lang="en-GB" smtClean="0"/>
              <a:t>24/10/2025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9B4CE7-3DC3-EB70-B873-82FDE0239E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5EF100-8942-4E23-8D8D-F6D50AE72C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32920-3429-4D30-8A7C-B3CB40B76B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2811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1F5348-995D-FC3B-75AA-9CBC0DFEF7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2B9046-0BCF-21CB-85BB-2B998185D4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3F73294-308A-13DA-6DB8-FF0B6C2322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C0AFE2-EC3E-BCB3-52A3-77226E49EC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4BD4D-1E94-43F1-BD2B-8A92723BC112}" type="datetimeFigureOut">
              <a:rPr lang="en-GB" smtClean="0"/>
              <a:t>24/10/2025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5B9404-645B-9B83-E48F-574D5E71A1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0C960E-D210-1136-4D58-AAEAC13D94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32920-3429-4D30-8A7C-B3CB40B76B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75640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27267-6A1F-940A-275B-F20157DB40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11DFFB-BF22-4304-8597-B9D2DD7E8A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73C68EB-8103-7BED-9F58-D44FEC72F6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28C62A0-AD6E-7DCF-7A01-041F72B574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E9F00A-0CEB-D8B0-990E-49AB5BD2D28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0154762-B546-C682-F017-B33AC6E723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4BD4D-1E94-43F1-BD2B-8A92723BC112}" type="datetimeFigureOut">
              <a:rPr lang="en-GB" smtClean="0"/>
              <a:t>24/10/2025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E21A706-9023-D653-06C5-046F4FE4E8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B55369F-8141-084B-AC4B-AC5313E7F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32920-3429-4D30-8A7C-B3CB40B76B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120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519ADE-90F6-45F7-49C0-7B0EB35159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18304E0-383C-3625-20E1-46612F8EA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4BD4D-1E94-43F1-BD2B-8A92723BC112}" type="datetimeFigureOut">
              <a:rPr lang="en-GB" smtClean="0"/>
              <a:t>24/10/2025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03CE26-5A27-89E3-EDCA-3005CB65C4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662A47-C539-0433-08E9-6CDC879886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32920-3429-4D30-8A7C-B3CB40B76B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5764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4609419-89C3-BFE3-3734-D0424679BC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4BD4D-1E94-43F1-BD2B-8A92723BC112}" type="datetimeFigureOut">
              <a:rPr lang="en-GB" smtClean="0"/>
              <a:t>24/10/2025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638055B-BD59-8542-EB3B-1C5E15997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9C6DEA-9658-E752-422D-110C9CEC2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32920-3429-4D30-8A7C-B3CB40B76B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3103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1E06C4-A322-7C0D-B8BE-E40E0D428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53F8CD-0B2F-7F5C-6E5D-9257BCF906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1D3DED-BE03-9022-152F-B6FC520959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1D7EEC-07D7-F6F4-3F6D-71570D0EE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4BD4D-1E94-43F1-BD2B-8A92723BC112}" type="datetimeFigureOut">
              <a:rPr lang="en-GB" smtClean="0"/>
              <a:t>24/10/2025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4E30FD-EBE8-4A17-76A9-31067C123C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89EB25-E909-9CF9-502A-99136C6D08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32920-3429-4D30-8A7C-B3CB40B76B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35355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1D66B1-4B54-BADF-8EAB-65E57FB368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F4E522C-61C1-E7B3-6E10-2A198AD7F3B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CEAF42-B250-DF55-398C-F966E68964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AE26A6-1F0A-35C5-57AC-E567E7AD46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4BD4D-1E94-43F1-BD2B-8A92723BC112}" type="datetimeFigureOut">
              <a:rPr lang="en-GB" smtClean="0"/>
              <a:t>24/10/2025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E0B0EB-BB6A-808A-D39C-77D45368D4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8C9924-78D9-C9A0-47F0-9D4045DB4D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32920-3429-4D30-8A7C-B3CB40B76B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2340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F99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CA3FFD3-BD56-8D5D-AAA9-0047F90058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84D160-9AC7-B2AA-1C4F-626DD9B04F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876184-2EBB-5EF7-8005-C7CFE0BAF1B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B14BD4D-1E94-43F1-BD2B-8A92723BC112}" type="datetimeFigureOut">
              <a:rPr lang="en-GB" smtClean="0"/>
              <a:t>24/10/2025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6D24F9-222A-69B0-5224-8E98749090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EEEDA8-5FCC-9318-A34F-D0A73F6186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7432920-3429-4D30-8A7C-B3CB40B76B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3348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7030A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id="{1FC63017-C8D9-A2DD-A3FA-9B2CC9470FAA}"/>
              </a:ext>
            </a:extLst>
          </p:cNvPr>
          <p:cNvSpPr txBox="1"/>
          <p:nvPr/>
        </p:nvSpPr>
        <p:spPr>
          <a:xfrm>
            <a:off x="240176" y="211989"/>
            <a:ext cx="3895089" cy="5078313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u="sng" dirty="0"/>
              <a:t>Maths </a:t>
            </a:r>
          </a:p>
          <a:p>
            <a:r>
              <a:rPr lang="en-US" sz="1200" b="1" u="sng" dirty="0"/>
              <a:t>Multiplication and Division</a:t>
            </a:r>
          </a:p>
          <a:p>
            <a:r>
              <a:rPr lang="en-US" sz="1200" dirty="0"/>
              <a:t>Square Numbers</a:t>
            </a:r>
          </a:p>
          <a:p>
            <a:r>
              <a:rPr lang="en-US" sz="1200" dirty="0"/>
              <a:t>Cube Numbers</a:t>
            </a:r>
          </a:p>
          <a:p>
            <a:r>
              <a:rPr lang="en-US" sz="1200" dirty="0"/>
              <a:t>Multiply by 10. 100 and 1000</a:t>
            </a:r>
          </a:p>
          <a:p>
            <a:r>
              <a:rPr lang="en-US" sz="1200" dirty="0"/>
              <a:t>Divide by 10, 100 and 1000</a:t>
            </a:r>
          </a:p>
          <a:p>
            <a:r>
              <a:rPr lang="en-US" sz="1200" dirty="0"/>
              <a:t>Multiples of 10, 100 and 1000</a:t>
            </a:r>
          </a:p>
          <a:p>
            <a:endParaRPr lang="en-US" sz="1200" b="1" u="sng" dirty="0"/>
          </a:p>
          <a:p>
            <a:r>
              <a:rPr lang="en-US" sz="1200" b="1" u="sng" dirty="0"/>
              <a:t>Fractions</a:t>
            </a:r>
          </a:p>
          <a:p>
            <a:r>
              <a:rPr lang="en-US" sz="1200" dirty="0"/>
              <a:t>Find fractions equivalent to a unit fraction</a:t>
            </a:r>
          </a:p>
          <a:p>
            <a:r>
              <a:rPr lang="en-US" sz="1200" dirty="0"/>
              <a:t>Find fractions equivalent to non-unit fractions</a:t>
            </a:r>
          </a:p>
          <a:p>
            <a:r>
              <a:rPr lang="en-US" sz="1200" dirty="0"/>
              <a:t>Recognise equivalent fractions</a:t>
            </a:r>
          </a:p>
          <a:p>
            <a:r>
              <a:rPr lang="en-US" sz="1200" dirty="0"/>
              <a:t>Convert improper fractions</a:t>
            </a:r>
          </a:p>
          <a:p>
            <a:r>
              <a:rPr lang="en-US" sz="1200" dirty="0"/>
              <a:t>Convert mixed numbers to improper fractions</a:t>
            </a:r>
          </a:p>
          <a:p>
            <a:r>
              <a:rPr lang="en-US" sz="1200" dirty="0"/>
              <a:t>Compare fractions less than 1</a:t>
            </a:r>
          </a:p>
          <a:p>
            <a:r>
              <a:rPr lang="en-US" sz="1200" dirty="0"/>
              <a:t>Order fractions les than 1</a:t>
            </a:r>
          </a:p>
          <a:p>
            <a:r>
              <a:rPr lang="en-US" sz="1200" dirty="0"/>
              <a:t>Compare and order fractions with the same denominator </a:t>
            </a:r>
          </a:p>
          <a:p>
            <a:r>
              <a:rPr lang="en-US" sz="1200" dirty="0"/>
              <a:t>Add and Subtract fractions with the same denominator </a:t>
            </a:r>
          </a:p>
          <a:p>
            <a:r>
              <a:rPr lang="en-US" sz="1200" dirty="0"/>
              <a:t>Add fractions within 1</a:t>
            </a:r>
          </a:p>
          <a:p>
            <a:r>
              <a:rPr lang="en-US" sz="1200" dirty="0"/>
              <a:t>Add fractions with totals greater than 1</a:t>
            </a:r>
          </a:p>
          <a:p>
            <a:r>
              <a:rPr lang="en-US" sz="1200" dirty="0"/>
              <a:t>Add to a mixed number</a:t>
            </a:r>
          </a:p>
          <a:p>
            <a:r>
              <a:rPr lang="en-US" sz="1200" dirty="0"/>
              <a:t>Add two mixed numbers</a:t>
            </a:r>
          </a:p>
          <a:p>
            <a:r>
              <a:rPr lang="en-US" sz="1200" dirty="0"/>
              <a:t>Subtract from a mixed number</a:t>
            </a:r>
          </a:p>
          <a:p>
            <a:r>
              <a:rPr lang="en-US" sz="1200" dirty="0"/>
              <a:t>Subtract from a mixed number- breaking the whole</a:t>
            </a:r>
          </a:p>
          <a:p>
            <a:r>
              <a:rPr lang="en-US" sz="1200" dirty="0"/>
              <a:t>Subtract two mixed numbers</a:t>
            </a:r>
          </a:p>
          <a:p>
            <a:pPr algn="ctr"/>
            <a:endParaRPr lang="en-US" sz="1200" b="1" u="sng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0C728FB-8907-66B3-4579-1E30D93E4489}"/>
              </a:ext>
            </a:extLst>
          </p:cNvPr>
          <p:cNvSpPr txBox="1"/>
          <p:nvPr/>
        </p:nvSpPr>
        <p:spPr>
          <a:xfrm>
            <a:off x="4288323" y="1661942"/>
            <a:ext cx="3158966" cy="1938992"/>
          </a:xfrm>
          <a:prstGeom prst="rect">
            <a:avLst/>
          </a:prstGeom>
          <a:solidFill>
            <a:srgbClr val="C5F9EB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English </a:t>
            </a:r>
          </a:p>
          <a:p>
            <a:pPr algn="ctr"/>
            <a:r>
              <a:rPr lang="en-US" sz="1200" b="1" dirty="0"/>
              <a:t>Main text: The Lost Happy Endings </a:t>
            </a:r>
            <a:endParaRPr lang="en-US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Use expanded noun phrases to convey complicated information concisely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Describe setting, characters and atmosphere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Integrate dialogue to convey character and advance the action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Use inverted commas and other punctuation to punctuate direct speech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EA1A252-C80C-3911-2939-EC4D06C04B91}"/>
              </a:ext>
            </a:extLst>
          </p:cNvPr>
          <p:cNvSpPr txBox="1"/>
          <p:nvPr/>
        </p:nvSpPr>
        <p:spPr>
          <a:xfrm>
            <a:off x="9404074" y="162750"/>
            <a:ext cx="2562475" cy="193899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u="sng" dirty="0"/>
              <a:t>Science </a:t>
            </a:r>
          </a:p>
          <a:p>
            <a:r>
              <a:rPr lang="en-US" sz="1200" b="1" u="sng" dirty="0"/>
              <a:t>Space</a:t>
            </a:r>
          </a:p>
          <a:p>
            <a:r>
              <a:rPr lang="en-US" sz="1200" dirty="0"/>
              <a:t>The Solar System</a:t>
            </a:r>
          </a:p>
          <a:p>
            <a:r>
              <a:rPr lang="en-US" sz="1200" dirty="0"/>
              <a:t>The Planets</a:t>
            </a:r>
          </a:p>
          <a:p>
            <a:r>
              <a:rPr lang="en-US" sz="1200" dirty="0"/>
              <a:t>Modelling</a:t>
            </a:r>
          </a:p>
          <a:p>
            <a:r>
              <a:rPr lang="en-US" sz="1200" dirty="0"/>
              <a:t>Motion of the Earth and planets</a:t>
            </a:r>
          </a:p>
          <a:p>
            <a:r>
              <a:rPr lang="en-US" sz="1200" dirty="0"/>
              <a:t>The Solar System- ideas over time</a:t>
            </a:r>
          </a:p>
          <a:p>
            <a:r>
              <a:rPr lang="en-US" sz="1200" dirty="0"/>
              <a:t>Planet Earth</a:t>
            </a:r>
          </a:p>
          <a:p>
            <a:r>
              <a:rPr lang="en-US" sz="1200" dirty="0"/>
              <a:t>Night and Day</a:t>
            </a:r>
          </a:p>
          <a:p>
            <a:r>
              <a:rPr lang="en-US" sz="1200" dirty="0"/>
              <a:t>The Moon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40FD7FC-870A-A573-51FE-4813F5A4865B}"/>
              </a:ext>
            </a:extLst>
          </p:cNvPr>
          <p:cNvSpPr txBox="1"/>
          <p:nvPr/>
        </p:nvSpPr>
        <p:spPr>
          <a:xfrm>
            <a:off x="477808" y="5399549"/>
            <a:ext cx="2095500" cy="64633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u="sng" dirty="0"/>
              <a:t>PSHE </a:t>
            </a:r>
          </a:p>
          <a:p>
            <a:pPr algn="ctr"/>
            <a:r>
              <a:rPr lang="en-GB" sz="1200" dirty="0"/>
              <a:t>Mental wellbeing- Think Positive</a:t>
            </a:r>
            <a:endParaRPr lang="en-US" sz="12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B7848C0-E585-2896-B9EA-5A4381B027EC}"/>
              </a:ext>
            </a:extLst>
          </p:cNvPr>
          <p:cNvSpPr txBox="1"/>
          <p:nvPr/>
        </p:nvSpPr>
        <p:spPr>
          <a:xfrm>
            <a:off x="5249138" y="318858"/>
            <a:ext cx="1209675" cy="646331"/>
          </a:xfrm>
          <a:prstGeom prst="rect">
            <a:avLst/>
          </a:prstGeom>
          <a:solidFill>
            <a:srgbClr val="E13FBE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Year 5 </a:t>
            </a:r>
          </a:p>
          <a:p>
            <a:pPr algn="ctr"/>
            <a:r>
              <a:rPr lang="en-US" b="1" dirty="0"/>
              <a:t>Autumn 2</a:t>
            </a:r>
            <a:endParaRPr lang="en-GB" b="1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3651569-8C40-E2AC-85F4-3C768CF09285}"/>
              </a:ext>
            </a:extLst>
          </p:cNvPr>
          <p:cNvSpPr txBox="1"/>
          <p:nvPr/>
        </p:nvSpPr>
        <p:spPr>
          <a:xfrm>
            <a:off x="2932972" y="5399548"/>
            <a:ext cx="1620560" cy="64633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Computing: </a:t>
            </a:r>
          </a:p>
          <a:p>
            <a:pPr algn="ctr"/>
            <a:r>
              <a:rPr lang="en-US" sz="1200" dirty="0"/>
              <a:t>Databases and Game Creator</a:t>
            </a:r>
            <a:endParaRPr lang="en-GB" sz="120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8774A75-D4BB-7823-38A9-8E54658F9D29}"/>
              </a:ext>
            </a:extLst>
          </p:cNvPr>
          <p:cNvSpPr txBox="1"/>
          <p:nvPr/>
        </p:nvSpPr>
        <p:spPr>
          <a:xfrm>
            <a:off x="4843555" y="4795445"/>
            <a:ext cx="2201896" cy="276999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r>
              <a:rPr lang="en-US" sz="1200" b="1" dirty="0"/>
              <a:t>French: </a:t>
            </a:r>
            <a:r>
              <a:rPr lang="en-US" sz="1200" dirty="0"/>
              <a:t>All About Ourselves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BAA52FF-4128-7881-5440-6CCA1C57E61A}"/>
              </a:ext>
            </a:extLst>
          </p:cNvPr>
          <p:cNvSpPr txBox="1"/>
          <p:nvPr/>
        </p:nvSpPr>
        <p:spPr>
          <a:xfrm>
            <a:off x="852660" y="6155127"/>
            <a:ext cx="1409700" cy="46166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Music: </a:t>
            </a:r>
          </a:p>
          <a:p>
            <a:pPr algn="ctr"/>
            <a:r>
              <a:rPr lang="en-US" sz="1200" dirty="0"/>
              <a:t>Classroom Jazz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F96ECB0F-E16B-2953-C469-AE3F814676CE}"/>
              </a:ext>
            </a:extLst>
          </p:cNvPr>
          <p:cNvSpPr txBox="1"/>
          <p:nvPr/>
        </p:nvSpPr>
        <p:spPr>
          <a:xfrm>
            <a:off x="4312679" y="6191879"/>
            <a:ext cx="3566641" cy="46166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RE: </a:t>
            </a:r>
          </a:p>
          <a:p>
            <a:pPr algn="ctr"/>
            <a:r>
              <a:rPr lang="en-US" sz="1200" dirty="0"/>
              <a:t>What does it mean to be a Muslim in Britian today? </a:t>
            </a:r>
            <a:endParaRPr lang="en-GB" sz="1200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0F910FA1-9141-9CF7-D228-02B1DD17638B}"/>
              </a:ext>
            </a:extLst>
          </p:cNvPr>
          <p:cNvSpPr txBox="1"/>
          <p:nvPr/>
        </p:nvSpPr>
        <p:spPr>
          <a:xfrm>
            <a:off x="4870667" y="3853909"/>
            <a:ext cx="2105025" cy="646331"/>
          </a:xfrm>
          <a:prstGeom prst="rect">
            <a:avLst/>
          </a:prstGeom>
          <a:solidFill>
            <a:srgbClr val="2AD2D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D</a:t>
            </a:r>
            <a:r>
              <a:rPr lang="en-GB" sz="1200" b="1" dirty="0"/>
              <a:t>T: Cooking and Nutrition</a:t>
            </a:r>
          </a:p>
          <a:p>
            <a:pPr algn="ctr"/>
            <a:r>
              <a:rPr lang="en-GB" sz="1200" dirty="0"/>
              <a:t>Celebrating culture and seasonality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722BAA2-9E2C-67D9-FD3B-CAEBF1DC9789}"/>
              </a:ext>
            </a:extLst>
          </p:cNvPr>
          <p:cNvSpPr txBox="1"/>
          <p:nvPr/>
        </p:nvSpPr>
        <p:spPr>
          <a:xfrm>
            <a:off x="4875558" y="1161672"/>
            <a:ext cx="2038853" cy="276999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PE: </a:t>
            </a:r>
            <a:r>
              <a:rPr lang="en-US" sz="1200" dirty="0"/>
              <a:t>Hockey and Tag Rugby</a:t>
            </a:r>
            <a:endParaRPr lang="en-GB" sz="1200" dirty="0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F7C6601C-C8E6-1EA1-6DC0-5E014F2121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47289" y="4001310"/>
            <a:ext cx="4504535" cy="2021026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>
            <a:noFill/>
          </a:ln>
          <a:effectLst/>
        </p:spPr>
        <p:txBody>
          <a:bodyPr vert="horz" wrap="square" lIns="91440" tIns="45720" rIns="91440" bIns="12696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History: The Ancient Greeks</a:t>
            </a:r>
          </a:p>
          <a:p>
            <a:r>
              <a:rPr lang="en-US" sz="1200" dirty="0"/>
              <a:t>Explain how Ancient Greece was organised </a:t>
            </a:r>
          </a:p>
          <a:p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Explain how we know so much about the Ancient Greeks</a:t>
            </a:r>
          </a:p>
          <a:p>
            <a:r>
              <a:rPr lang="en-US" altLang="en-US" sz="1200" dirty="0"/>
              <a:t>Describe differences between Athens and Sparta</a:t>
            </a:r>
          </a:p>
          <a:p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Explain the impact of Alexander the Great o</a:t>
            </a:r>
            <a:r>
              <a:rPr lang="en-US" altLang="en-US" sz="1200" dirty="0"/>
              <a:t>n the Greek Empire</a:t>
            </a:r>
          </a:p>
          <a:p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Identify </a:t>
            </a:r>
            <a:r>
              <a:rPr lang="en-US" altLang="en-US" sz="1200" dirty="0"/>
              <a:t>reasons for the Athenians’ success at the battle of Marathon</a:t>
            </a:r>
          </a:p>
          <a:p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Explain t</a:t>
            </a:r>
            <a:r>
              <a:rPr lang="en-US" altLang="en-US" sz="1200" dirty="0"/>
              <a:t>he importance of the Olympic Games</a:t>
            </a:r>
          </a:p>
          <a:p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Explore key idea and questions from Ancient Greek philosophy</a:t>
            </a:r>
          </a:p>
          <a:p>
            <a:r>
              <a:rPr lang="en-US" altLang="en-US" sz="1200" dirty="0"/>
              <a:t>Describe how Ancient Greek democracy has evolved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26" name="Picture 2" descr="The Lost Happy Endings : Duffy, Carol Ann, Ray, Jane: Amazon.co.uk: Books">
            <a:extLst>
              <a:ext uri="{FF2B5EF4-FFF2-40B4-BE49-F238E27FC236}">
                <a16:creationId xmlns:a16="http://schemas.microsoft.com/office/drawing/2014/main" id="{C1608AA4-6CC5-127A-4CCE-7203932E09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0347" y="1610885"/>
            <a:ext cx="1717389" cy="2154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36825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63663</TotalTime>
  <Words>314</Words>
  <Application>Microsoft Office PowerPoint</Application>
  <PresentationFormat>Widescreen</PresentationFormat>
  <Paragraphs>64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Alex Thomson</dc:creator>
  <cp:lastModifiedBy>Alex Thomson</cp:lastModifiedBy>
  <cp:revision>17</cp:revision>
  <dcterms:created xsi:type="dcterms:W3CDTF">2025-06-21T19:38:57Z</dcterms:created>
  <dcterms:modified xsi:type="dcterms:W3CDTF">2025-10-24T17:40:33Z</dcterms:modified>
</cp:coreProperties>
</file>