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1"/>
  </p:notesMasterIdLst>
  <p:sldIdLst>
    <p:sldId id="256" r:id="rId3"/>
    <p:sldId id="279" r:id="rId4"/>
    <p:sldId id="257" r:id="rId5"/>
    <p:sldId id="263" r:id="rId6"/>
    <p:sldId id="264" r:id="rId7"/>
    <p:sldId id="284" r:id="rId8"/>
    <p:sldId id="271" r:id="rId9"/>
    <p:sldId id="280" r:id="rId10"/>
    <p:sldId id="275" r:id="rId11"/>
    <p:sldId id="272" r:id="rId12"/>
    <p:sldId id="281" r:id="rId13"/>
    <p:sldId id="290" r:id="rId14"/>
    <p:sldId id="291" r:id="rId15"/>
    <p:sldId id="282" r:id="rId16"/>
    <p:sldId id="287" r:id="rId17"/>
    <p:sldId id="285" r:id="rId18"/>
    <p:sldId id="278" r:id="rId19"/>
    <p:sldId id="289" r:id="rId2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y Lomas" userId="60b7d436-35fd-47e0-95f1-892ecd631987" providerId="ADAL" clId="{CE780E48-2BA1-4F72-981A-662D9653DB3B}"/>
    <pc:docChg chg="custSel modSld">
      <pc:chgData name="Lucy Lomas" userId="60b7d436-35fd-47e0-95f1-892ecd631987" providerId="ADAL" clId="{CE780E48-2BA1-4F72-981A-662D9653DB3B}" dt="2025-09-24T15:47:38.145" v="10" actId="6549"/>
      <pc:docMkLst>
        <pc:docMk/>
      </pc:docMkLst>
      <pc:sldChg chg="modSp mod">
        <pc:chgData name="Lucy Lomas" userId="60b7d436-35fd-47e0-95f1-892ecd631987" providerId="ADAL" clId="{CE780E48-2BA1-4F72-981A-662D9653DB3B}" dt="2025-09-24T15:45:02.280" v="9" actId="20577"/>
        <pc:sldMkLst>
          <pc:docMk/>
          <pc:sldMk cId="3952815124" sldId="279"/>
        </pc:sldMkLst>
        <pc:spChg chg="mod">
          <ac:chgData name="Lucy Lomas" userId="60b7d436-35fd-47e0-95f1-892ecd631987" providerId="ADAL" clId="{CE780E48-2BA1-4F72-981A-662D9653DB3B}" dt="2025-09-24T15:45:02.280" v="9" actId="20577"/>
          <ac:spMkLst>
            <pc:docMk/>
            <pc:sldMk cId="3952815124" sldId="279"/>
            <ac:spMk id="6" creationId="{13071593-BCCA-4DE9-5536-482DA41DD249}"/>
          </ac:spMkLst>
        </pc:spChg>
      </pc:sldChg>
      <pc:sldChg chg="modSp mod">
        <pc:chgData name="Lucy Lomas" userId="60b7d436-35fd-47e0-95f1-892ecd631987" providerId="ADAL" clId="{CE780E48-2BA1-4F72-981A-662D9653DB3B}" dt="2025-09-24T15:47:38.145" v="10" actId="6549"/>
        <pc:sldMkLst>
          <pc:docMk/>
          <pc:sldMk cId="797114651" sldId="285"/>
        </pc:sldMkLst>
        <pc:spChg chg="mod">
          <ac:chgData name="Lucy Lomas" userId="60b7d436-35fd-47e0-95f1-892ecd631987" providerId="ADAL" clId="{CE780E48-2BA1-4F72-981A-662D9653DB3B}" dt="2025-09-24T15:47:38.145" v="10" actId="6549"/>
          <ac:spMkLst>
            <pc:docMk/>
            <pc:sldMk cId="797114651" sldId="285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6E550-C1FA-4C64-9C9E-792F9910A187}" type="datetimeFigureOut">
              <a:rPr lang="en-GB" smtClean="0"/>
              <a:t>01/10/2025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2C9ED-741E-489C-BF59-D96063AB3F6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330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2C9ED-741E-489C-BF59-D96063AB3F6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528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FF38-A78E-4515-90FF-B6752EAED9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D3C46-702B-491B-B6DB-F56B2E6A2C1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343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FF38-A78E-4515-90FF-B6752EAED9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D3C46-702B-491B-B6DB-F56B2E6A2C1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013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FF38-A78E-4515-90FF-B6752EAED9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D3C46-702B-491B-B6DB-F56B2E6A2C1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81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FF38-A78E-4515-90FF-B6752EAED9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D3C46-702B-491B-B6DB-F56B2E6A2C1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3920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FF38-A78E-4515-90FF-B6752EAED9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D3C46-702B-491B-B6DB-F56B2E6A2C1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429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FF38-A78E-4515-90FF-B6752EAED9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D3C46-702B-491B-B6DB-F56B2E6A2C1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369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FF38-A78E-4515-90FF-B6752EAED9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D3C46-702B-491B-B6DB-F56B2E6A2C1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32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FF38-A78E-4515-90FF-B6752EAED9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D3C46-702B-491B-B6DB-F56B2E6A2C1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414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FF38-A78E-4515-90FF-B6752EAED9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D3C46-702B-491B-B6DB-F56B2E6A2C1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148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FF38-A78E-4515-90FF-B6752EAED9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D3C46-702B-491B-B6DB-F56B2E6A2C1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871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FF38-A78E-4515-90FF-B6752EAED9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D3C46-702B-491B-B6DB-F56B2E6A2C1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63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FF38-A78E-4515-90FF-B6752EAED9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D3C46-702B-491B-B6DB-F56B2E6A2C1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1584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FF38-A78E-4515-90FF-B6752EAED9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D3C46-702B-491B-B6DB-F56B2E6A2C1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7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FF38-A78E-4515-90FF-B6752EAED9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D3C46-702B-491B-B6DB-F56B2E6A2C1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2481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FF38-A78E-4515-90FF-B6752EAED9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D3C46-702B-491B-B6DB-F56B2E6A2C1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823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FF38-A78E-4515-90FF-B6752EAED9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D3C46-702B-491B-B6DB-F56B2E6A2C1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107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FF38-A78E-4515-90FF-B6752EAED9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D3C46-702B-491B-B6DB-F56B2E6A2C1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552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FF38-A78E-4515-90FF-B6752EAED9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D3C46-702B-491B-B6DB-F56B2E6A2C1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04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FF38-A78E-4515-90FF-B6752EAED9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D3C46-702B-491B-B6DB-F56B2E6A2C1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89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FF38-A78E-4515-90FF-B6752EAED9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D3C46-702B-491B-B6DB-F56B2E6A2C1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935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FF38-A78E-4515-90FF-B6752EAED9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D3C46-702B-491B-B6DB-F56B2E6A2C1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87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9FF38-A78E-4515-90FF-B6752EAED9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D3C46-702B-491B-B6DB-F56B2E6A2C1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498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9FF38-A78E-4515-90FF-B6752EAED9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D3C46-702B-491B-B6DB-F56B2E6A2C1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52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9FF38-A78E-4515-90FF-B6752EAED90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01/10/2025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D3C46-702B-491B-B6DB-F56B2E6A2C10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ttramacademy.org.u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llomas@mottramacademy.org.u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1719" y="-111704"/>
            <a:ext cx="8331201" cy="1623332"/>
          </a:xfrm>
        </p:spPr>
        <p:txBody>
          <a:bodyPr>
            <a:normAutofit/>
          </a:bodyPr>
          <a:lstStyle/>
          <a:p>
            <a:r>
              <a:rPr lang="en-GB" sz="7200" dirty="0">
                <a:cs typeface="Arial" panose="020B0604020202020204" pitchFamily="34" charset="0"/>
              </a:rPr>
              <a:t>Welcome to Year 1!</a:t>
            </a:r>
          </a:p>
        </p:txBody>
      </p:sp>
      <p:cxnSp>
        <p:nvCxnSpPr>
          <p:cNvPr id="3" name="Straight Connector 2"/>
          <p:cNvCxnSpPr>
            <a:cxnSpLocks/>
          </p:cNvCxnSpPr>
          <p:nvPr/>
        </p:nvCxnSpPr>
        <p:spPr>
          <a:xfrm>
            <a:off x="689317" y="1283494"/>
            <a:ext cx="11310772" cy="0"/>
          </a:xfrm>
          <a:prstGeom prst="line">
            <a:avLst/>
          </a:prstGeom>
          <a:ln w="2254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85" y="226219"/>
            <a:ext cx="211455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72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3418" y="0"/>
            <a:ext cx="8974666" cy="1741715"/>
          </a:xfrm>
        </p:spPr>
        <p:txBody>
          <a:bodyPr>
            <a:noAutofit/>
          </a:bodyPr>
          <a:lstStyle/>
          <a:p>
            <a:r>
              <a:rPr lang="en-GB" sz="5400" b="1" dirty="0">
                <a:latin typeface="Calibri Light" panose="020F0302020204030204" pitchFamily="34" charset="0"/>
              </a:rPr>
              <a:t>Year 1 Screening Test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741715"/>
            <a:ext cx="12000089" cy="0"/>
          </a:xfrm>
          <a:prstGeom prst="line">
            <a:avLst/>
          </a:prstGeom>
          <a:ln w="2254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126"/>
            <a:ext cx="2114550" cy="21145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081497-5DBB-2EE2-BF9E-0A1F00468799}"/>
              </a:ext>
            </a:extLst>
          </p:cNvPr>
          <p:cNvSpPr txBox="1"/>
          <p:nvPr/>
        </p:nvSpPr>
        <p:spPr>
          <a:xfrm>
            <a:off x="2306688" y="2023069"/>
            <a:ext cx="98853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Calibri Light" panose="020F0302020204030204" pitchFamily="34" charset="0"/>
              </a:rPr>
              <a:t>40 words - 50% real and 50% </a:t>
            </a:r>
            <a:r>
              <a:rPr lang="en-GB" sz="3600" b="0" i="0" dirty="0">
                <a:solidFill>
                  <a:srgbClr val="000000"/>
                </a:solidFill>
                <a:effectLst/>
                <a:latin typeface="+mj-lt"/>
              </a:rPr>
              <a:t>Pseudo</a:t>
            </a:r>
            <a:r>
              <a:rPr lang="en-GB" sz="3600" dirty="0">
                <a:latin typeface="Calibri Light" panose="020F0302020204030204" pitchFamily="34" charset="0"/>
              </a:rPr>
              <a:t> ‘alien’ words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Calibri Light" panose="020F0302020204030204" pitchFamily="34" charset="0"/>
              </a:rPr>
              <a:t>Assesses decoding skills only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Calibri Light" panose="020F0302020204030204" pitchFamily="34" charset="0"/>
              </a:rPr>
              <a:t>Done with class teacher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Calibri Light" panose="020F0302020204030204" pitchFamily="34" charset="0"/>
              </a:rPr>
              <a:t>June 2025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latin typeface="Calibri Light" panose="020F0302020204030204" pitchFamily="34" charset="0"/>
              </a:rPr>
              <a:t>Pass mark around 32 each year</a:t>
            </a:r>
          </a:p>
        </p:txBody>
      </p:sp>
      <p:pic>
        <p:nvPicPr>
          <p:cNvPr id="3074" name="Picture 2" descr="Phonics Screening Check - PhonicsBloom.com">
            <a:extLst>
              <a:ext uri="{FF2B5EF4-FFF2-40B4-BE49-F238E27FC236}">
                <a16:creationId xmlns:a16="http://schemas.microsoft.com/office/drawing/2014/main" id="{94412B82-C653-700D-7B2D-0242DE82F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19" y="3687535"/>
            <a:ext cx="2019300" cy="2857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863FDE7-D2A3-95B4-2349-6DB842526E05}"/>
              </a:ext>
            </a:extLst>
          </p:cNvPr>
          <p:cNvSpPr/>
          <p:nvPr/>
        </p:nvSpPr>
        <p:spPr>
          <a:xfrm>
            <a:off x="196948" y="3856265"/>
            <a:ext cx="1378634" cy="1519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5EE03025-4D24-6CCC-3505-99D6C4D53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616" y="3175542"/>
            <a:ext cx="2333907" cy="136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24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1283494"/>
            <a:ext cx="12000089" cy="0"/>
          </a:xfrm>
          <a:prstGeom prst="line">
            <a:avLst/>
          </a:prstGeom>
          <a:ln w="2254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126"/>
            <a:ext cx="2114550" cy="21145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114550" y="341313"/>
            <a:ext cx="73800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Examples of the real &amp; alien words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691D6F-4274-AD0B-BAB3-409A22479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457" y="1517790"/>
            <a:ext cx="7618448" cy="547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20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269A5C-1F20-AFCF-5709-455DEDE4F7C4}"/>
              </a:ext>
            </a:extLst>
          </p:cNvPr>
          <p:cNvCxnSpPr/>
          <p:nvPr/>
        </p:nvCxnSpPr>
        <p:spPr>
          <a:xfrm>
            <a:off x="0" y="1283494"/>
            <a:ext cx="12000089" cy="0"/>
          </a:xfrm>
          <a:prstGeom prst="line">
            <a:avLst/>
          </a:prstGeom>
          <a:ln w="2254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9547894-C1DD-30CE-160E-C32A2EE29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126"/>
            <a:ext cx="2114550" cy="211455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9EAA04C-5D09-4039-331D-FC2E2457A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054" y="1388505"/>
            <a:ext cx="7507752" cy="546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115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923CD00-7D56-B978-8CFF-08E02E7D7EC9}"/>
              </a:ext>
            </a:extLst>
          </p:cNvPr>
          <p:cNvCxnSpPr/>
          <p:nvPr/>
        </p:nvCxnSpPr>
        <p:spPr>
          <a:xfrm>
            <a:off x="0" y="1283494"/>
            <a:ext cx="12000089" cy="0"/>
          </a:xfrm>
          <a:prstGeom prst="line">
            <a:avLst/>
          </a:prstGeom>
          <a:ln w="2254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D923F2D9-EA48-7AC6-69A0-7CB6E050B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126"/>
            <a:ext cx="2114550" cy="211455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11AC3D2-3A75-FC25-17BB-3400F37AE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479" y="1379143"/>
            <a:ext cx="7820883" cy="547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523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1283494"/>
            <a:ext cx="12000089" cy="0"/>
          </a:xfrm>
          <a:prstGeom prst="line">
            <a:avLst/>
          </a:prstGeom>
          <a:ln w="2254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126"/>
            <a:ext cx="2114550" cy="2114550"/>
          </a:xfrm>
          <a:prstGeom prst="rect">
            <a:avLst/>
          </a:prstGeom>
        </p:spPr>
      </p:pic>
      <p:pic>
        <p:nvPicPr>
          <p:cNvPr id="1026" name="Picture 2" descr="Image result for rea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32" y="5036233"/>
            <a:ext cx="2535095" cy="165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33401C-4376-10C9-58A0-5C9919959779}"/>
              </a:ext>
            </a:extLst>
          </p:cNvPr>
          <p:cNvSpPr txBox="1"/>
          <p:nvPr/>
        </p:nvSpPr>
        <p:spPr>
          <a:xfrm>
            <a:off x="1994095" y="353215"/>
            <a:ext cx="609834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latin typeface="Calibri Light" panose="020F0302020204030204" pitchFamily="34" charset="0"/>
              </a:rPr>
              <a:t>Reading - How can you help?</a:t>
            </a:r>
            <a:br>
              <a:rPr lang="en-GB" dirty="0">
                <a:latin typeface="Calibri Light" panose="020F0302020204030204" pitchFamily="34" charset="0"/>
              </a:rPr>
            </a:br>
            <a:endParaRPr lang="en-GB" dirty="0"/>
          </a:p>
        </p:txBody>
      </p:sp>
      <p:pic>
        <p:nvPicPr>
          <p:cNvPr id="8194" name="Picture 2" descr="Boy and girl enjoy reading books Stock Illustration | Adobe Stock">
            <a:extLst>
              <a:ext uri="{FF2B5EF4-FFF2-40B4-BE49-F238E27FC236}">
                <a16:creationId xmlns:a16="http://schemas.microsoft.com/office/drawing/2014/main" id="{E5DC9A87-080C-2F0C-766C-C9C57147D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6851" y="4830254"/>
            <a:ext cx="2645317" cy="165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00D802-FBCE-550F-3825-F9CD3E589B1A}"/>
              </a:ext>
            </a:extLst>
          </p:cNvPr>
          <p:cNvSpPr txBox="1"/>
          <p:nvPr/>
        </p:nvSpPr>
        <p:spPr>
          <a:xfrm>
            <a:off x="1994095" y="1580189"/>
            <a:ext cx="9419310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tx1"/>
                </a:solidFill>
                <a:latin typeface="Calibri Light" panose="020F0302020204030204" pitchFamily="34" charset="0"/>
              </a:rPr>
              <a:t>REMEMBER:  </a:t>
            </a:r>
            <a:b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</a:rPr>
            </a:b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Phonics is not the only way you become a good reader. </a:t>
            </a:r>
            <a:b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</a:rPr>
            </a:br>
            <a:r>
              <a:rPr lang="en-GB" sz="2400" dirty="0">
                <a:latin typeface="Calibri Light" panose="020F0302020204030204" pitchFamily="34" charset="0"/>
              </a:rPr>
              <a:t>Try to r</a:t>
            </a: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ead with your child each </a:t>
            </a:r>
            <a:r>
              <a:rPr lang="en-GB" sz="2400" dirty="0">
                <a:latin typeface="Calibri Light" panose="020F0302020204030204" pitchFamily="34" charset="0"/>
              </a:rPr>
              <a:t>day</a:t>
            </a: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, or as often as you can, and encourage </a:t>
            </a:r>
          </a:p>
          <a:p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them to:</a:t>
            </a:r>
          </a:p>
          <a:p>
            <a:endParaRPr lang="en-GB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Sound out the words and blend the sounds together.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Re-read sentences to check </a:t>
            </a:r>
            <a:r>
              <a:rPr lang="en-GB" sz="2400" dirty="0">
                <a:latin typeface="Calibri Light" panose="020F0302020204030204" pitchFamily="34" charset="0"/>
              </a:rPr>
              <a:t>they </a:t>
            </a: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make sense and to develop fluency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Use pictures for clues.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Ask questions/talk about the book.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Most importantly – share and enjoy </a:t>
            </a:r>
            <a:r>
              <a:rPr lang="en-GB" sz="2400" dirty="0">
                <a:latin typeface="Calibri Light" panose="020F0302020204030204" pitchFamily="34" charset="0"/>
              </a:rPr>
              <a:t>different books together</a:t>
            </a:r>
            <a:br>
              <a:rPr lang="en-GB" sz="1800" dirty="0">
                <a:solidFill>
                  <a:schemeClr val="tx1"/>
                </a:solidFill>
                <a:latin typeface="Calibri Light" panose="020F0302020204030204" pitchFamily="34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5750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57275" y="326611"/>
            <a:ext cx="4690403" cy="89700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Attendance</a:t>
            </a:r>
            <a:endParaRPr lang="en-GB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14550" y="1468026"/>
            <a:ext cx="10515600" cy="529569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1200" b="1" dirty="0">
                <a:latin typeface="+mj-lt"/>
              </a:rPr>
              <a:t>Good attendance in school is essential for learning:</a:t>
            </a:r>
          </a:p>
          <a:p>
            <a:pPr marL="0" indent="0">
              <a:buNone/>
            </a:pPr>
            <a:endParaRPr lang="en-GB" sz="11200" b="1" dirty="0">
              <a:latin typeface="+mj-lt"/>
            </a:endParaRPr>
          </a:p>
          <a:p>
            <a:r>
              <a:rPr lang="en-GB" sz="11200" dirty="0">
                <a:latin typeface="+mj-lt"/>
              </a:rPr>
              <a:t>Attendance of 95% in a year means that a child has missed 9.5 days </a:t>
            </a:r>
          </a:p>
          <a:p>
            <a:pPr marL="0" indent="0">
              <a:buNone/>
            </a:pPr>
            <a:r>
              <a:rPr lang="en-GB" sz="11200" dirty="0">
                <a:latin typeface="+mj-lt"/>
              </a:rPr>
              <a:t>   of school. </a:t>
            </a:r>
          </a:p>
          <a:p>
            <a:endParaRPr lang="en-GB" sz="11200" dirty="0">
              <a:latin typeface="+mj-lt"/>
            </a:endParaRPr>
          </a:p>
          <a:p>
            <a:r>
              <a:rPr lang="en-GB" sz="11200" dirty="0">
                <a:latin typeface="+mj-lt"/>
              </a:rPr>
              <a:t>Attendance of 90% in a year means that a child has missed 19 days </a:t>
            </a:r>
          </a:p>
          <a:p>
            <a:pPr marL="0" indent="0">
              <a:buNone/>
            </a:pPr>
            <a:r>
              <a:rPr lang="en-GB" sz="11200" dirty="0">
                <a:latin typeface="+mj-lt"/>
              </a:rPr>
              <a:t>   of school.</a:t>
            </a:r>
          </a:p>
          <a:p>
            <a:pPr marL="0" indent="0">
              <a:buNone/>
            </a:pPr>
            <a:endParaRPr lang="en-GB" sz="11200" dirty="0">
              <a:latin typeface="+mj-lt"/>
            </a:endParaRPr>
          </a:p>
          <a:p>
            <a:r>
              <a:rPr lang="en-GB" sz="11200" dirty="0">
                <a:latin typeface="+mj-lt"/>
              </a:rPr>
              <a:t>Attendance below 90% is very low and is classified by the </a:t>
            </a:r>
          </a:p>
          <a:p>
            <a:pPr marL="0" indent="0">
              <a:buNone/>
            </a:pPr>
            <a:r>
              <a:rPr lang="en-GB" sz="11200" dirty="0">
                <a:latin typeface="+mj-lt"/>
              </a:rPr>
              <a:t>   Department of Education as a child being persistently absent. </a:t>
            </a:r>
          </a:p>
          <a:p>
            <a:pPr marL="0" indent="0">
              <a:buNone/>
            </a:pPr>
            <a:endParaRPr lang="en-US" sz="11200" dirty="0">
              <a:latin typeface="+mj-lt"/>
            </a:endParaRPr>
          </a:p>
          <a:p>
            <a:r>
              <a:rPr lang="en-US" sz="11200" dirty="0">
                <a:latin typeface="+mj-lt"/>
              </a:rPr>
              <a:t>It is also very important that children are in the classrooms ready to start learning at 9am. </a:t>
            </a:r>
            <a:endParaRPr lang="en-GB" sz="11200" dirty="0">
              <a:latin typeface="+mj-lt"/>
            </a:endParaRPr>
          </a:p>
          <a:p>
            <a:endParaRPr lang="en-GB" sz="7000" dirty="0">
              <a:latin typeface="+mj-lt"/>
            </a:endParaRPr>
          </a:p>
          <a:p>
            <a:pPr marL="0" indent="0">
              <a:buNone/>
            </a:pPr>
            <a:r>
              <a:rPr lang="en-GB" sz="7000" dirty="0">
                <a:latin typeface="+mj-lt"/>
              </a:rPr>
              <a:t> </a:t>
            </a:r>
          </a:p>
          <a:p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283494"/>
            <a:ext cx="12000089" cy="0"/>
          </a:xfrm>
          <a:prstGeom prst="line">
            <a:avLst/>
          </a:prstGeom>
          <a:ln w="2254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126"/>
            <a:ext cx="211455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370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1283494"/>
            <a:ext cx="12000089" cy="0"/>
          </a:xfrm>
          <a:prstGeom prst="line">
            <a:avLst/>
          </a:prstGeom>
          <a:ln w="2254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126"/>
            <a:ext cx="2114550" cy="21145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43869" y="235645"/>
            <a:ext cx="54514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Useful information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943869" y="1544042"/>
            <a:ext cx="8774325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 can find lots of useful information on our</a:t>
            </a:r>
          </a:p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school website: </a:t>
            </a:r>
          </a:p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3"/>
              </a:rPr>
              <a:t>https://www.mottramacademy.org.uk/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7114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4550" y="3334"/>
            <a:ext cx="8596668" cy="1320800"/>
          </a:xfrm>
        </p:spPr>
        <p:txBody>
          <a:bodyPr>
            <a:normAutofit/>
          </a:bodyPr>
          <a:lstStyle/>
          <a:p>
            <a:r>
              <a:rPr lang="en-GB" sz="6600" b="1" dirty="0">
                <a:latin typeface="Calibri Light" panose="020F0302020204030204" pitchFamily="34" charset="0"/>
              </a:rPr>
              <a:t>Any Questions?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1283494"/>
            <a:ext cx="12000089" cy="0"/>
          </a:xfrm>
          <a:prstGeom prst="line">
            <a:avLst/>
          </a:prstGeom>
          <a:ln w="2254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126"/>
            <a:ext cx="2114550" cy="21145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9F90BB-91E3-A705-F855-BE61070F2237}"/>
              </a:ext>
            </a:extLst>
          </p:cNvPr>
          <p:cNvSpPr txBox="1"/>
          <p:nvPr/>
        </p:nvSpPr>
        <p:spPr>
          <a:xfrm>
            <a:off x="2114550" y="1770002"/>
            <a:ext cx="84362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 Light" panose="020F0302020204030204" pitchFamily="34" charset="0"/>
              </a:rPr>
              <a:t>Please don’t hesitate to contact me if you have any questions or queries.  </a:t>
            </a:r>
          </a:p>
          <a:p>
            <a:endParaRPr lang="en-GB" sz="3200" b="1" dirty="0">
              <a:latin typeface="Calibri Light" panose="020F0302020204030204" pitchFamily="34" charset="0"/>
            </a:endParaRPr>
          </a:p>
          <a:p>
            <a:pPr algn="ctr"/>
            <a:r>
              <a:rPr lang="en-GB" sz="3200" dirty="0">
                <a:latin typeface="Calibri Light" panose="020F0302020204030204" pitchFamily="34" charset="0"/>
                <a:hlinkClick r:id="rId3"/>
              </a:rPr>
              <a:t>llomas@mottramacademy.org.uk</a:t>
            </a:r>
            <a:endParaRPr lang="en-GB" sz="3200" dirty="0">
              <a:latin typeface="Calibri Light" panose="020F0302020204030204" pitchFamily="34" charset="0"/>
            </a:endParaRPr>
          </a:p>
        </p:txBody>
      </p:sp>
      <p:pic>
        <p:nvPicPr>
          <p:cNvPr id="2050" name="Picture 2" descr="Free photo assortment with happy emotion">
            <a:extLst>
              <a:ext uri="{FF2B5EF4-FFF2-40B4-BE49-F238E27FC236}">
                <a16:creationId xmlns:a16="http://schemas.microsoft.com/office/drawing/2014/main" id="{EBCFE860-DE33-A093-FBEB-080807EB3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" y="3706049"/>
            <a:ext cx="1908652" cy="286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ny Questions? &gt; Back2the80s!">
            <a:extLst>
              <a:ext uri="{FF2B5EF4-FFF2-40B4-BE49-F238E27FC236}">
                <a16:creationId xmlns:a16="http://schemas.microsoft.com/office/drawing/2014/main" id="{1BFAF337-D01E-11F0-969B-43E9DA749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990" y="4908306"/>
            <a:ext cx="1908652" cy="107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318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1A1953C-4CA5-5DC7-1371-AD04A9D1D29F}"/>
              </a:ext>
            </a:extLst>
          </p:cNvPr>
          <p:cNvCxnSpPr>
            <a:cxnSpLocks/>
          </p:cNvCxnSpPr>
          <p:nvPr/>
        </p:nvCxnSpPr>
        <p:spPr>
          <a:xfrm>
            <a:off x="534346" y="914331"/>
            <a:ext cx="11212177" cy="0"/>
          </a:xfrm>
          <a:prstGeom prst="line">
            <a:avLst/>
          </a:prstGeom>
          <a:ln w="2254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7896281F-20A1-E2A9-C0C4-15F59F30CF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533" y="1762718"/>
            <a:ext cx="3329786" cy="332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101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1150409"/>
            <a:ext cx="12000089" cy="0"/>
          </a:xfrm>
          <a:prstGeom prst="line">
            <a:avLst/>
          </a:prstGeom>
          <a:ln w="2254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677"/>
            <a:ext cx="2114550" cy="2114550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2114550" y="-86245"/>
            <a:ext cx="8331201" cy="16233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dirty="0">
                <a:cs typeface="Arial" panose="020B0604020202020204" pitchFamily="34" charset="0"/>
              </a:rPr>
              <a:t>General Information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7711" y="2350921"/>
            <a:ext cx="1212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Reading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7711" y="4433941"/>
            <a:ext cx="1499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PE lessons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0761" y="5284133"/>
            <a:ext cx="1596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Homework</a:t>
            </a:r>
          </a:p>
        </p:txBody>
      </p:sp>
      <p:pic>
        <p:nvPicPr>
          <p:cNvPr id="3074" name="Picture 2" descr="https://encrypted-tbn0.gstatic.com/images?q=tbn:ANd9GcSveQAZDIVwn_GBibWSqfDgBkqdpqd1dYkDun26bollptfutaOCQtb_dmSIKQ:https://cdn.3plearning.com/wp-content/uploads/2012/10/Math-logo_1.png&amp;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79" y="5612916"/>
            <a:ext cx="1326007" cy="58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071593-BCCA-4DE9-5536-482DA41DD249}"/>
              </a:ext>
            </a:extLst>
          </p:cNvPr>
          <p:cNvSpPr txBox="1"/>
          <p:nvPr/>
        </p:nvSpPr>
        <p:spPr>
          <a:xfrm>
            <a:off x="1917602" y="1280003"/>
            <a:ext cx="971469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School reading books will be changed </a:t>
            </a:r>
            <a:r>
              <a:rPr lang="en-GB" sz="2400" dirty="0">
                <a:latin typeface="+mj-lt"/>
              </a:rPr>
              <a:t>once a week on a Friday.</a:t>
            </a:r>
            <a:r>
              <a:rPr lang="en-GB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0" i="0" dirty="0">
                <a:solidFill>
                  <a:srgbClr val="222222"/>
                </a:solidFill>
                <a:effectLst/>
                <a:latin typeface="+mj-lt"/>
                <a:cs typeface="Calibri Light" panose="020F0302020204030204" pitchFamily="34" charset="0"/>
              </a:rPr>
              <a:t>Please share these books with your child as often as possible - we recommend at least 10 minutes a day, as well as re-reading each book at least three times (or more!)</a:t>
            </a:r>
            <a:br>
              <a:rPr lang="en-US" sz="2400" b="0" i="0" dirty="0">
                <a:solidFill>
                  <a:srgbClr val="222222"/>
                </a:solidFill>
                <a:effectLst/>
                <a:latin typeface="+mj-lt"/>
                <a:cs typeface="Calibri Light" panose="020F0302020204030204" pitchFamily="34" charset="0"/>
              </a:rPr>
            </a:br>
            <a:r>
              <a:rPr lang="en-US" sz="2400" b="0" i="0" dirty="0">
                <a:solidFill>
                  <a:srgbClr val="222222"/>
                </a:solidFill>
                <a:effectLst/>
                <a:latin typeface="+mj-lt"/>
                <a:cs typeface="Calibri Light" panose="020F0302020204030204" pitchFamily="34" charset="0"/>
              </a:rPr>
              <a:t>This is </a:t>
            </a:r>
            <a:r>
              <a:rPr lang="en-GB" sz="2400" dirty="0">
                <a:solidFill>
                  <a:schemeClr val="tx1"/>
                </a:solidFill>
                <a:latin typeface="+mj-lt"/>
              </a:rPr>
              <a:t>so, the children can practise using their reading skills </a:t>
            </a:r>
            <a:r>
              <a:rPr lang="en-GB" sz="2400" dirty="0">
                <a:latin typeface="+mj-lt"/>
              </a:rPr>
              <a:t>with a</a:t>
            </a:r>
            <a:r>
              <a:rPr lang="en-GB" sz="2400" dirty="0">
                <a:solidFill>
                  <a:schemeClr val="tx1"/>
                </a:solidFill>
                <a:latin typeface="+mj-lt"/>
              </a:rPr>
              <a:t> familiar text. </a:t>
            </a:r>
            <a:r>
              <a:rPr lang="en-GB" sz="2400" u="sng" dirty="0">
                <a:solidFill>
                  <a:schemeClr val="tx1"/>
                </a:solidFill>
                <a:latin typeface="+mj-lt"/>
              </a:rPr>
              <a:t>Please remember to have the Reading Record and books in your child’s bag every day.</a:t>
            </a:r>
            <a:endParaRPr lang="en-GB" sz="2400" u="sng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u="sng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We are timetabled to have PE every </a:t>
            </a:r>
            <a:r>
              <a:rPr lang="en-GB" sz="2400" b="1" dirty="0">
                <a:latin typeface="+mj-lt"/>
              </a:rPr>
              <a:t>Tuesday  </a:t>
            </a:r>
            <a:r>
              <a:rPr lang="en-GB" sz="2400" dirty="0">
                <a:latin typeface="+mj-lt"/>
              </a:rPr>
              <a:t>and </a:t>
            </a:r>
            <a:r>
              <a:rPr lang="en-GB" sz="2400" b="1" dirty="0">
                <a:latin typeface="+mj-lt"/>
              </a:rPr>
              <a:t>Friday.  </a:t>
            </a:r>
          </a:p>
          <a:p>
            <a:r>
              <a:rPr lang="en-GB" sz="2400" dirty="0">
                <a:latin typeface="+mj-lt"/>
              </a:rPr>
              <a:t>     Please remember to come dressed in PE kits on those days.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+mj-lt"/>
              </a:rPr>
              <a:t>Homework is set on a </a:t>
            </a:r>
            <a:r>
              <a:rPr lang="en-GB" sz="2400" b="1" dirty="0">
                <a:latin typeface="+mj-lt"/>
              </a:rPr>
              <a:t>Friday</a:t>
            </a:r>
            <a:r>
              <a:rPr lang="en-GB" sz="2400" dirty="0">
                <a:solidFill>
                  <a:schemeClr val="tx1"/>
                </a:solidFill>
                <a:latin typeface="+mj-lt"/>
              </a:rPr>
              <a:t> and will consist of 2 or 3 Mathletics activities and </a:t>
            </a:r>
            <a:r>
              <a:rPr lang="en-GB" sz="2400" dirty="0">
                <a:latin typeface="+mj-lt"/>
              </a:rPr>
              <a:t>spellings</a:t>
            </a:r>
            <a:r>
              <a:rPr lang="en-GB" sz="2400" dirty="0">
                <a:solidFill>
                  <a:schemeClr val="tx1"/>
                </a:solidFill>
                <a:latin typeface="+mj-lt"/>
              </a:rPr>
              <a:t>, as well as daily reading. Login details for Mathletics can be found in the front of reading records.</a:t>
            </a:r>
            <a:br>
              <a:rPr lang="en-GB" sz="2800" dirty="0">
                <a:solidFill>
                  <a:schemeClr val="tx1"/>
                </a:solidFill>
                <a:latin typeface="+mj-lt"/>
              </a:rPr>
            </a:br>
            <a:endParaRPr lang="en-GB" sz="2800" dirty="0">
              <a:latin typeface="+mj-lt"/>
            </a:endParaRPr>
          </a:p>
        </p:txBody>
      </p:sp>
      <p:pic>
        <p:nvPicPr>
          <p:cNvPr id="9218" name="Picture 2" descr="Firfield Primary School - Reading">
            <a:extLst>
              <a:ext uri="{FF2B5EF4-FFF2-40B4-BE49-F238E27FC236}">
                <a16:creationId xmlns:a16="http://schemas.microsoft.com/office/drawing/2014/main" id="{913A51E3-4719-596D-C0A4-316C653DD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06" y="2850799"/>
            <a:ext cx="1670538" cy="1022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E - Airy Hill Primary School">
            <a:extLst>
              <a:ext uri="{FF2B5EF4-FFF2-40B4-BE49-F238E27FC236}">
                <a16:creationId xmlns:a16="http://schemas.microsoft.com/office/drawing/2014/main" id="{ECD24049-026E-0C7E-BF33-8B6B0458B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933" y="3873577"/>
            <a:ext cx="1956662" cy="138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P3-P7 Spelling Programme – Broughton Primary">
            <a:extLst>
              <a:ext uri="{FF2B5EF4-FFF2-40B4-BE49-F238E27FC236}">
                <a16:creationId xmlns:a16="http://schemas.microsoft.com/office/drawing/2014/main" id="{21046800-2F16-FFFA-792C-C528772A6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9" y="6194068"/>
            <a:ext cx="1861332" cy="51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815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973" y="455972"/>
            <a:ext cx="5301342" cy="652306"/>
          </a:xfrm>
        </p:spPr>
        <p:txBody>
          <a:bodyPr>
            <a:noAutofit/>
          </a:bodyPr>
          <a:lstStyle/>
          <a:p>
            <a:pPr algn="ctr"/>
            <a:r>
              <a:rPr lang="en-GB" sz="6600" b="1" dirty="0"/>
              <a:t>Daily Routine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0702" y="1888236"/>
            <a:ext cx="8871857" cy="4911455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600" dirty="0">
                <a:solidFill>
                  <a:srgbClr val="7030A0"/>
                </a:solidFill>
                <a:latin typeface="+mj-lt"/>
              </a:rPr>
              <a:t>8.45 – 9.00 </a:t>
            </a:r>
            <a:r>
              <a:rPr lang="en-GB" sz="2600" dirty="0">
                <a:latin typeface="+mj-lt"/>
              </a:rPr>
              <a:t> 	Children arrive &amp; do an Early Bird Activity	</a:t>
            </a:r>
          </a:p>
          <a:p>
            <a:pPr marL="0" indent="0">
              <a:buNone/>
            </a:pPr>
            <a:r>
              <a:rPr lang="en-GB" sz="2600" dirty="0">
                <a:solidFill>
                  <a:srgbClr val="7030A0"/>
                </a:solidFill>
                <a:latin typeface="+mj-lt"/>
              </a:rPr>
              <a:t>9.00 – 9.25</a:t>
            </a:r>
            <a:r>
              <a:rPr lang="en-GB" sz="2600" dirty="0">
                <a:latin typeface="+mj-lt"/>
              </a:rPr>
              <a:t>	Register then handwriting / phonics interventions</a:t>
            </a:r>
          </a:p>
          <a:p>
            <a:pPr marL="0" indent="0">
              <a:buNone/>
            </a:pPr>
            <a:r>
              <a:rPr lang="en-GB" sz="2600" dirty="0">
                <a:solidFill>
                  <a:srgbClr val="7030A0"/>
                </a:solidFill>
                <a:latin typeface="+mj-lt"/>
              </a:rPr>
              <a:t>9.25 – 9.35</a:t>
            </a:r>
            <a:r>
              <a:rPr lang="en-GB" sz="2600" dirty="0">
                <a:latin typeface="+mj-lt"/>
              </a:rPr>
              <a:t>	Assembly</a:t>
            </a:r>
          </a:p>
          <a:p>
            <a:pPr marL="0" indent="0">
              <a:buNone/>
            </a:pPr>
            <a:r>
              <a:rPr lang="en-GB" sz="2600" dirty="0">
                <a:solidFill>
                  <a:srgbClr val="7030A0"/>
                </a:solidFill>
                <a:latin typeface="+mj-lt"/>
              </a:rPr>
              <a:t>9.35 – 10.25 </a:t>
            </a:r>
            <a:r>
              <a:rPr lang="en-GB" sz="2600" dirty="0">
                <a:latin typeface="+mj-lt"/>
              </a:rPr>
              <a:t>	Session 1 - Maths</a:t>
            </a:r>
          </a:p>
          <a:p>
            <a:pPr marL="0" indent="0">
              <a:buNone/>
            </a:pPr>
            <a:r>
              <a:rPr lang="en-GB" sz="2600" dirty="0">
                <a:solidFill>
                  <a:srgbClr val="7030A0"/>
                </a:solidFill>
                <a:latin typeface="+mj-lt"/>
              </a:rPr>
              <a:t>10.25 – 10.45 </a:t>
            </a:r>
            <a:r>
              <a:rPr lang="en-GB" sz="2600" dirty="0">
                <a:latin typeface="+mj-lt"/>
              </a:rPr>
              <a:t>	Playtime with snack</a:t>
            </a:r>
          </a:p>
          <a:p>
            <a:pPr marL="0" indent="0">
              <a:buNone/>
            </a:pPr>
            <a:r>
              <a:rPr lang="en-GB" sz="2600" dirty="0">
                <a:solidFill>
                  <a:srgbClr val="7030A0"/>
                </a:solidFill>
                <a:latin typeface="+mj-lt"/>
              </a:rPr>
              <a:t>10.45 – 11.45	</a:t>
            </a:r>
            <a:r>
              <a:rPr lang="en-GB" sz="2600" dirty="0">
                <a:latin typeface="+mj-lt"/>
              </a:rPr>
              <a:t>Session 2 - English</a:t>
            </a:r>
          </a:p>
          <a:p>
            <a:pPr marL="0" indent="0">
              <a:buNone/>
            </a:pPr>
            <a:r>
              <a:rPr lang="en-GB" sz="2600" dirty="0">
                <a:solidFill>
                  <a:srgbClr val="7030A0"/>
                </a:solidFill>
                <a:latin typeface="+mj-lt"/>
              </a:rPr>
              <a:t>11.45 – 12.00 </a:t>
            </a:r>
            <a:r>
              <a:rPr lang="en-GB" sz="2600" dirty="0">
                <a:latin typeface="+mj-lt"/>
              </a:rPr>
              <a:t>	Reading</a:t>
            </a:r>
          </a:p>
          <a:p>
            <a:pPr marL="0" indent="0">
              <a:buNone/>
            </a:pPr>
            <a:r>
              <a:rPr lang="en-GB" sz="2600" dirty="0">
                <a:solidFill>
                  <a:srgbClr val="7030A0"/>
                </a:solidFill>
                <a:latin typeface="+mj-lt"/>
              </a:rPr>
              <a:t>12.00 – 12.45	</a:t>
            </a:r>
            <a:r>
              <a:rPr lang="en-GB" sz="2600" dirty="0">
                <a:latin typeface="+mj-lt"/>
              </a:rPr>
              <a:t>Lunch</a:t>
            </a:r>
          </a:p>
          <a:p>
            <a:pPr marL="0" indent="0">
              <a:buNone/>
            </a:pPr>
            <a:r>
              <a:rPr lang="en-GB" sz="2600" dirty="0">
                <a:solidFill>
                  <a:srgbClr val="7030A0"/>
                </a:solidFill>
                <a:latin typeface="+mj-lt"/>
              </a:rPr>
              <a:t>12.45 – 1.15</a:t>
            </a:r>
            <a:r>
              <a:rPr lang="en-GB" sz="2600" dirty="0">
                <a:latin typeface="+mj-lt"/>
              </a:rPr>
              <a:t>	Phonics </a:t>
            </a:r>
          </a:p>
          <a:p>
            <a:pPr marL="0" indent="0">
              <a:buNone/>
            </a:pPr>
            <a:r>
              <a:rPr lang="en-GB" sz="2600" dirty="0">
                <a:solidFill>
                  <a:srgbClr val="7030A0"/>
                </a:solidFill>
              </a:rPr>
              <a:t>1.15 – 2.15 </a:t>
            </a:r>
            <a:r>
              <a:rPr lang="en-GB" sz="2600" dirty="0">
                <a:latin typeface="+mj-lt"/>
              </a:rPr>
              <a:t>	Whole Class learning (Science, Art, Music, History, 			Geography, ICT, PE)</a:t>
            </a:r>
            <a:r>
              <a:rPr lang="en-GB" sz="2600" dirty="0">
                <a:solidFill>
                  <a:srgbClr val="7030A0"/>
                </a:solidFill>
                <a:latin typeface="+mj-lt"/>
              </a:rPr>
              <a:t> 	</a:t>
            </a:r>
          </a:p>
          <a:p>
            <a:pPr marL="0" indent="0">
              <a:buNone/>
            </a:pPr>
            <a:r>
              <a:rPr lang="en-GB" sz="2600" dirty="0">
                <a:solidFill>
                  <a:srgbClr val="7030A0"/>
                </a:solidFill>
                <a:latin typeface="+mj-lt"/>
              </a:rPr>
              <a:t>2.15 – 2.30	</a:t>
            </a:r>
            <a:r>
              <a:rPr lang="en-GB" sz="2600" dirty="0">
                <a:latin typeface="+mj-lt"/>
              </a:rPr>
              <a:t>Break/Fruit time</a:t>
            </a:r>
          </a:p>
          <a:p>
            <a:pPr marL="0" indent="0">
              <a:buNone/>
            </a:pPr>
            <a:r>
              <a:rPr lang="en-GB" sz="2600" dirty="0">
                <a:solidFill>
                  <a:srgbClr val="7030A0"/>
                </a:solidFill>
                <a:latin typeface="+mj-lt"/>
              </a:rPr>
              <a:t>2.30 – 3.00	</a:t>
            </a:r>
            <a:r>
              <a:rPr lang="en-GB" sz="2600" dirty="0">
                <a:latin typeface="+mj-lt"/>
              </a:rPr>
              <a:t>Whole Class learning (As above)</a:t>
            </a:r>
            <a:endParaRPr lang="en-GB" sz="2600" dirty="0">
              <a:solidFill>
                <a:srgbClr val="7030A0"/>
              </a:solidFill>
              <a:latin typeface="+mj-lt"/>
            </a:endParaRPr>
          </a:p>
          <a:p>
            <a:pPr marL="0" indent="0">
              <a:buNone/>
            </a:pPr>
            <a:r>
              <a:rPr lang="en-GB" sz="2600" dirty="0">
                <a:solidFill>
                  <a:srgbClr val="7030A0"/>
                </a:solidFill>
                <a:latin typeface="+mj-lt"/>
              </a:rPr>
              <a:t>3.00 – 3.15</a:t>
            </a:r>
            <a:r>
              <a:rPr lang="en-GB" sz="2600" dirty="0">
                <a:latin typeface="+mj-lt"/>
              </a:rPr>
              <a:t>	Story time &amp; Home time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83494"/>
            <a:ext cx="12000089" cy="0"/>
          </a:xfrm>
          <a:prstGeom prst="line">
            <a:avLst/>
          </a:prstGeom>
          <a:ln w="2254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126"/>
            <a:ext cx="2114550" cy="21145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1638" y="1292920"/>
            <a:ext cx="5027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A typical day – times may vary slightly</a:t>
            </a:r>
          </a:p>
        </p:txBody>
      </p:sp>
      <p:pic>
        <p:nvPicPr>
          <p:cNvPr id="10242" name="Picture 2" descr="St Andrew's Junior School Hatfield Peverel - The School Day">
            <a:extLst>
              <a:ext uri="{FF2B5EF4-FFF2-40B4-BE49-F238E27FC236}">
                <a16:creationId xmlns:a16="http://schemas.microsoft.com/office/drawing/2014/main" id="{85264165-D29C-ED26-4869-7C6F03AA5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5" y="5511363"/>
            <a:ext cx="2698639" cy="98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904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245" y="9096"/>
            <a:ext cx="5109916" cy="1325563"/>
          </a:xfrm>
        </p:spPr>
        <p:txBody>
          <a:bodyPr>
            <a:normAutofit/>
          </a:bodyPr>
          <a:lstStyle/>
          <a:p>
            <a:pPr algn="ctr"/>
            <a:r>
              <a:rPr lang="en-GB" sz="6600" b="1" dirty="0">
                <a:latin typeface="Calibri Light" panose="020F0302020204030204" pitchFamily="34" charset="0"/>
                <a:cs typeface="Aharoni" panose="02010803020104030203" pitchFamily="2" charset="-79"/>
              </a:rPr>
              <a:t>English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563" y="1870003"/>
            <a:ext cx="10515600" cy="470580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3500" b="1" dirty="0">
                <a:latin typeface="+mj-lt"/>
              </a:rPr>
              <a:t>In English we use ‘Pathways to Write’</a:t>
            </a:r>
          </a:p>
          <a:p>
            <a:pPr marL="0" indent="0">
              <a:buNone/>
            </a:pPr>
            <a:r>
              <a:rPr lang="en-GB" sz="3500" b="1" dirty="0">
                <a:latin typeface="+mj-lt"/>
              </a:rPr>
              <a:t>We are starting with the wonderful story of</a:t>
            </a:r>
          </a:p>
          <a:p>
            <a:pPr marL="0" indent="0">
              <a:buNone/>
            </a:pPr>
            <a:r>
              <a:rPr lang="en-GB" sz="3500" b="1" dirty="0">
                <a:latin typeface="+mj-lt"/>
              </a:rPr>
              <a:t>‘Lost and Found’ by Oliver Jeffers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pPr marL="0" indent="0">
              <a:buNone/>
            </a:pPr>
            <a:r>
              <a:rPr lang="en-GB" sz="2600" dirty="0">
                <a:latin typeface="+mj-lt"/>
              </a:rPr>
              <a:t>Learning Objectives for this half term: </a:t>
            </a:r>
          </a:p>
          <a:p>
            <a:r>
              <a:rPr lang="en-GB" sz="2600" dirty="0">
                <a:latin typeface="+mj-lt"/>
              </a:rPr>
              <a:t>Plan simple sentences by saying out loud what the writing will be about. </a:t>
            </a:r>
          </a:p>
          <a:p>
            <a:r>
              <a:rPr lang="en-GB" sz="2600" dirty="0">
                <a:latin typeface="+mj-lt"/>
              </a:rPr>
              <a:t>Orally compose a sentence before writing it and recognise sentence boundaries. </a:t>
            </a:r>
          </a:p>
          <a:p>
            <a:r>
              <a:rPr lang="en-GB" sz="2600" dirty="0">
                <a:latin typeface="+mj-lt"/>
              </a:rPr>
              <a:t>Use capital letters, finger spaces and full stops. </a:t>
            </a:r>
          </a:p>
          <a:p>
            <a:r>
              <a:rPr lang="en-GB" sz="2600" dirty="0">
                <a:latin typeface="+mj-lt"/>
              </a:rPr>
              <a:t>Check written work makes sense through rereading with other pupils and the teacher.</a:t>
            </a:r>
          </a:p>
          <a:p>
            <a:r>
              <a:rPr lang="en-GB" sz="2600" dirty="0">
                <a:latin typeface="+mj-lt"/>
              </a:rPr>
              <a:t>Read work aloud clearly. </a:t>
            </a:r>
          </a:p>
          <a:p>
            <a:pPr marL="0" indent="0">
              <a:buNone/>
            </a:pPr>
            <a:endParaRPr lang="en-GB" sz="18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5797" y="1693069"/>
            <a:ext cx="4076203" cy="229030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1283494"/>
            <a:ext cx="12000089" cy="0"/>
          </a:xfrm>
          <a:prstGeom prst="line">
            <a:avLst/>
          </a:prstGeom>
          <a:ln w="2254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126"/>
            <a:ext cx="211455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58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244" y="56769"/>
            <a:ext cx="4884833" cy="1325563"/>
          </a:xfrm>
        </p:spPr>
        <p:txBody>
          <a:bodyPr>
            <a:normAutofit/>
          </a:bodyPr>
          <a:lstStyle/>
          <a:p>
            <a:pPr algn="ctr"/>
            <a:r>
              <a:rPr lang="en-GB" sz="6600" b="1" dirty="0"/>
              <a:t>Maths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4550" y="1187863"/>
            <a:ext cx="9294133" cy="2649846"/>
          </a:xfrm>
        </p:spPr>
        <p:txBody>
          <a:bodyPr>
            <a:normAutofit/>
          </a:bodyPr>
          <a:lstStyle/>
          <a:p>
            <a:endParaRPr lang="en-GB" dirty="0"/>
          </a:p>
          <a:p>
            <a:pPr marL="0" indent="0">
              <a:buNone/>
            </a:pPr>
            <a:r>
              <a:rPr lang="en-GB" sz="3200" dirty="0">
                <a:latin typeface="+mj-lt"/>
              </a:rPr>
              <a:t>During our maths sessions we have a whole class input followed by group and independent activities</a:t>
            </a:r>
          </a:p>
          <a:p>
            <a:pPr marL="0" indent="0">
              <a:buNone/>
            </a:pPr>
            <a:endParaRPr lang="en-GB" sz="3200" dirty="0">
              <a:latin typeface="+mj-lt"/>
            </a:endParaRPr>
          </a:p>
          <a:p>
            <a:pPr marL="0" indent="0">
              <a:buNone/>
            </a:pPr>
            <a:endParaRPr lang="en-GB" sz="36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6370" y="4246875"/>
            <a:ext cx="2302232" cy="20876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94" y="4424662"/>
            <a:ext cx="2015166" cy="173204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1283494"/>
            <a:ext cx="12000089" cy="0"/>
          </a:xfrm>
          <a:prstGeom prst="line">
            <a:avLst/>
          </a:prstGeom>
          <a:ln w="2254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69"/>
            <a:ext cx="2114550" cy="21145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62538" y="3525204"/>
            <a:ext cx="56558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latin typeface="+mj-lt"/>
              </a:rPr>
              <a:t>Mental maths test - weekly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600" dirty="0">
                <a:latin typeface="+mj-lt"/>
              </a:rPr>
              <a:t>Arithmetic test - weekly</a:t>
            </a:r>
          </a:p>
        </p:txBody>
      </p:sp>
    </p:spTree>
    <p:extLst>
      <p:ext uri="{BB962C8B-B14F-4D97-AF65-F5344CB8AC3E}">
        <p14:creationId xmlns:p14="http://schemas.microsoft.com/office/powerpoint/2010/main" val="2243693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1168401"/>
            <a:ext cx="12000089" cy="0"/>
          </a:xfrm>
          <a:prstGeom prst="line">
            <a:avLst/>
          </a:prstGeom>
          <a:ln w="2254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126"/>
            <a:ext cx="2114550" cy="21145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21362" y="111125"/>
            <a:ext cx="8869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 1 Maths - Yearly Overview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118" y="1302348"/>
            <a:ext cx="8862949" cy="555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100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1075041"/>
            <a:ext cx="12000089" cy="0"/>
          </a:xfrm>
          <a:prstGeom prst="line">
            <a:avLst/>
          </a:prstGeom>
          <a:ln w="2254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04"/>
            <a:ext cx="2114550" cy="2114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BE5C60-D8DA-20B2-281E-9BF699BFA9B5}"/>
              </a:ext>
            </a:extLst>
          </p:cNvPr>
          <p:cNvSpPr txBox="1"/>
          <p:nvPr/>
        </p:nvSpPr>
        <p:spPr>
          <a:xfrm>
            <a:off x="265792" y="2407805"/>
            <a:ext cx="18487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1" i="0" dirty="0">
                <a:solidFill>
                  <a:srgbClr val="17243D"/>
                </a:solidFill>
                <a:effectLst/>
                <a:latin typeface="Mont"/>
              </a:rPr>
              <a:t>Getting all</a:t>
            </a:r>
          </a:p>
          <a:p>
            <a:pPr algn="l"/>
            <a:r>
              <a:rPr lang="en-US" b="1" i="0" dirty="0">
                <a:solidFill>
                  <a:srgbClr val="17243D"/>
                </a:solidFill>
                <a:effectLst/>
                <a:latin typeface="Mont"/>
              </a:rPr>
              <a:t>children to read</a:t>
            </a:r>
          </a:p>
          <a:p>
            <a:pPr algn="l"/>
            <a:r>
              <a:rPr lang="en-US" b="1" i="0" dirty="0">
                <a:solidFill>
                  <a:srgbClr val="17243D"/>
                </a:solidFill>
                <a:effectLst/>
                <a:latin typeface="Mont"/>
              </a:rPr>
              <a:t>well, </a:t>
            </a:r>
            <a:r>
              <a:rPr lang="en-US" b="1" i="0" dirty="0">
                <a:solidFill>
                  <a:srgbClr val="5BABC4"/>
                </a:solidFill>
                <a:effectLst/>
                <a:latin typeface="Mont"/>
              </a:rPr>
              <a:t>quickly</a:t>
            </a:r>
            <a:endParaRPr lang="en-US" b="1" i="0" dirty="0">
              <a:solidFill>
                <a:srgbClr val="17243D"/>
              </a:solidFill>
              <a:effectLst/>
              <a:latin typeface="Mon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5A11AA-9392-5F0C-2CA4-D79FBA8D4C7C}"/>
              </a:ext>
            </a:extLst>
          </p:cNvPr>
          <p:cNvSpPr txBox="1"/>
          <p:nvPr/>
        </p:nvSpPr>
        <p:spPr>
          <a:xfrm>
            <a:off x="1931670" y="0"/>
            <a:ext cx="60983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b="1" dirty="0">
                <a:solidFill>
                  <a:schemeClr val="tx1"/>
                </a:solidFill>
                <a:latin typeface="Calibri Light" panose="020F0302020204030204" pitchFamily="34" charset="0"/>
              </a:rPr>
              <a:t>Phonics</a:t>
            </a:r>
            <a:endParaRPr lang="en-GB" sz="6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AA6052F-E5D3-BB66-4971-2C27927A8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92" y="4907948"/>
            <a:ext cx="1557884" cy="13331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F3AEDB-1D08-8EEA-5432-92D8DD2ACB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9091" y="5032277"/>
            <a:ext cx="2027117" cy="152326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502D15B-584A-7F73-4ADF-C65E8F6B65AA}"/>
              </a:ext>
            </a:extLst>
          </p:cNvPr>
          <p:cNvSpPr txBox="1"/>
          <p:nvPr/>
        </p:nvSpPr>
        <p:spPr>
          <a:xfrm>
            <a:off x="1960009" y="1157883"/>
            <a:ext cx="10355912" cy="7417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Calibri Light" panose="020F0302020204030204" pitchFamily="34" charset="0"/>
              </a:rPr>
              <a:t>We follow the ELS (Essential Letters and Sounds programme)</a:t>
            </a:r>
            <a:endParaRPr lang="en-GB" sz="2400" b="1" dirty="0">
              <a:latin typeface="Calibri Light" panose="020F03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30 minutes everyday</a:t>
            </a:r>
            <a:endParaRPr lang="en-GB" sz="2400" dirty="0">
              <a:latin typeface="Calibri Light" panose="020F03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Calibri Light" panose="020F03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 Light" panose="020F0302020204030204" pitchFamily="34" charset="0"/>
              </a:rPr>
              <a:t>The programme is based around a ‘show, copy, repeat’ sequence</a:t>
            </a:r>
          </a:p>
          <a:p>
            <a:r>
              <a:rPr lang="en-GB" sz="2400" dirty="0">
                <a:latin typeface="Calibri Light" panose="020F0302020204030204" pitchFamily="34" charset="0"/>
              </a:rPr>
              <a:t>      until the children are independent.</a:t>
            </a:r>
          </a:p>
          <a:p>
            <a:endParaRPr lang="en-GB" sz="2400" dirty="0">
              <a:latin typeface="Calibri Light" panose="020F03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children hear and say each sound (phoneme), first in isolation, and then </a:t>
            </a:r>
          </a:p>
          <a:p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     within words and sentences. They </a:t>
            </a:r>
            <a:r>
              <a:rPr lang="en-GB" sz="2400" dirty="0">
                <a:latin typeface="Calibri Light" panose="020F0302020204030204" pitchFamily="34" charset="0"/>
              </a:rPr>
              <a:t>use ‘robot arms’ to segment the sounds and </a:t>
            </a:r>
          </a:p>
          <a:p>
            <a:r>
              <a:rPr lang="en-GB" sz="2400" dirty="0">
                <a:latin typeface="Calibri Light" panose="020F0302020204030204" pitchFamily="34" charset="0"/>
              </a:rPr>
              <a:t>      t</a:t>
            </a: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hen blend the sounds together </a:t>
            </a:r>
            <a:r>
              <a:rPr lang="en-GB" sz="2400" dirty="0">
                <a:latin typeface="Calibri Light" panose="020F0302020204030204" pitchFamily="34" charset="0"/>
              </a:rPr>
              <a:t>saying </a:t>
            </a: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the whole word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>
              <a:latin typeface="Calibri Light" panose="020F03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 Light" panose="020F0302020204030204" pitchFamily="34" charset="0"/>
              </a:rPr>
              <a:t>They are encouraged to use this segmenting and </a:t>
            </a:r>
          </a:p>
          <a:p>
            <a:r>
              <a:rPr lang="en-GB" sz="2400" dirty="0">
                <a:latin typeface="Calibri Light" panose="020F0302020204030204" pitchFamily="34" charset="0"/>
              </a:rPr>
              <a:t>     blending technique when writing</a:t>
            </a:r>
          </a:p>
          <a:p>
            <a:endParaRPr lang="en-GB" sz="2400" dirty="0">
              <a:latin typeface="Calibri Light" panose="020F03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Calibri Light" panose="020F0302020204030204" pitchFamily="34" charset="0"/>
              </a:rPr>
              <a:t>D</a:t>
            </a:r>
            <a:r>
              <a:rPr lang="en-GB" sz="2400" dirty="0">
                <a:solidFill>
                  <a:schemeClr val="tx1"/>
                </a:solidFill>
                <a:latin typeface="Calibri Light" panose="020F0302020204030204" pitchFamily="34" charset="0"/>
              </a:rPr>
              <a:t>ecodable books: </a:t>
            </a:r>
            <a:r>
              <a:rPr lang="en-US" sz="2400" dirty="0">
                <a:latin typeface="+mj-lt"/>
              </a:rPr>
              <a:t>A text which is entirely decodable </a:t>
            </a:r>
          </a:p>
          <a:p>
            <a:r>
              <a:rPr lang="en-US" sz="2400" dirty="0">
                <a:latin typeface="+mj-lt"/>
              </a:rPr>
              <a:t>       based on the sounds and graphemes that have been taught</a:t>
            </a:r>
            <a:endParaRPr lang="en-GB" sz="2400" dirty="0">
              <a:latin typeface="+mj-lt"/>
            </a:endParaRPr>
          </a:p>
          <a:p>
            <a:br>
              <a:rPr lang="en-GB" sz="2800" dirty="0">
                <a:solidFill>
                  <a:schemeClr val="tx1"/>
                </a:solidFill>
                <a:latin typeface="Calibri Light" panose="020F0302020204030204" pitchFamily="34" charset="0"/>
              </a:rPr>
            </a:br>
            <a:br>
              <a:rPr lang="en-GB" sz="2800" dirty="0">
                <a:solidFill>
                  <a:schemeClr val="tx1"/>
                </a:solidFill>
                <a:latin typeface="Calibri Light" panose="020F0302020204030204" pitchFamily="34" charset="0"/>
              </a:rPr>
            </a:br>
            <a:br>
              <a:rPr lang="en-GB" sz="2800" u="sng" dirty="0">
                <a:latin typeface="Calibri Light" panose="020F0302020204030204" pitchFamily="34" charset="0"/>
              </a:rPr>
            </a:b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72985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370535"/>
            <a:ext cx="12000089" cy="0"/>
          </a:xfrm>
          <a:prstGeom prst="line">
            <a:avLst/>
          </a:prstGeom>
          <a:ln w="2254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126"/>
            <a:ext cx="2114550" cy="21145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C1481C-6F13-BC8D-F558-88EF6DBA1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25" y="1050413"/>
            <a:ext cx="4152391" cy="557846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F41786E-1EFB-71E4-65AA-90F70BF4344E}"/>
              </a:ext>
            </a:extLst>
          </p:cNvPr>
          <p:cNvGrpSpPr/>
          <p:nvPr/>
        </p:nvGrpSpPr>
        <p:grpSpPr>
          <a:xfrm>
            <a:off x="7423970" y="629945"/>
            <a:ext cx="4219575" cy="6228055"/>
            <a:chOff x="2114550" y="522503"/>
            <a:chExt cx="4219575" cy="6679769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4E5EFC2-260A-EE58-BE46-772DCE563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14550" y="522503"/>
              <a:ext cx="4219575" cy="51435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E18A94B-0088-9EFE-37D4-3E5C59E3C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43125" y="5468722"/>
              <a:ext cx="4191000" cy="173355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8805869-38F2-FC4B-FF94-28D4C68739CB}"/>
              </a:ext>
            </a:extLst>
          </p:cNvPr>
          <p:cNvSpPr txBox="1"/>
          <p:nvPr/>
        </p:nvSpPr>
        <p:spPr>
          <a:xfrm>
            <a:off x="2968845" y="569764"/>
            <a:ext cx="2108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Phase 5 sounds</a:t>
            </a:r>
            <a:endParaRPr lang="en-GB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ADC2B0-CCE9-819F-D768-1E520730034D}"/>
              </a:ext>
            </a:extLst>
          </p:cNvPr>
          <p:cNvSpPr txBox="1"/>
          <p:nvPr/>
        </p:nvSpPr>
        <p:spPr>
          <a:xfrm>
            <a:off x="7038843" y="139702"/>
            <a:ext cx="4989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Year 1 Harder to Read and Spell Words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0909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4550" y="251952"/>
            <a:ext cx="8282908" cy="1320800"/>
          </a:xfrm>
        </p:spPr>
        <p:txBody>
          <a:bodyPr>
            <a:noAutofit/>
          </a:bodyPr>
          <a:lstStyle/>
          <a:p>
            <a:r>
              <a:rPr lang="en-GB" sz="4800" b="1" dirty="0">
                <a:latin typeface="Calibri Light" panose="020F0302020204030204" pitchFamily="34" charset="0"/>
              </a:rPr>
              <a:t>Glossary of Terminology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4228" y="2070304"/>
            <a:ext cx="1070586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b="1" dirty="0">
                <a:latin typeface="Calibri Light" panose="020F0302020204030204" pitchFamily="34" charset="0"/>
              </a:rPr>
              <a:t>Digraphs:</a:t>
            </a:r>
            <a:r>
              <a:rPr lang="en-GB" sz="3200" dirty="0">
                <a:latin typeface="Calibri Light" panose="020F0302020204030204" pitchFamily="34" charset="0"/>
              </a:rPr>
              <a:t>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Two letters making one sound: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 Light" panose="020F0302020204030204" pitchFamily="34" charset="0"/>
                <a:cs typeface="Calibri Light" panose="020F0302020204030204" pitchFamily="34" charset="0"/>
              </a:rPr>
              <a:t>ch, sh, th, 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b="1" dirty="0">
                <a:latin typeface="Calibri Light" panose="020F0302020204030204" pitchFamily="34" charset="0"/>
              </a:rPr>
              <a:t>Vowel Digraphs: </a:t>
            </a:r>
            <a:r>
              <a:rPr lang="en-GB" sz="3200" dirty="0">
                <a:solidFill>
                  <a:srgbClr val="FF0000"/>
                </a:solidFill>
                <a:latin typeface="Calibri Light" panose="020F0302020204030204" pitchFamily="34" charset="0"/>
              </a:rPr>
              <a:t>oa, ee, ai, oi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b="1" dirty="0">
                <a:latin typeface="Calibri Light" panose="020F0302020204030204" pitchFamily="34" charset="0"/>
              </a:rPr>
              <a:t>Split digraphs: </a:t>
            </a:r>
            <a:r>
              <a:rPr lang="en-US" sz="3200" dirty="0">
                <a:latin typeface="+mj-lt"/>
              </a:rPr>
              <a:t>Two vowels that make one sound but are split by one or more consonants: </a:t>
            </a:r>
            <a:r>
              <a:rPr lang="en-GB" sz="3200" dirty="0">
                <a:solidFill>
                  <a:srgbClr val="FF0000"/>
                </a:solidFill>
                <a:latin typeface="Calibri Light" panose="020F0302020204030204" pitchFamily="34" charset="0"/>
              </a:rPr>
              <a:t>a-e, e-e, i-e, o-e, u-e (as in ‘make’ or ‘inside’)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b="1" dirty="0">
                <a:latin typeface="Calibri Light" panose="020F0302020204030204" pitchFamily="34" charset="0"/>
              </a:rPr>
              <a:t>Trigraphs: </a:t>
            </a:r>
            <a:r>
              <a:rPr lang="en-GB" sz="3200" dirty="0">
                <a:latin typeface="Calibri Light" panose="020F0302020204030204" pitchFamily="34" charset="0"/>
              </a:rPr>
              <a:t>three letters making one sound: </a:t>
            </a:r>
            <a:r>
              <a:rPr lang="en-GB" sz="3200" dirty="0">
                <a:solidFill>
                  <a:srgbClr val="FF0000"/>
                </a:solidFill>
                <a:latin typeface="Calibri Light" panose="020F0302020204030204" pitchFamily="34" charset="0"/>
              </a:rPr>
              <a:t>igh, air, ure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b="1" dirty="0">
                <a:latin typeface="+mj-lt"/>
              </a:rPr>
              <a:t>Grapheme: </a:t>
            </a:r>
            <a:r>
              <a:rPr lang="en-US" sz="3200" dirty="0">
                <a:latin typeface="+mj-lt"/>
              </a:rPr>
              <a:t>A letter or a group of letters representing one phoneme: </a:t>
            </a:r>
            <a:r>
              <a:rPr lang="en-US" sz="3200" dirty="0">
                <a:solidFill>
                  <a:srgbClr val="FF0000"/>
                </a:solidFill>
                <a:latin typeface="+mj-lt"/>
              </a:rPr>
              <a:t>ough - though</a:t>
            </a:r>
            <a:endParaRPr lang="en-GB" sz="32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572752"/>
            <a:ext cx="12000089" cy="0"/>
          </a:xfrm>
          <a:prstGeom prst="line">
            <a:avLst/>
          </a:prstGeom>
          <a:ln w="2254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126"/>
            <a:ext cx="211455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29336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</TotalTime>
  <Words>903</Words>
  <Application>Microsoft Office PowerPoint</Application>
  <PresentationFormat>Widescreen</PresentationFormat>
  <Paragraphs>114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Comic Sans MS</vt:lpstr>
      <vt:lpstr>Mont</vt:lpstr>
      <vt:lpstr>2_Office Theme</vt:lpstr>
      <vt:lpstr>1_Office Theme</vt:lpstr>
      <vt:lpstr>Welcome to Year 1!</vt:lpstr>
      <vt:lpstr>PowerPoint Presentation</vt:lpstr>
      <vt:lpstr>Daily Routine</vt:lpstr>
      <vt:lpstr>English</vt:lpstr>
      <vt:lpstr>Maths</vt:lpstr>
      <vt:lpstr>PowerPoint Presentation</vt:lpstr>
      <vt:lpstr>PowerPoint Presentation</vt:lpstr>
      <vt:lpstr>PowerPoint Presentation</vt:lpstr>
      <vt:lpstr>Glossary of Terminology</vt:lpstr>
      <vt:lpstr>Year 1 Screening Test</vt:lpstr>
      <vt:lpstr>PowerPoint Presentation</vt:lpstr>
      <vt:lpstr>PowerPoint Presentation</vt:lpstr>
      <vt:lpstr>PowerPoint Presentation</vt:lpstr>
      <vt:lpstr>PowerPoint Presentation</vt:lpstr>
      <vt:lpstr>Attendance</vt:lpstr>
      <vt:lpstr>PowerPoint Presentation</vt:lpstr>
      <vt:lpstr>Any 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nmowforth</dc:creator>
  <cp:lastModifiedBy>Lucy Lomas</cp:lastModifiedBy>
  <cp:revision>77</cp:revision>
  <cp:lastPrinted>2021-09-29T16:57:31Z</cp:lastPrinted>
  <dcterms:created xsi:type="dcterms:W3CDTF">2015-09-14T20:14:21Z</dcterms:created>
  <dcterms:modified xsi:type="dcterms:W3CDTF">2025-10-01T06:32:52Z</dcterms:modified>
</cp:coreProperties>
</file>