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57" r:id="rId6"/>
    <p:sldId id="277" r:id="rId7"/>
    <p:sldId id="278" r:id="rId8"/>
    <p:sldId id="266" r:id="rId9"/>
    <p:sldId id="267" r:id="rId10"/>
    <p:sldId id="279" r:id="rId11"/>
    <p:sldId id="268" r:id="rId12"/>
    <p:sldId id="269" r:id="rId13"/>
    <p:sldId id="280" r:id="rId14"/>
    <p:sldId id="270" r:id="rId15"/>
    <p:sldId id="271" r:id="rId16"/>
    <p:sldId id="281" r:id="rId17"/>
    <p:sldId id="272" r:id="rId18"/>
    <p:sldId id="282" r:id="rId19"/>
    <p:sldId id="273" r:id="rId20"/>
    <p:sldId id="274" r:id="rId21"/>
    <p:sldId id="275" r:id="rId22"/>
    <p:sldId id="276" r:id="rId23"/>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2" autoAdjust="0"/>
  </p:normalViewPr>
  <p:slideViewPr>
    <p:cSldViewPr snapToGrid="0">
      <p:cViewPr varScale="1">
        <p:scale>
          <a:sx n="67" d="100"/>
          <a:sy n="67" d="100"/>
        </p:scale>
        <p:origin x="365" y="6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23E10C-4735-4A0D-A76B-FFFBF4B6ED03}" type="datetimeFigureOut">
              <a:rPr lang="en-US" smtClean="0"/>
              <a:t>3/13/2020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3/13/2020</a:t>
            </a:fld>
            <a:endParaRPr lang="en-US" noProof="0"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SATs 2020</a:t>
            </a:r>
            <a:endParaRPr lang="ru-RU" dirty="0"/>
          </a:p>
        </p:txBody>
      </p:sp>
      <p:sp>
        <p:nvSpPr>
          <p:cNvPr id="8" name="TextBox 7"/>
          <p:cNvSpPr txBox="1"/>
          <p:nvPr/>
        </p:nvSpPr>
        <p:spPr>
          <a:xfrm rot="21051367">
            <a:off x="498261" y="2981092"/>
            <a:ext cx="4643127" cy="1569660"/>
          </a:xfrm>
          <a:prstGeom prst="rect">
            <a:avLst/>
          </a:prstGeom>
          <a:noFill/>
        </p:spPr>
        <p:txBody>
          <a:bodyPr wrap="square" rtlCol="0">
            <a:spAutoFit/>
          </a:bodyPr>
          <a:lstStyle/>
          <a:p>
            <a:pPr algn="ctr"/>
            <a:r>
              <a:rPr lang="en-GB" sz="4800" dirty="0" smtClean="0"/>
              <a:t>Week beginning 11</a:t>
            </a:r>
            <a:r>
              <a:rPr lang="en-GB" sz="4800" baseline="30000" dirty="0" smtClean="0"/>
              <a:t>th</a:t>
            </a:r>
            <a:r>
              <a:rPr lang="en-GB" sz="4800" dirty="0" smtClean="0"/>
              <a:t> May 2020</a:t>
            </a:r>
            <a:endParaRPr lang="en-GB" sz="4800" dirty="0"/>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7049" y="3134221"/>
            <a:ext cx="6023609" cy="2990684"/>
          </a:xfrm>
          <a:prstGeom prst="rect">
            <a:avLst/>
          </a:prstGeom>
        </p:spPr>
      </p:pic>
      <p:sp>
        <p:nvSpPr>
          <p:cNvPr id="5" name="TextBox 4"/>
          <p:cNvSpPr txBox="1"/>
          <p:nvPr/>
        </p:nvSpPr>
        <p:spPr>
          <a:xfrm>
            <a:off x="336331" y="275412"/>
            <a:ext cx="4104456" cy="646331"/>
          </a:xfrm>
          <a:prstGeom prst="rect">
            <a:avLst/>
          </a:prstGeom>
          <a:noFill/>
        </p:spPr>
        <p:txBody>
          <a:bodyPr wrap="square" rtlCol="0">
            <a:spAutoFit/>
          </a:bodyPr>
          <a:lstStyle/>
          <a:p>
            <a:pPr algn="r"/>
            <a:r>
              <a:rPr lang="en-GB" sz="3600" dirty="0">
                <a:latin typeface="Comic Sans MS" pitchFamily="66" charset="0"/>
              </a:rPr>
              <a:t>Sample Questions</a:t>
            </a:r>
          </a:p>
        </p:txBody>
      </p:sp>
      <p:pic>
        <p:nvPicPr>
          <p:cNvPr id="3" name="Picture 2"/>
          <p:cNvPicPr>
            <a:picLocks noChangeAspect="1"/>
          </p:cNvPicPr>
          <p:nvPr/>
        </p:nvPicPr>
        <p:blipFill>
          <a:blip r:embed="rId3"/>
          <a:stretch>
            <a:fillRect/>
          </a:stretch>
        </p:blipFill>
        <p:spPr>
          <a:xfrm>
            <a:off x="336331" y="1048407"/>
            <a:ext cx="6695090" cy="2085814"/>
          </a:xfrm>
          <a:prstGeom prst="rect">
            <a:avLst/>
          </a:prstGeom>
        </p:spPr>
      </p:pic>
      <p:pic>
        <p:nvPicPr>
          <p:cNvPr id="2" name="Picture 1"/>
          <p:cNvPicPr>
            <a:picLocks noChangeAspect="1"/>
          </p:cNvPicPr>
          <p:nvPr/>
        </p:nvPicPr>
        <p:blipFill>
          <a:blip r:embed="rId4"/>
          <a:stretch>
            <a:fillRect/>
          </a:stretch>
        </p:blipFill>
        <p:spPr>
          <a:xfrm>
            <a:off x="5400675" y="1305255"/>
            <a:ext cx="6791325" cy="4819650"/>
          </a:xfrm>
          <a:prstGeom prst="rect">
            <a:avLst/>
          </a:prstGeom>
        </p:spPr>
      </p:pic>
    </p:spTree>
    <p:extLst>
      <p:ext uri="{BB962C8B-B14F-4D97-AF65-F5344CB8AC3E}">
        <p14:creationId xmlns:p14="http://schemas.microsoft.com/office/powerpoint/2010/main" val="54021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6" name="Title 5"/>
          <p:cNvSpPr>
            <a:spLocks noGrp="1"/>
          </p:cNvSpPr>
          <p:nvPr>
            <p:ph type="title"/>
          </p:nvPr>
        </p:nvSpPr>
        <p:spPr>
          <a:xfrm rot="21122394">
            <a:off x="753291" y="326062"/>
            <a:ext cx="3924624" cy="1325563"/>
          </a:xfrm>
        </p:spPr>
        <p:txBody>
          <a:bodyPr/>
          <a:lstStyle/>
          <a:p>
            <a:r>
              <a:rPr lang="en-GB" dirty="0" smtClean="0"/>
              <a:t>Reading</a:t>
            </a:r>
            <a:endParaRPr lang="en-GB" dirty="0"/>
          </a:p>
        </p:txBody>
      </p:sp>
      <p:sp>
        <p:nvSpPr>
          <p:cNvPr id="4" name="Text Placeholder 3"/>
          <p:cNvSpPr>
            <a:spLocks noGrp="1"/>
          </p:cNvSpPr>
          <p:nvPr>
            <p:ph type="body" sz="half" idx="4294967295"/>
          </p:nvPr>
        </p:nvSpPr>
        <p:spPr>
          <a:xfrm>
            <a:off x="618978" y="1834417"/>
            <a:ext cx="11187022" cy="4608586"/>
          </a:xfrm>
          <a:solidFill>
            <a:srgbClr val="FFC000"/>
          </a:solidFill>
        </p:spPr>
        <p:txBody>
          <a:bodyPr>
            <a:normAutofit/>
          </a:bodyPr>
          <a:lstStyle/>
          <a:p>
            <a:pPr marL="0" indent="0" algn="ctr">
              <a:buNone/>
            </a:pPr>
            <a:r>
              <a:rPr lang="en-GB" sz="4000" b="1" dirty="0" smtClean="0">
                <a:solidFill>
                  <a:schemeClr val="tx2">
                    <a:lumMod val="75000"/>
                  </a:schemeClr>
                </a:solidFill>
              </a:rPr>
              <a:t>How you can help at home </a:t>
            </a:r>
            <a:endParaRPr lang="en-GB" sz="4000" b="1" dirty="0">
              <a:solidFill>
                <a:schemeClr val="tx2">
                  <a:lumMod val="75000"/>
                </a:schemeClr>
              </a:solidFill>
            </a:endParaRPr>
          </a:p>
        </p:txBody>
      </p:sp>
      <p:sp>
        <p:nvSpPr>
          <p:cNvPr id="11" name="TextBox 10"/>
          <p:cNvSpPr txBox="1"/>
          <p:nvPr/>
        </p:nvSpPr>
        <p:spPr>
          <a:xfrm>
            <a:off x="767415" y="2376935"/>
            <a:ext cx="10908770" cy="4585871"/>
          </a:xfrm>
          <a:prstGeom prst="rect">
            <a:avLst/>
          </a:prstGeom>
          <a:noFill/>
        </p:spPr>
        <p:txBody>
          <a:bodyPr wrap="square" rtlCol="0">
            <a:spAutoFit/>
          </a:bodyPr>
          <a:lstStyle/>
          <a:p>
            <a:r>
              <a:rPr lang="en-GB" sz="2400" dirty="0" smtClean="0">
                <a:solidFill>
                  <a:schemeClr val="bg1"/>
                </a:solidFill>
              </a:rPr>
              <a:t>Encourage your children to read at least 3 times a week every week. </a:t>
            </a:r>
          </a:p>
          <a:p>
            <a:endParaRPr lang="en-GB" sz="2400" dirty="0">
              <a:solidFill>
                <a:schemeClr val="bg1"/>
              </a:solidFill>
            </a:endParaRPr>
          </a:p>
          <a:p>
            <a:r>
              <a:rPr lang="en-GB" sz="2400" dirty="0" smtClean="0">
                <a:solidFill>
                  <a:schemeClr val="bg1"/>
                </a:solidFill>
              </a:rPr>
              <a:t>Ask the children questions about the text that they have read using the sheet that was provided with the targets. Make sure they look back at the text to find their answer. </a:t>
            </a:r>
          </a:p>
          <a:p>
            <a:endParaRPr lang="en-GB" sz="2400" dirty="0">
              <a:solidFill>
                <a:schemeClr val="bg1"/>
              </a:solidFill>
            </a:endParaRPr>
          </a:p>
          <a:p>
            <a:r>
              <a:rPr lang="en-GB" sz="2400" dirty="0" smtClean="0">
                <a:solidFill>
                  <a:schemeClr val="bg1"/>
                </a:solidFill>
              </a:rPr>
              <a:t>Focus mainly on find and retrieve and inference questions as this is what the majority of the test is based on. </a:t>
            </a:r>
          </a:p>
          <a:p>
            <a:endParaRPr lang="en-US" sz="2400" dirty="0">
              <a:solidFill>
                <a:schemeClr val="bg1"/>
              </a:solidFill>
            </a:endParaRPr>
          </a:p>
          <a:p>
            <a:r>
              <a:rPr lang="en-GB" sz="2400" dirty="0">
                <a:solidFill>
                  <a:schemeClr val="bg1"/>
                </a:solidFill>
                <a:latin typeface="Comic Sans MS" pitchFamily="66" charset="0"/>
              </a:rPr>
              <a:t>Check the definitions of unfamiliar words and explore the context they should be used in.</a:t>
            </a:r>
          </a:p>
          <a:p>
            <a:endParaRPr lang="en-GB" sz="2800" dirty="0" smtClean="0">
              <a:solidFill>
                <a:schemeClr val="bg1"/>
              </a:solidFill>
            </a:endParaRPr>
          </a:p>
        </p:txBody>
      </p:sp>
    </p:spTree>
    <p:extLst>
      <p:ext uri="{BB962C8B-B14F-4D97-AF65-F5344CB8AC3E}">
        <p14:creationId xmlns:p14="http://schemas.microsoft.com/office/powerpoint/2010/main" val="287058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12</a:t>
            </a:fld>
            <a:endParaRPr lang="en-US" noProof="0" dirty="0"/>
          </a:p>
        </p:txBody>
      </p:sp>
      <p:sp>
        <p:nvSpPr>
          <p:cNvPr id="4" name="Title 3"/>
          <p:cNvSpPr>
            <a:spLocks noGrp="1"/>
          </p:cNvSpPr>
          <p:nvPr>
            <p:ph type="title"/>
          </p:nvPr>
        </p:nvSpPr>
        <p:spPr/>
        <p:txBody>
          <a:bodyPr>
            <a:noAutofit/>
          </a:bodyPr>
          <a:lstStyle/>
          <a:p>
            <a:pPr algn="ctr"/>
            <a:r>
              <a:rPr lang="en-GB" sz="4800" dirty="0" smtClean="0"/>
              <a:t>Maths</a:t>
            </a:r>
            <a:endParaRPr lang="en-GB" sz="2800" dirty="0"/>
          </a:p>
        </p:txBody>
      </p:sp>
      <p:sp>
        <p:nvSpPr>
          <p:cNvPr id="16" name="Content Placeholder 15"/>
          <p:cNvSpPr>
            <a:spLocks noGrp="1"/>
          </p:cNvSpPr>
          <p:nvPr>
            <p:ph idx="1"/>
          </p:nvPr>
        </p:nvSpPr>
        <p:spPr>
          <a:xfrm>
            <a:off x="2138289" y="1777048"/>
            <a:ext cx="9819249" cy="4351338"/>
          </a:xfrm>
        </p:spPr>
        <p:txBody>
          <a:bodyPr>
            <a:normAutofit/>
          </a:bodyPr>
          <a:lstStyle/>
          <a:p>
            <a:pPr marL="0" indent="0">
              <a:buNone/>
            </a:pPr>
            <a:r>
              <a:rPr lang="en-GB" sz="3200" b="1" dirty="0" smtClean="0"/>
              <a:t>Paper 1 - Arithmetic: </a:t>
            </a:r>
            <a:endParaRPr lang="en-GB" sz="3200" dirty="0"/>
          </a:p>
          <a:p>
            <a:r>
              <a:rPr lang="en-GB" sz="3200" dirty="0" smtClean="0"/>
              <a:t>This paper tests the children’s arithmetic skills. </a:t>
            </a:r>
          </a:p>
          <a:p>
            <a:r>
              <a:rPr lang="en-GB" sz="3200" dirty="0" smtClean="0"/>
              <a:t>There are no worded problems: the whole test is based around calculations. </a:t>
            </a:r>
          </a:p>
          <a:p>
            <a:r>
              <a:rPr lang="en-GB" sz="3200" dirty="0" smtClean="0"/>
              <a:t>It lasts for 30 minutes.</a:t>
            </a:r>
          </a:p>
          <a:p>
            <a:r>
              <a:rPr lang="en-GB" sz="3200" dirty="0" smtClean="0"/>
              <a:t>There are a possible 40 marks on the arithmetic paper. </a:t>
            </a:r>
          </a:p>
        </p:txBody>
      </p:sp>
    </p:spTree>
    <p:extLst>
      <p:ext uri="{BB962C8B-B14F-4D97-AF65-F5344CB8AC3E}">
        <p14:creationId xmlns:p14="http://schemas.microsoft.com/office/powerpoint/2010/main" val="242631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0609" y="1772817"/>
            <a:ext cx="51784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30621" y="548681"/>
            <a:ext cx="4104456" cy="646331"/>
          </a:xfrm>
          <a:prstGeom prst="rect">
            <a:avLst/>
          </a:prstGeom>
          <a:noFill/>
        </p:spPr>
        <p:txBody>
          <a:bodyPr wrap="square" rtlCol="0">
            <a:spAutoFit/>
          </a:bodyPr>
          <a:lstStyle/>
          <a:p>
            <a:pPr algn="r"/>
            <a:r>
              <a:rPr lang="en-GB" sz="3600" dirty="0">
                <a:latin typeface="Comic Sans MS" pitchFamily="66" charset="0"/>
              </a:rPr>
              <a:t>Sample Questions</a:t>
            </a:r>
          </a:p>
        </p:txBody>
      </p:sp>
    </p:spTree>
    <p:extLst>
      <p:ext uri="{BB962C8B-B14F-4D97-AF65-F5344CB8AC3E}">
        <p14:creationId xmlns:p14="http://schemas.microsoft.com/office/powerpoint/2010/main" val="373246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14</a:t>
            </a:fld>
            <a:endParaRPr lang="en-US" noProof="0" dirty="0"/>
          </a:p>
        </p:txBody>
      </p:sp>
      <p:sp>
        <p:nvSpPr>
          <p:cNvPr id="4" name="Title 3"/>
          <p:cNvSpPr>
            <a:spLocks noGrp="1"/>
          </p:cNvSpPr>
          <p:nvPr>
            <p:ph type="title"/>
          </p:nvPr>
        </p:nvSpPr>
        <p:spPr/>
        <p:txBody>
          <a:bodyPr>
            <a:noAutofit/>
          </a:bodyPr>
          <a:lstStyle/>
          <a:p>
            <a:pPr algn="ctr"/>
            <a:r>
              <a:rPr lang="en-GB" sz="4800" dirty="0" smtClean="0"/>
              <a:t>Maths</a:t>
            </a:r>
            <a:endParaRPr lang="en-GB" sz="2800" dirty="0"/>
          </a:p>
        </p:txBody>
      </p:sp>
      <p:sp>
        <p:nvSpPr>
          <p:cNvPr id="16" name="Content Placeholder 15"/>
          <p:cNvSpPr>
            <a:spLocks noGrp="1"/>
          </p:cNvSpPr>
          <p:nvPr>
            <p:ph idx="1"/>
          </p:nvPr>
        </p:nvSpPr>
        <p:spPr>
          <a:xfrm>
            <a:off x="2138289" y="1777048"/>
            <a:ext cx="9819249" cy="4351338"/>
          </a:xfrm>
        </p:spPr>
        <p:txBody>
          <a:bodyPr>
            <a:normAutofit/>
          </a:bodyPr>
          <a:lstStyle/>
          <a:p>
            <a:pPr marL="0" indent="0">
              <a:buNone/>
            </a:pPr>
            <a:r>
              <a:rPr lang="en-GB" sz="3200" b="1" dirty="0" smtClean="0"/>
              <a:t>Paper 2 and 3 - reasoning : </a:t>
            </a:r>
            <a:endParaRPr lang="en-GB" sz="3200" dirty="0"/>
          </a:p>
          <a:p>
            <a:r>
              <a:rPr lang="en-GB" sz="3200" dirty="0" smtClean="0"/>
              <a:t>This paper tests the children’s problem solving through worded problems. </a:t>
            </a:r>
          </a:p>
          <a:p>
            <a:r>
              <a:rPr lang="en-GB" sz="3200" dirty="0" smtClean="0"/>
              <a:t>Each test lasts for 40 minutes.</a:t>
            </a:r>
          </a:p>
          <a:p>
            <a:r>
              <a:rPr lang="en-GB" sz="3200" dirty="0" smtClean="0"/>
              <a:t>There are a possible 35 marks on each reasoning paper. </a:t>
            </a:r>
          </a:p>
          <a:p>
            <a:r>
              <a:rPr lang="en-GB" sz="3200" dirty="0" smtClean="0"/>
              <a:t>Altogether for maths, the children have a possible 110 marks that can be scored. </a:t>
            </a:r>
          </a:p>
        </p:txBody>
      </p:sp>
    </p:spTree>
    <p:extLst>
      <p:ext uri="{BB962C8B-B14F-4D97-AF65-F5344CB8AC3E}">
        <p14:creationId xmlns:p14="http://schemas.microsoft.com/office/powerpoint/2010/main" val="425402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584" y="1401934"/>
            <a:ext cx="5641209" cy="306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5793" y="1240715"/>
            <a:ext cx="6182241" cy="408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244584" y="277464"/>
            <a:ext cx="4371211" cy="963251"/>
          </a:xfrm>
          <a:prstGeom prst="rect">
            <a:avLst/>
          </a:prstGeom>
        </p:spPr>
      </p:pic>
    </p:spTree>
    <p:extLst>
      <p:ext uri="{BB962C8B-B14F-4D97-AF65-F5344CB8AC3E}">
        <p14:creationId xmlns:p14="http://schemas.microsoft.com/office/powerpoint/2010/main" val="3061709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6" name="Title 5"/>
          <p:cNvSpPr>
            <a:spLocks noGrp="1"/>
          </p:cNvSpPr>
          <p:nvPr>
            <p:ph type="title"/>
          </p:nvPr>
        </p:nvSpPr>
        <p:spPr/>
        <p:txBody>
          <a:bodyPr/>
          <a:lstStyle/>
          <a:p>
            <a:r>
              <a:rPr lang="en-GB" dirty="0" smtClean="0"/>
              <a:t>Mathematics</a:t>
            </a:r>
            <a:endParaRPr lang="en-GB" dirty="0"/>
          </a:p>
        </p:txBody>
      </p:sp>
      <p:sp>
        <p:nvSpPr>
          <p:cNvPr id="4" name="Text Placeholder 3"/>
          <p:cNvSpPr>
            <a:spLocks noGrp="1"/>
          </p:cNvSpPr>
          <p:nvPr>
            <p:ph type="body" sz="half" idx="4294967295"/>
          </p:nvPr>
        </p:nvSpPr>
        <p:spPr>
          <a:xfrm>
            <a:off x="618978" y="1834417"/>
            <a:ext cx="11187022" cy="4608586"/>
          </a:xfrm>
          <a:solidFill>
            <a:srgbClr val="FFC000"/>
          </a:solidFill>
        </p:spPr>
        <p:txBody>
          <a:bodyPr>
            <a:normAutofit/>
          </a:bodyPr>
          <a:lstStyle/>
          <a:p>
            <a:pPr marL="0" indent="0" algn="ctr">
              <a:buNone/>
            </a:pPr>
            <a:r>
              <a:rPr lang="en-GB" sz="4000" b="1" dirty="0" smtClean="0">
                <a:solidFill>
                  <a:schemeClr val="tx2">
                    <a:lumMod val="75000"/>
                  </a:schemeClr>
                </a:solidFill>
              </a:rPr>
              <a:t>How you can help at home </a:t>
            </a:r>
            <a:endParaRPr lang="en-GB" sz="4000" b="1" dirty="0">
              <a:solidFill>
                <a:schemeClr val="tx2">
                  <a:lumMod val="75000"/>
                </a:schemeClr>
              </a:solidFill>
            </a:endParaRPr>
          </a:p>
        </p:txBody>
      </p:sp>
      <p:sp>
        <p:nvSpPr>
          <p:cNvPr id="11" name="TextBox 10"/>
          <p:cNvSpPr txBox="1"/>
          <p:nvPr/>
        </p:nvSpPr>
        <p:spPr>
          <a:xfrm>
            <a:off x="767415" y="2576625"/>
            <a:ext cx="10908770" cy="3108543"/>
          </a:xfrm>
          <a:prstGeom prst="rect">
            <a:avLst/>
          </a:prstGeom>
          <a:noFill/>
        </p:spPr>
        <p:txBody>
          <a:bodyPr wrap="square" rtlCol="0">
            <a:spAutoFit/>
          </a:bodyPr>
          <a:lstStyle/>
          <a:p>
            <a:r>
              <a:rPr lang="en-GB" sz="2800" dirty="0" smtClean="0">
                <a:solidFill>
                  <a:schemeClr val="bg1"/>
                </a:solidFill>
              </a:rPr>
              <a:t>Practice the different calculation skills with your children regularly at home. </a:t>
            </a:r>
          </a:p>
          <a:p>
            <a:endParaRPr lang="en-GB" sz="2800" dirty="0">
              <a:solidFill>
                <a:schemeClr val="bg1"/>
              </a:solidFill>
            </a:endParaRPr>
          </a:p>
          <a:p>
            <a:r>
              <a:rPr lang="en-GB" sz="2800" dirty="0" smtClean="0">
                <a:solidFill>
                  <a:schemeClr val="bg1"/>
                </a:solidFill>
              </a:rPr>
              <a:t>Encourage your child to practise their </a:t>
            </a:r>
            <a:r>
              <a:rPr lang="en-GB" sz="2800" dirty="0" err="1" smtClean="0">
                <a:solidFill>
                  <a:schemeClr val="bg1"/>
                </a:solidFill>
              </a:rPr>
              <a:t>timestables</a:t>
            </a:r>
            <a:r>
              <a:rPr lang="en-GB" sz="2800" dirty="0" smtClean="0">
                <a:solidFill>
                  <a:schemeClr val="bg1"/>
                </a:solidFill>
              </a:rPr>
              <a:t> on </a:t>
            </a:r>
            <a:r>
              <a:rPr lang="en-GB" sz="2800" dirty="0" err="1" smtClean="0">
                <a:solidFill>
                  <a:schemeClr val="bg1"/>
                </a:solidFill>
              </a:rPr>
              <a:t>TTRockstars</a:t>
            </a:r>
            <a:r>
              <a:rPr lang="en-GB" sz="2800" dirty="0" smtClean="0">
                <a:solidFill>
                  <a:schemeClr val="bg1"/>
                </a:solidFill>
              </a:rPr>
              <a:t>. </a:t>
            </a:r>
          </a:p>
          <a:p>
            <a:endParaRPr lang="en-GB" sz="2800" dirty="0">
              <a:solidFill>
                <a:schemeClr val="bg1"/>
              </a:solidFill>
            </a:endParaRPr>
          </a:p>
          <a:p>
            <a:r>
              <a:rPr lang="en-GB" sz="2800" dirty="0" smtClean="0">
                <a:solidFill>
                  <a:schemeClr val="bg1"/>
                </a:solidFill>
              </a:rPr>
              <a:t>Discuss the meaning of different words within mathematics that could be used within the worded problems. </a:t>
            </a:r>
          </a:p>
        </p:txBody>
      </p:sp>
    </p:spTree>
    <p:extLst>
      <p:ext uri="{BB962C8B-B14F-4D97-AF65-F5344CB8AC3E}">
        <p14:creationId xmlns:p14="http://schemas.microsoft.com/office/powerpoint/2010/main" val="43054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a:xfrm rot="21180000">
            <a:off x="287594" y="340293"/>
            <a:ext cx="4624191" cy="1325563"/>
          </a:xfrm>
        </p:spPr>
        <p:txBody>
          <a:bodyPr/>
          <a:lstStyle/>
          <a:p>
            <a:r>
              <a:rPr lang="en-GB" dirty="0" smtClean="0"/>
              <a:t>Easter homework</a:t>
            </a:r>
            <a:endParaRPr lang="en-GB" dirty="0"/>
          </a:p>
        </p:txBody>
      </p:sp>
      <p:sp>
        <p:nvSpPr>
          <p:cNvPr id="5" name="Content Placeholder 4"/>
          <p:cNvSpPr>
            <a:spLocks noGrp="1"/>
          </p:cNvSpPr>
          <p:nvPr>
            <p:ph idx="1"/>
          </p:nvPr>
        </p:nvSpPr>
        <p:spPr>
          <a:xfrm>
            <a:off x="2166425" y="1825625"/>
            <a:ext cx="9773327" cy="4715852"/>
          </a:xfrm>
        </p:spPr>
        <p:txBody>
          <a:bodyPr>
            <a:normAutofit fontScale="92500" lnSpcReduction="20000"/>
          </a:bodyPr>
          <a:lstStyle/>
          <a:p>
            <a:pPr marL="0" indent="0">
              <a:buNone/>
            </a:pPr>
            <a:r>
              <a:rPr lang="en-GB" sz="3200" dirty="0" smtClean="0"/>
              <a:t>Through experience, there is a trend that children forget a lot of learning over the 2 week holiday. Therefore, we will be sending out homework over the spring break called ‘10 for 10’. </a:t>
            </a:r>
            <a:br>
              <a:rPr lang="en-GB" sz="3200" dirty="0" smtClean="0"/>
            </a:br>
            <a:endParaRPr lang="en-GB" sz="3200" dirty="0" smtClean="0"/>
          </a:p>
          <a:p>
            <a:r>
              <a:rPr lang="en-GB" sz="3200" dirty="0" smtClean="0"/>
              <a:t>There will be short activities to complete that should only take 10minutes. These will be for each subject that will last for 10 days. </a:t>
            </a:r>
          </a:p>
          <a:p>
            <a:r>
              <a:rPr lang="en-GB" sz="3200" dirty="0" smtClean="0"/>
              <a:t>Please encourage your child to complete these as much as possible.</a:t>
            </a:r>
          </a:p>
          <a:p>
            <a:r>
              <a:rPr lang="en-US" sz="3200" dirty="0" smtClean="0"/>
              <a:t>Please </a:t>
            </a:r>
            <a:r>
              <a:rPr lang="en-US" sz="3200" dirty="0"/>
              <a:t>let us know if there is something your child has struggled with during their homework </a:t>
            </a:r>
            <a:r>
              <a:rPr lang="en-US" sz="3200" dirty="0" smtClean="0"/>
              <a:t>tasks.</a:t>
            </a:r>
            <a:endParaRPr lang="en-US" sz="3200" dirty="0"/>
          </a:p>
          <a:p>
            <a:endParaRPr lang="en-GB" sz="3200" dirty="0"/>
          </a:p>
        </p:txBody>
      </p:sp>
    </p:spTree>
    <p:extLst>
      <p:ext uri="{BB962C8B-B14F-4D97-AF65-F5344CB8AC3E}">
        <p14:creationId xmlns:p14="http://schemas.microsoft.com/office/powerpoint/2010/main" val="2640660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p:cNvSpPr>
            <a:spLocks noGrp="1"/>
          </p:cNvSpPr>
          <p:nvPr>
            <p:ph type="title"/>
          </p:nvPr>
        </p:nvSpPr>
        <p:spPr/>
        <p:txBody>
          <a:bodyPr/>
          <a:lstStyle/>
          <a:p>
            <a:r>
              <a:rPr lang="en-GB" dirty="0" smtClean="0"/>
              <a:t>Stress</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98708" y="221907"/>
            <a:ext cx="3729718" cy="4351338"/>
          </a:xfrm>
        </p:spPr>
      </p:pic>
      <p:sp>
        <p:nvSpPr>
          <p:cNvPr id="7" name="TextBox 6"/>
          <p:cNvSpPr txBox="1"/>
          <p:nvPr/>
        </p:nvSpPr>
        <p:spPr>
          <a:xfrm>
            <a:off x="464234" y="1688124"/>
            <a:ext cx="7624689" cy="4524315"/>
          </a:xfrm>
          <a:prstGeom prst="rect">
            <a:avLst/>
          </a:prstGeom>
          <a:noFill/>
        </p:spPr>
        <p:txBody>
          <a:bodyPr wrap="square" rtlCol="0">
            <a:spAutoFit/>
          </a:bodyPr>
          <a:lstStyle/>
          <a:p>
            <a:r>
              <a:rPr lang="en-GB" sz="3200" dirty="0" smtClean="0"/>
              <a:t>Please encourage your child to try their best and continue to help them as home as much as possible. </a:t>
            </a:r>
          </a:p>
          <a:p>
            <a:endParaRPr lang="en-GB" sz="3200" dirty="0"/>
          </a:p>
          <a:p>
            <a:r>
              <a:rPr lang="en-GB" sz="3200" dirty="0" smtClean="0"/>
              <a:t>Make sure they come to school every day and work their hardest. </a:t>
            </a:r>
          </a:p>
          <a:p>
            <a:endParaRPr lang="en-GB" sz="3200" dirty="0"/>
          </a:p>
          <a:p>
            <a:r>
              <a:rPr lang="en-GB" sz="3200" dirty="0" smtClean="0"/>
              <a:t>However, please try not let them stress too much about these tests. </a:t>
            </a:r>
            <a:endParaRPr lang="en-GB" sz="3200" dirty="0"/>
          </a:p>
        </p:txBody>
      </p:sp>
    </p:spTree>
    <p:extLst>
      <p:ext uri="{BB962C8B-B14F-4D97-AF65-F5344CB8AC3E}">
        <p14:creationId xmlns:p14="http://schemas.microsoft.com/office/powerpoint/2010/main" val="316703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19</a:t>
            </a:fld>
            <a:endParaRPr lang="en-US" noProof="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115" y="0"/>
            <a:ext cx="5667769" cy="6858000"/>
          </a:xfrm>
          <a:prstGeom prst="rect">
            <a:avLst/>
          </a:prstGeom>
        </p:spPr>
      </p:pic>
    </p:spTree>
    <p:extLst>
      <p:ext uri="{BB962C8B-B14F-4D97-AF65-F5344CB8AC3E}">
        <p14:creationId xmlns:p14="http://schemas.microsoft.com/office/powerpoint/2010/main" val="291150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2" name="Title 1">
            <a:extLst>
              <a:ext uri="{FF2B5EF4-FFF2-40B4-BE49-F238E27FC236}">
                <a16:creationId xmlns:a16="http://schemas.microsoft.com/office/drawing/2014/main" id="{DD1A9F9A-7914-429C-8B48-A81473A57190}"/>
              </a:ext>
            </a:extLst>
          </p:cNvPr>
          <p:cNvSpPr>
            <a:spLocks noGrp="1"/>
          </p:cNvSpPr>
          <p:nvPr>
            <p:ph type="title" idx="4294967295"/>
          </p:nvPr>
        </p:nvSpPr>
        <p:spPr>
          <a:xfrm>
            <a:off x="250479" y="242071"/>
            <a:ext cx="5954378" cy="1062037"/>
          </a:xfrm>
        </p:spPr>
        <p:txBody>
          <a:bodyPr>
            <a:normAutofit fontScale="90000"/>
          </a:bodyPr>
          <a:lstStyle/>
          <a:p>
            <a:r>
              <a:rPr lang="en-US" dirty="0" smtClean="0"/>
              <a:t>Timetable for the week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5124150"/>
              </p:ext>
            </p:extLst>
          </p:nvPr>
        </p:nvGraphicFramePr>
        <p:xfrm>
          <a:off x="1704783" y="1553248"/>
          <a:ext cx="9458960" cy="3078210"/>
        </p:xfrm>
        <a:graphic>
          <a:graphicData uri="http://schemas.openxmlformats.org/drawingml/2006/table">
            <a:tbl>
              <a:tblPr firstRow="1" bandRow="1">
                <a:tableStyleId>{5940675A-B579-460E-94D1-54222C63F5DA}</a:tableStyleId>
              </a:tblPr>
              <a:tblGrid>
                <a:gridCol w="1891792">
                  <a:extLst>
                    <a:ext uri="{9D8B030D-6E8A-4147-A177-3AD203B41FA5}">
                      <a16:colId xmlns:a16="http://schemas.microsoft.com/office/drawing/2014/main" val="2504636502"/>
                    </a:ext>
                  </a:extLst>
                </a:gridCol>
                <a:gridCol w="1891792">
                  <a:extLst>
                    <a:ext uri="{9D8B030D-6E8A-4147-A177-3AD203B41FA5}">
                      <a16:colId xmlns:a16="http://schemas.microsoft.com/office/drawing/2014/main" val="1510106269"/>
                    </a:ext>
                  </a:extLst>
                </a:gridCol>
                <a:gridCol w="1891792">
                  <a:extLst>
                    <a:ext uri="{9D8B030D-6E8A-4147-A177-3AD203B41FA5}">
                      <a16:colId xmlns:a16="http://schemas.microsoft.com/office/drawing/2014/main" val="175238204"/>
                    </a:ext>
                  </a:extLst>
                </a:gridCol>
                <a:gridCol w="1891792">
                  <a:extLst>
                    <a:ext uri="{9D8B030D-6E8A-4147-A177-3AD203B41FA5}">
                      <a16:colId xmlns:a16="http://schemas.microsoft.com/office/drawing/2014/main" val="1835145165"/>
                    </a:ext>
                  </a:extLst>
                </a:gridCol>
                <a:gridCol w="1891792">
                  <a:extLst>
                    <a:ext uri="{9D8B030D-6E8A-4147-A177-3AD203B41FA5}">
                      <a16:colId xmlns:a16="http://schemas.microsoft.com/office/drawing/2014/main" val="634046985"/>
                    </a:ext>
                  </a:extLst>
                </a:gridCol>
              </a:tblGrid>
              <a:tr h="370840">
                <a:tc>
                  <a:txBody>
                    <a:bodyPr/>
                    <a:lstStyle/>
                    <a:p>
                      <a:pPr algn="ctr"/>
                      <a:r>
                        <a:rPr lang="en-GB" dirty="0" smtClean="0">
                          <a:solidFill>
                            <a:schemeClr val="bg1"/>
                          </a:solidFill>
                        </a:rPr>
                        <a:t>Monday 11</a:t>
                      </a:r>
                      <a:r>
                        <a:rPr lang="en-GB" baseline="30000" dirty="0" smtClean="0">
                          <a:solidFill>
                            <a:schemeClr val="bg1"/>
                          </a:solidFill>
                        </a:rPr>
                        <a:t>th</a:t>
                      </a:r>
                      <a:r>
                        <a:rPr lang="en-GB" dirty="0" smtClean="0">
                          <a:solidFill>
                            <a:schemeClr val="bg1"/>
                          </a:solidFill>
                        </a:rPr>
                        <a:t> </a:t>
                      </a:r>
                      <a:endParaRPr lang="en-GB" dirty="0">
                        <a:solidFill>
                          <a:schemeClr val="bg1"/>
                        </a:solidFill>
                      </a:endParaRPr>
                    </a:p>
                  </a:txBody>
                  <a:tcPr>
                    <a:solidFill>
                      <a:srgbClr val="C00000"/>
                    </a:solidFill>
                  </a:tcPr>
                </a:tc>
                <a:tc>
                  <a:txBody>
                    <a:bodyPr/>
                    <a:lstStyle/>
                    <a:p>
                      <a:pPr algn="ctr"/>
                      <a:r>
                        <a:rPr lang="en-GB" dirty="0" smtClean="0">
                          <a:solidFill>
                            <a:schemeClr val="bg1"/>
                          </a:solidFill>
                        </a:rPr>
                        <a:t>Tuesday 12</a:t>
                      </a:r>
                      <a:r>
                        <a:rPr lang="en-GB" baseline="30000" dirty="0" smtClean="0">
                          <a:solidFill>
                            <a:schemeClr val="bg1"/>
                          </a:solidFill>
                        </a:rPr>
                        <a:t>th</a:t>
                      </a:r>
                      <a:r>
                        <a:rPr lang="en-GB" dirty="0" smtClean="0">
                          <a:solidFill>
                            <a:schemeClr val="bg1"/>
                          </a:solidFill>
                        </a:rPr>
                        <a:t> </a:t>
                      </a:r>
                      <a:endParaRPr lang="en-GB" dirty="0">
                        <a:solidFill>
                          <a:schemeClr val="bg1"/>
                        </a:solidFill>
                      </a:endParaRPr>
                    </a:p>
                  </a:txBody>
                  <a:tcPr>
                    <a:solidFill>
                      <a:srgbClr val="C00000"/>
                    </a:solidFill>
                  </a:tcPr>
                </a:tc>
                <a:tc>
                  <a:txBody>
                    <a:bodyPr/>
                    <a:lstStyle/>
                    <a:p>
                      <a:pPr algn="ctr"/>
                      <a:r>
                        <a:rPr lang="en-GB" dirty="0" smtClean="0">
                          <a:solidFill>
                            <a:schemeClr val="bg1"/>
                          </a:solidFill>
                        </a:rPr>
                        <a:t>Wednesday 13</a:t>
                      </a:r>
                      <a:r>
                        <a:rPr lang="en-GB" baseline="30000" dirty="0" smtClean="0">
                          <a:solidFill>
                            <a:schemeClr val="bg1"/>
                          </a:solidFill>
                        </a:rPr>
                        <a:t>th</a:t>
                      </a:r>
                      <a:r>
                        <a:rPr lang="en-GB" dirty="0" smtClean="0">
                          <a:solidFill>
                            <a:schemeClr val="bg1"/>
                          </a:solidFill>
                        </a:rPr>
                        <a:t> </a:t>
                      </a:r>
                      <a:endParaRPr lang="en-GB" dirty="0">
                        <a:solidFill>
                          <a:schemeClr val="bg1"/>
                        </a:solidFill>
                      </a:endParaRPr>
                    </a:p>
                  </a:txBody>
                  <a:tcPr>
                    <a:solidFill>
                      <a:srgbClr val="C00000"/>
                    </a:solidFill>
                  </a:tcPr>
                </a:tc>
                <a:tc>
                  <a:txBody>
                    <a:bodyPr/>
                    <a:lstStyle/>
                    <a:p>
                      <a:pPr algn="ctr"/>
                      <a:r>
                        <a:rPr lang="en-GB" dirty="0" smtClean="0">
                          <a:solidFill>
                            <a:schemeClr val="bg1"/>
                          </a:solidFill>
                        </a:rPr>
                        <a:t>Thursday 14</a:t>
                      </a:r>
                      <a:r>
                        <a:rPr lang="en-GB" baseline="30000" dirty="0" smtClean="0">
                          <a:solidFill>
                            <a:schemeClr val="bg1"/>
                          </a:solidFill>
                        </a:rPr>
                        <a:t>th</a:t>
                      </a:r>
                      <a:r>
                        <a:rPr lang="en-GB" dirty="0" smtClean="0">
                          <a:solidFill>
                            <a:schemeClr val="bg1"/>
                          </a:solidFill>
                        </a:rPr>
                        <a:t> </a:t>
                      </a:r>
                      <a:endParaRPr lang="en-GB" dirty="0">
                        <a:solidFill>
                          <a:schemeClr val="bg1"/>
                        </a:solidFill>
                      </a:endParaRPr>
                    </a:p>
                  </a:txBody>
                  <a:tcPr>
                    <a:solidFill>
                      <a:srgbClr val="C00000"/>
                    </a:solidFill>
                  </a:tcPr>
                </a:tc>
                <a:tc>
                  <a:txBody>
                    <a:bodyPr/>
                    <a:lstStyle/>
                    <a:p>
                      <a:pPr algn="ctr"/>
                      <a:r>
                        <a:rPr lang="en-GB" dirty="0" smtClean="0">
                          <a:solidFill>
                            <a:schemeClr val="bg1"/>
                          </a:solidFill>
                        </a:rPr>
                        <a:t>Friday 15</a:t>
                      </a:r>
                      <a:r>
                        <a:rPr lang="en-GB" baseline="30000" dirty="0" smtClean="0">
                          <a:solidFill>
                            <a:schemeClr val="bg1"/>
                          </a:solidFill>
                        </a:rPr>
                        <a:t>th</a:t>
                      </a:r>
                      <a:r>
                        <a:rPr lang="en-GB" dirty="0" smtClean="0">
                          <a:solidFill>
                            <a:schemeClr val="bg1"/>
                          </a:solidFill>
                        </a:rPr>
                        <a:t> </a:t>
                      </a:r>
                      <a:endParaRPr lang="en-GB" dirty="0">
                        <a:solidFill>
                          <a:schemeClr val="bg1"/>
                        </a:solidFill>
                      </a:endParaRPr>
                    </a:p>
                  </a:txBody>
                  <a:tcPr>
                    <a:solidFill>
                      <a:srgbClr val="C00000"/>
                    </a:solidFill>
                  </a:tcPr>
                </a:tc>
                <a:extLst>
                  <a:ext uri="{0D108BD9-81ED-4DB2-BD59-A6C34878D82A}">
                    <a16:rowId xmlns:a16="http://schemas.microsoft.com/office/drawing/2014/main" val="2256027223"/>
                  </a:ext>
                </a:extLst>
              </a:tr>
              <a:tr h="1353685">
                <a:tc>
                  <a:txBody>
                    <a:bodyPr/>
                    <a:lstStyle/>
                    <a:p>
                      <a:pPr algn="ctr"/>
                      <a:r>
                        <a:rPr lang="en-GB" dirty="0" smtClean="0"/>
                        <a:t>English</a:t>
                      </a:r>
                      <a:r>
                        <a:rPr lang="en-GB" baseline="0" dirty="0" smtClean="0"/>
                        <a:t> g</a:t>
                      </a:r>
                      <a:r>
                        <a:rPr lang="en-GB" dirty="0" smtClean="0"/>
                        <a:t>rammar, punctuation and spelling paper 1</a:t>
                      </a:r>
                      <a:endParaRPr lang="en-GB" dirty="0"/>
                    </a:p>
                  </a:txBody>
                  <a:tcPr/>
                </a:tc>
                <a:tc>
                  <a:txBody>
                    <a:bodyPr/>
                    <a:lstStyle/>
                    <a:p>
                      <a:pPr algn="ctr"/>
                      <a:r>
                        <a:rPr lang="en-GB" dirty="0" smtClean="0"/>
                        <a:t>English reading</a:t>
                      </a:r>
                      <a:endParaRPr lang="en-GB" dirty="0"/>
                    </a:p>
                  </a:txBody>
                  <a:tcPr/>
                </a:tc>
                <a:tc>
                  <a:txBody>
                    <a:bodyPr/>
                    <a:lstStyle/>
                    <a:p>
                      <a:pPr algn="ctr"/>
                      <a:r>
                        <a:rPr lang="en-GB" dirty="0" smtClean="0"/>
                        <a:t>Mathematics</a:t>
                      </a:r>
                      <a:r>
                        <a:rPr lang="en-GB" baseline="0" dirty="0" smtClean="0"/>
                        <a:t> paper 1 - arithmetic</a:t>
                      </a:r>
                      <a:endParaRPr lang="en-GB" dirty="0"/>
                    </a:p>
                  </a:txBody>
                  <a:tcPr/>
                </a:tc>
                <a:tc>
                  <a:txBody>
                    <a:bodyPr/>
                    <a:lstStyle/>
                    <a:p>
                      <a:pPr algn="ctr"/>
                      <a:r>
                        <a:rPr lang="en-GB" dirty="0" smtClean="0"/>
                        <a:t>Mathematics paper 3 - reasoning</a:t>
                      </a:r>
                      <a:endParaRPr lang="en-GB" dirty="0"/>
                    </a:p>
                  </a:txBody>
                  <a:tcPr/>
                </a:tc>
                <a:tc>
                  <a:txBody>
                    <a:bodyPr/>
                    <a:lstStyle/>
                    <a:p>
                      <a:pPr algn="ctr"/>
                      <a:endParaRPr lang="en-GB"/>
                    </a:p>
                  </a:txBody>
                  <a:tcPr/>
                </a:tc>
                <a:extLst>
                  <a:ext uri="{0D108BD9-81ED-4DB2-BD59-A6C34878D82A}">
                    <a16:rowId xmlns:a16="http://schemas.microsoft.com/office/drawing/2014/main" val="3473282719"/>
                  </a:ext>
                </a:extLst>
              </a:tr>
              <a:tr h="1353685">
                <a:tc>
                  <a:txBody>
                    <a:bodyPr/>
                    <a:lstStyle/>
                    <a:p>
                      <a:pPr algn="ctr"/>
                      <a:r>
                        <a:rPr lang="en-GB" dirty="0" smtClean="0"/>
                        <a:t>English</a:t>
                      </a:r>
                      <a:r>
                        <a:rPr lang="en-GB" baseline="0" dirty="0" smtClean="0"/>
                        <a:t> g</a:t>
                      </a:r>
                      <a:r>
                        <a:rPr lang="en-GB" dirty="0" smtClean="0"/>
                        <a:t>rammar, punctuation and spelling paper 2</a:t>
                      </a:r>
                      <a:endParaRPr lang="en-GB" dirty="0"/>
                    </a:p>
                  </a:txBody>
                  <a:tcPr/>
                </a:tc>
                <a:tc>
                  <a:txBody>
                    <a:bodyPr/>
                    <a:lstStyle/>
                    <a:p>
                      <a:pPr algn="ctr"/>
                      <a:endParaRPr lang="en-GB" dirty="0"/>
                    </a:p>
                  </a:txBody>
                  <a:tcPr/>
                </a:tc>
                <a:tc>
                  <a:txBody>
                    <a:bodyPr/>
                    <a:lstStyle/>
                    <a:p>
                      <a:pPr algn="ctr"/>
                      <a:r>
                        <a:rPr lang="en-GB" dirty="0" smtClean="0"/>
                        <a:t>Mathematics paper 2</a:t>
                      </a:r>
                      <a:r>
                        <a:rPr lang="en-GB" baseline="0" dirty="0" smtClean="0"/>
                        <a:t> - reasoning</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84351993"/>
                  </a:ext>
                </a:extLst>
              </a:tr>
            </a:tbl>
          </a:graphicData>
        </a:graphic>
      </p:graphicFrame>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p:cNvSpPr>
            <a:spLocks noGrp="1"/>
          </p:cNvSpPr>
          <p:nvPr>
            <p:ph type="title"/>
          </p:nvPr>
        </p:nvSpPr>
        <p:spPr/>
        <p:txBody>
          <a:bodyPr/>
          <a:lstStyle/>
          <a:p>
            <a:r>
              <a:rPr lang="en-US" dirty="0" smtClean="0"/>
              <a:t>Scaled Scores</a:t>
            </a:r>
            <a:endParaRPr lang="en-GB" dirty="0"/>
          </a:p>
        </p:txBody>
      </p:sp>
      <p:sp>
        <p:nvSpPr>
          <p:cNvPr id="5" name="Rectangle 4"/>
          <p:cNvSpPr/>
          <p:nvPr/>
        </p:nvSpPr>
        <p:spPr>
          <a:xfrm>
            <a:off x="2028496" y="1682100"/>
            <a:ext cx="9553904" cy="4247317"/>
          </a:xfrm>
          <a:prstGeom prst="rect">
            <a:avLst/>
          </a:prstGeom>
        </p:spPr>
        <p:txBody>
          <a:bodyPr wrap="square">
            <a:spAutoFit/>
          </a:bodyPr>
          <a:lstStyle/>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What is meant by ‘scaled scores’?</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100 will always represent the ‘national standard</a:t>
            </a:r>
            <a:r>
              <a:rPr lang="en-GB" dirty="0" smtClean="0">
                <a:solidFill>
                  <a:schemeClr val="bg2">
                    <a:lumMod val="10000"/>
                  </a:schemeClr>
                </a:solidFill>
                <a:latin typeface="Comic Sans MS" pitchFamily="66" charset="0"/>
              </a:rPr>
              <a:t>’.</a:t>
            </a:r>
            <a:r>
              <a:rPr lang="en-GB" dirty="0">
                <a:solidFill>
                  <a:schemeClr val="bg2">
                    <a:lumMod val="10000"/>
                  </a:schemeClr>
                </a:solidFill>
                <a:latin typeface="Comic Sans MS" pitchFamily="66" charset="0"/>
              </a:rPr>
              <a:t> 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Each pupil’s raw test score will therefore be converted into a score on the scale, either at, above or below 100</a:t>
            </a:r>
            <a:r>
              <a:rPr lang="en-GB" dirty="0" smtClean="0">
                <a:solidFill>
                  <a:schemeClr val="bg2">
                    <a:lumMod val="10000"/>
                  </a:schemeClr>
                </a:solidFill>
                <a:latin typeface="Comic Sans MS" pitchFamily="66" charset="0"/>
              </a:rPr>
              <a:t>.</a:t>
            </a:r>
            <a:br>
              <a:rPr lang="en-GB" dirty="0" smtClean="0">
                <a:solidFill>
                  <a:schemeClr val="bg2">
                    <a:lumMod val="10000"/>
                  </a:schemeClr>
                </a:solidFill>
                <a:latin typeface="Comic Sans MS" pitchFamily="66" charset="0"/>
              </a:rPr>
            </a:b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The scale will have a lower end point of 85 and an upper end point of 120. </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Each pupil will receive:</a:t>
            </a:r>
          </a:p>
          <a:p>
            <a:pPr marL="719138" indent="-177800">
              <a:buFont typeface="Courier New" panose="02070309020205020404" pitchFamily="49" charset="0"/>
              <a:buChar char="o"/>
              <a:defRPr/>
            </a:pPr>
            <a:r>
              <a:rPr lang="en-GB" dirty="0">
                <a:solidFill>
                  <a:schemeClr val="bg2">
                    <a:lumMod val="10000"/>
                  </a:schemeClr>
                </a:solidFill>
                <a:latin typeface="Comic Sans MS" pitchFamily="66" charset="0"/>
              </a:rPr>
              <a:t>A raw score (number of raw marks awarded).</a:t>
            </a:r>
          </a:p>
          <a:p>
            <a:pPr marL="719138" indent="-177800">
              <a:buFont typeface="Courier New" panose="02070309020205020404" pitchFamily="49" charset="0"/>
              <a:buChar char="o"/>
              <a:defRPr/>
            </a:pPr>
            <a:r>
              <a:rPr lang="en-GB" dirty="0">
                <a:solidFill>
                  <a:schemeClr val="bg2">
                    <a:lumMod val="10000"/>
                  </a:schemeClr>
                </a:solidFill>
                <a:latin typeface="Comic Sans MS" pitchFamily="66" charset="0"/>
              </a:rPr>
              <a:t>A scaled score in each tested subject.</a:t>
            </a:r>
          </a:p>
          <a:p>
            <a:pPr marL="719138" indent="-177800">
              <a:buFont typeface="Courier New" panose="02070309020205020404" pitchFamily="49" charset="0"/>
              <a:buChar char="o"/>
              <a:defRPr/>
            </a:pPr>
            <a:r>
              <a:rPr lang="en-GB" dirty="0">
                <a:solidFill>
                  <a:schemeClr val="bg2">
                    <a:lumMod val="10000"/>
                  </a:schemeClr>
                </a:solidFill>
                <a:latin typeface="Comic Sans MS" pitchFamily="66" charset="0"/>
              </a:rPr>
              <a:t>Confirmation of whether or not they attained the national standard.</a:t>
            </a:r>
          </a:p>
        </p:txBody>
      </p:sp>
    </p:spTree>
    <p:extLst>
      <p:ext uri="{BB962C8B-B14F-4D97-AF65-F5344CB8AC3E}">
        <p14:creationId xmlns:p14="http://schemas.microsoft.com/office/powerpoint/2010/main" val="120641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Rectangle 3"/>
          <p:cNvSpPr/>
          <p:nvPr/>
        </p:nvSpPr>
        <p:spPr>
          <a:xfrm>
            <a:off x="2060027" y="1522329"/>
            <a:ext cx="8954814" cy="4247317"/>
          </a:xfrm>
          <a:prstGeom prst="rect">
            <a:avLst/>
          </a:prstGeom>
        </p:spPr>
        <p:txBody>
          <a:bodyPr wrap="square">
            <a:spAutoFit/>
          </a:bodyPr>
          <a:lstStyle/>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A child awarded a scaled score of 100 is judged to have met the ‘national standard’ in the area judged by the test.</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A child awarded a scaled score of more than 110 is judged to have achieved a high score. </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A child awarded a scaled score of less than 100 is judged to have not yet met the national standard and performed below expectation for their age.</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A score of 98 or 99 will be judged as a ‘near miss’.</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A score below 85 will be classified as a ‘no score’</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dirty="0">
                <a:solidFill>
                  <a:schemeClr val="bg2">
                    <a:lumMod val="10000"/>
                  </a:schemeClr>
                </a:solidFill>
                <a:latin typeface="Comic Sans MS" pitchFamily="66" charset="0"/>
              </a:rPr>
              <a:t>There won’t be any separate tests for the most able children. All children will take the same test. </a:t>
            </a:r>
          </a:p>
        </p:txBody>
      </p:sp>
    </p:spTree>
    <p:extLst>
      <p:ext uri="{BB962C8B-B14F-4D97-AF65-F5344CB8AC3E}">
        <p14:creationId xmlns:p14="http://schemas.microsoft.com/office/powerpoint/2010/main" val="179408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p:cNvSpPr>
            <a:spLocks noGrp="1"/>
          </p:cNvSpPr>
          <p:nvPr>
            <p:ph type="title"/>
          </p:nvPr>
        </p:nvSpPr>
        <p:spPr>
          <a:xfrm rot="-360000">
            <a:off x="339256" y="1043695"/>
            <a:ext cx="4065084" cy="700842"/>
          </a:xfrm>
        </p:spPr>
        <p:txBody>
          <a:bodyPr/>
          <a:lstStyle/>
          <a:p>
            <a:r>
              <a:rPr lang="en-GB" dirty="0" smtClean="0"/>
              <a:t>Breakfast Club</a:t>
            </a:r>
            <a:endParaRPr lang="en-GB" dirty="0"/>
          </a:p>
        </p:txBody>
      </p:sp>
      <p:sp>
        <p:nvSpPr>
          <p:cNvPr id="5" name="Text Placeholder 4"/>
          <p:cNvSpPr>
            <a:spLocks noGrp="1"/>
          </p:cNvSpPr>
          <p:nvPr>
            <p:ph type="body" idx="1"/>
          </p:nvPr>
        </p:nvSpPr>
        <p:spPr>
          <a:xfrm>
            <a:off x="4325007" y="3021251"/>
            <a:ext cx="7319700" cy="2703435"/>
          </a:xfrm>
        </p:spPr>
        <p:txBody>
          <a:bodyPr>
            <a:normAutofit/>
          </a:bodyPr>
          <a:lstStyle/>
          <a:p>
            <a:r>
              <a:rPr lang="en-GB" dirty="0" smtClean="0"/>
              <a:t>On the morning of each day of the SATs, we will be running a breakfast club. Children will be welcomed into school at 8.20 so that they can socialise and have breakfast before the tests. Games will be provided and there may be chance to do some yoga.  </a:t>
            </a:r>
            <a:endParaRPr lang="en-GB" dirty="0"/>
          </a:p>
        </p:txBody>
      </p:sp>
    </p:spTree>
    <p:extLst>
      <p:ext uri="{BB962C8B-B14F-4D97-AF65-F5344CB8AC3E}">
        <p14:creationId xmlns:p14="http://schemas.microsoft.com/office/powerpoint/2010/main" val="243933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6</a:t>
            </a:fld>
            <a:endParaRPr lang="en-US" noProof="0" dirty="0"/>
          </a:p>
        </p:txBody>
      </p:sp>
      <p:sp>
        <p:nvSpPr>
          <p:cNvPr id="4" name="Title 3"/>
          <p:cNvSpPr>
            <a:spLocks noGrp="1"/>
          </p:cNvSpPr>
          <p:nvPr>
            <p:ph type="title"/>
          </p:nvPr>
        </p:nvSpPr>
        <p:spPr/>
        <p:txBody>
          <a:bodyPr>
            <a:noAutofit/>
          </a:bodyPr>
          <a:lstStyle/>
          <a:p>
            <a:pPr algn="ctr"/>
            <a:r>
              <a:rPr lang="en-GB" sz="2800" dirty="0" smtClean="0"/>
              <a:t>Grammar, punctuation and Spelling </a:t>
            </a:r>
            <a:endParaRPr lang="en-GB" sz="2800" dirty="0"/>
          </a:p>
        </p:txBody>
      </p:sp>
      <p:sp>
        <p:nvSpPr>
          <p:cNvPr id="16" name="Content Placeholder 15"/>
          <p:cNvSpPr>
            <a:spLocks noGrp="1"/>
          </p:cNvSpPr>
          <p:nvPr>
            <p:ph idx="1"/>
          </p:nvPr>
        </p:nvSpPr>
        <p:spPr>
          <a:xfrm>
            <a:off x="2138289" y="1650436"/>
            <a:ext cx="9819249" cy="4351338"/>
          </a:xfrm>
        </p:spPr>
        <p:txBody>
          <a:bodyPr>
            <a:normAutofit lnSpcReduction="10000"/>
          </a:bodyPr>
          <a:lstStyle/>
          <a:p>
            <a:pPr marL="0" indent="0">
              <a:buNone/>
            </a:pPr>
            <a:r>
              <a:rPr lang="en-GB" b="1" dirty="0" smtClean="0"/>
              <a:t>Paper 1 : </a:t>
            </a:r>
            <a:endParaRPr lang="en-GB" dirty="0"/>
          </a:p>
          <a:p>
            <a:r>
              <a:rPr lang="en-GB" dirty="0" smtClean="0"/>
              <a:t>This paper has questions about grammar, punctuation and spelling patterns. </a:t>
            </a:r>
          </a:p>
          <a:p>
            <a:r>
              <a:rPr lang="en-GB" dirty="0" smtClean="0"/>
              <a:t>It lasts for 45minutes and there are a possible of 50 marks. </a:t>
            </a:r>
            <a:endParaRPr lang="en-GB" dirty="0"/>
          </a:p>
          <a:p>
            <a:pPr marL="0" indent="0">
              <a:buNone/>
            </a:pPr>
            <a:endParaRPr lang="en-GB" b="1" dirty="0" smtClean="0"/>
          </a:p>
          <a:p>
            <a:pPr marL="0" indent="0">
              <a:buNone/>
            </a:pPr>
            <a:r>
              <a:rPr lang="en-GB" b="1" dirty="0" smtClean="0"/>
              <a:t>Paper 2:</a:t>
            </a:r>
          </a:p>
          <a:p>
            <a:r>
              <a:rPr lang="en-GB" dirty="0" smtClean="0"/>
              <a:t>This paper is the spelling test. Children will be expected to spell 20 words, applying the spelling patterns that they have learnt across Key Stage 2. </a:t>
            </a:r>
          </a:p>
          <a:p>
            <a:pPr marL="0" indent="0">
              <a:buNone/>
            </a:pPr>
            <a:r>
              <a:rPr lang="en-GB" dirty="0" smtClean="0"/>
              <a:t>The total raw score that the children achieve will be out of 70. </a:t>
            </a:r>
          </a:p>
        </p:txBody>
      </p:sp>
    </p:spTree>
    <p:extLst>
      <p:ext uri="{BB962C8B-B14F-4D97-AF65-F5344CB8AC3E}">
        <p14:creationId xmlns:p14="http://schemas.microsoft.com/office/powerpoint/2010/main" val="359579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5096" y="817235"/>
            <a:ext cx="76422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6331" y="275412"/>
            <a:ext cx="4104456" cy="646331"/>
          </a:xfrm>
          <a:prstGeom prst="rect">
            <a:avLst/>
          </a:prstGeom>
          <a:noFill/>
        </p:spPr>
        <p:txBody>
          <a:bodyPr wrap="square" rtlCol="0">
            <a:spAutoFit/>
          </a:bodyPr>
          <a:lstStyle/>
          <a:p>
            <a:pPr algn="r"/>
            <a:r>
              <a:rPr lang="en-GB" sz="3600" dirty="0">
                <a:latin typeface="Comic Sans MS" pitchFamily="66" charset="0"/>
              </a:rPr>
              <a:t>Sample Questions</a:t>
            </a:r>
          </a:p>
        </p:txBody>
      </p:sp>
      <p:pic>
        <p:nvPicPr>
          <p:cNvPr id="6" name="Picture 11"/>
          <p:cNvPicPr>
            <a:picLocks noChangeAspect="1"/>
          </p:cNvPicPr>
          <p:nvPr/>
        </p:nvPicPr>
        <p:blipFill rotWithShape="1">
          <a:blip r:embed="rId3">
            <a:extLst>
              <a:ext uri="{28A0092B-C50C-407E-A947-70E740481C1C}">
                <a14:useLocalDpi xmlns:a14="http://schemas.microsoft.com/office/drawing/2010/main" val="0"/>
              </a:ext>
            </a:extLst>
          </a:blip>
          <a:srcRect t="9330" b="11817"/>
          <a:stretch/>
        </p:blipFill>
        <p:spPr bwMode="auto">
          <a:xfrm>
            <a:off x="2478746" y="4382814"/>
            <a:ext cx="7648575" cy="228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0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6" name="Title 5"/>
          <p:cNvSpPr>
            <a:spLocks noGrp="1"/>
          </p:cNvSpPr>
          <p:nvPr>
            <p:ph type="title"/>
          </p:nvPr>
        </p:nvSpPr>
        <p:spPr>
          <a:xfrm rot="21180000">
            <a:off x="1306927" y="292199"/>
            <a:ext cx="3368917" cy="1325563"/>
          </a:xfrm>
        </p:spPr>
        <p:txBody>
          <a:bodyPr/>
          <a:lstStyle/>
          <a:p>
            <a:r>
              <a:rPr lang="en-GB" dirty="0" err="1" smtClean="0"/>
              <a:t>GPaS</a:t>
            </a:r>
            <a:endParaRPr lang="en-GB" dirty="0"/>
          </a:p>
        </p:txBody>
      </p:sp>
      <p:sp>
        <p:nvSpPr>
          <p:cNvPr id="4" name="Text Placeholder 3"/>
          <p:cNvSpPr>
            <a:spLocks noGrp="1"/>
          </p:cNvSpPr>
          <p:nvPr>
            <p:ph type="body" sz="half" idx="4294967295"/>
          </p:nvPr>
        </p:nvSpPr>
        <p:spPr>
          <a:xfrm>
            <a:off x="618978" y="1834417"/>
            <a:ext cx="11187022" cy="4608586"/>
          </a:xfrm>
          <a:solidFill>
            <a:srgbClr val="FFC000"/>
          </a:solidFill>
        </p:spPr>
        <p:txBody>
          <a:bodyPr>
            <a:normAutofit/>
          </a:bodyPr>
          <a:lstStyle/>
          <a:p>
            <a:pPr marL="0" indent="0" algn="ctr">
              <a:buNone/>
            </a:pPr>
            <a:r>
              <a:rPr lang="en-GB" sz="4000" b="1" dirty="0" smtClean="0">
                <a:solidFill>
                  <a:schemeClr val="tx2">
                    <a:lumMod val="75000"/>
                  </a:schemeClr>
                </a:solidFill>
              </a:rPr>
              <a:t>How you can help at home </a:t>
            </a:r>
            <a:endParaRPr lang="en-GB" sz="4000" b="1" dirty="0">
              <a:solidFill>
                <a:schemeClr val="tx2">
                  <a:lumMod val="75000"/>
                </a:schemeClr>
              </a:solidFill>
            </a:endParaRPr>
          </a:p>
        </p:txBody>
      </p:sp>
      <p:sp>
        <p:nvSpPr>
          <p:cNvPr id="11" name="TextBox 10"/>
          <p:cNvSpPr txBox="1"/>
          <p:nvPr/>
        </p:nvSpPr>
        <p:spPr>
          <a:xfrm>
            <a:off x="767415" y="2576625"/>
            <a:ext cx="10908770" cy="3539430"/>
          </a:xfrm>
          <a:prstGeom prst="rect">
            <a:avLst/>
          </a:prstGeom>
          <a:noFill/>
        </p:spPr>
        <p:txBody>
          <a:bodyPr wrap="square" rtlCol="0">
            <a:spAutoFit/>
          </a:bodyPr>
          <a:lstStyle/>
          <a:p>
            <a:r>
              <a:rPr lang="en-GB" sz="2800" dirty="0" smtClean="0">
                <a:solidFill>
                  <a:schemeClr val="bg1"/>
                </a:solidFill>
              </a:rPr>
              <a:t>Encourage your children to ensure that they use capital letters and full stops every time they write. </a:t>
            </a:r>
          </a:p>
          <a:p>
            <a:endParaRPr lang="en-GB" sz="2800" dirty="0">
              <a:solidFill>
                <a:schemeClr val="bg1"/>
              </a:solidFill>
            </a:endParaRPr>
          </a:p>
          <a:p>
            <a:r>
              <a:rPr lang="en-GB" sz="2800" dirty="0" smtClean="0">
                <a:solidFill>
                  <a:schemeClr val="bg1"/>
                </a:solidFill>
              </a:rPr>
              <a:t>Visit spag.com regularly for practice tests. </a:t>
            </a:r>
          </a:p>
          <a:p>
            <a:endParaRPr lang="en-GB" sz="2800" dirty="0">
              <a:solidFill>
                <a:schemeClr val="bg1"/>
              </a:solidFill>
            </a:endParaRPr>
          </a:p>
          <a:p>
            <a:r>
              <a:rPr lang="en-GB" sz="2800" dirty="0" smtClean="0">
                <a:solidFill>
                  <a:schemeClr val="bg1"/>
                </a:solidFill>
              </a:rPr>
              <a:t>Revise the spelling patterns that are in the CGP homework books. </a:t>
            </a:r>
          </a:p>
          <a:p>
            <a:endParaRPr lang="en-GB" sz="2800" dirty="0">
              <a:solidFill>
                <a:schemeClr val="bg1"/>
              </a:solidFill>
            </a:endParaRPr>
          </a:p>
          <a:p>
            <a:r>
              <a:rPr lang="en-GB" sz="2800" dirty="0" smtClean="0">
                <a:solidFill>
                  <a:schemeClr val="bg1"/>
                </a:solidFill>
              </a:rPr>
              <a:t>Continue to encourage your child to practise their weekly spellings. </a:t>
            </a:r>
            <a:endParaRPr lang="en-GB" sz="2800" dirty="0">
              <a:solidFill>
                <a:schemeClr val="bg1"/>
              </a:solidFill>
            </a:endParaRPr>
          </a:p>
        </p:txBody>
      </p:sp>
    </p:spTree>
    <p:extLst>
      <p:ext uri="{BB962C8B-B14F-4D97-AF65-F5344CB8AC3E}">
        <p14:creationId xmlns:p14="http://schemas.microsoft.com/office/powerpoint/2010/main" val="344190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pPr/>
              <a:t>9</a:t>
            </a:fld>
            <a:endParaRPr lang="en-US" noProof="0" dirty="0"/>
          </a:p>
        </p:txBody>
      </p:sp>
      <p:sp>
        <p:nvSpPr>
          <p:cNvPr id="4" name="Title 3"/>
          <p:cNvSpPr>
            <a:spLocks noGrp="1"/>
          </p:cNvSpPr>
          <p:nvPr>
            <p:ph type="title"/>
          </p:nvPr>
        </p:nvSpPr>
        <p:spPr/>
        <p:txBody>
          <a:bodyPr>
            <a:noAutofit/>
          </a:bodyPr>
          <a:lstStyle/>
          <a:p>
            <a:pPr algn="ctr"/>
            <a:r>
              <a:rPr lang="en-GB" sz="4800" dirty="0" smtClean="0"/>
              <a:t>Reading</a:t>
            </a:r>
            <a:endParaRPr lang="en-GB" sz="2800" dirty="0"/>
          </a:p>
        </p:txBody>
      </p:sp>
      <p:sp>
        <p:nvSpPr>
          <p:cNvPr id="16" name="Content Placeholder 15"/>
          <p:cNvSpPr>
            <a:spLocks noGrp="1"/>
          </p:cNvSpPr>
          <p:nvPr>
            <p:ph idx="1"/>
          </p:nvPr>
        </p:nvSpPr>
        <p:spPr>
          <a:xfrm>
            <a:off x="2138289" y="1650436"/>
            <a:ext cx="9819249" cy="4351338"/>
          </a:xfrm>
        </p:spPr>
        <p:txBody>
          <a:bodyPr>
            <a:normAutofit/>
          </a:bodyPr>
          <a:lstStyle/>
          <a:p>
            <a:pPr marL="0" indent="0">
              <a:buNone/>
            </a:pPr>
            <a:r>
              <a:rPr lang="en-GB" sz="3200" b="1" dirty="0" smtClean="0"/>
              <a:t>Paper 1 : </a:t>
            </a:r>
            <a:endParaRPr lang="en-GB" sz="3200" dirty="0"/>
          </a:p>
          <a:p>
            <a:r>
              <a:rPr lang="en-GB" sz="3200" dirty="0" smtClean="0"/>
              <a:t>This paper tests the children’s comprehension skills and reading. </a:t>
            </a:r>
          </a:p>
          <a:p>
            <a:r>
              <a:rPr lang="en-GB" sz="3200" dirty="0" smtClean="0"/>
              <a:t>It lasts for 1 hour.</a:t>
            </a:r>
          </a:p>
          <a:p>
            <a:r>
              <a:rPr lang="en-GB" sz="3200" dirty="0" smtClean="0"/>
              <a:t>There are 3 texts that the children are expected to read and they will have to answer questions on each. </a:t>
            </a:r>
          </a:p>
          <a:p>
            <a:r>
              <a:rPr lang="en-GB" sz="3200" dirty="0" smtClean="0"/>
              <a:t>There are a possible 50 marks on the reading paper. </a:t>
            </a:r>
          </a:p>
        </p:txBody>
      </p:sp>
    </p:spTree>
    <p:extLst>
      <p:ext uri="{BB962C8B-B14F-4D97-AF65-F5344CB8AC3E}">
        <p14:creationId xmlns:p14="http://schemas.microsoft.com/office/powerpoint/2010/main" val="1158534461"/>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6C8FF-3D90-457B-9108-406F928CD7CB}">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846</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Courier New</vt:lpstr>
      <vt:lpstr>Franklin Gothic Book</vt:lpstr>
      <vt:lpstr>Office Theme</vt:lpstr>
      <vt:lpstr>SATs 2020</vt:lpstr>
      <vt:lpstr>Timetable for the week </vt:lpstr>
      <vt:lpstr>Scaled Scores</vt:lpstr>
      <vt:lpstr>PowerPoint Presentation</vt:lpstr>
      <vt:lpstr>Breakfast Club</vt:lpstr>
      <vt:lpstr>Grammar, punctuation and Spelling </vt:lpstr>
      <vt:lpstr>PowerPoint Presentation</vt:lpstr>
      <vt:lpstr>GPaS</vt:lpstr>
      <vt:lpstr>Reading</vt:lpstr>
      <vt:lpstr>PowerPoint Presentation</vt:lpstr>
      <vt:lpstr>Reading</vt:lpstr>
      <vt:lpstr>Maths</vt:lpstr>
      <vt:lpstr>PowerPoint Presentation</vt:lpstr>
      <vt:lpstr>Maths</vt:lpstr>
      <vt:lpstr>PowerPoint Presentation</vt:lpstr>
      <vt:lpstr>Mathematics</vt:lpstr>
      <vt:lpstr>Easter homework</vt:lpstr>
      <vt:lpstr>Stress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2020-03-09T18:57:04Z</dcterms:created>
  <dcterms:modified xsi:type="dcterms:W3CDTF">2020-03-13T14:56:50Z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