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7" r:id="rId1"/>
  </p:sldMasterIdLst>
  <p:handoutMasterIdLst>
    <p:handoutMasterId r:id="rId20"/>
  </p:handoutMasterIdLst>
  <p:sldIdLst>
    <p:sldId id="256" r:id="rId2"/>
    <p:sldId id="257" r:id="rId3"/>
    <p:sldId id="258" r:id="rId4"/>
    <p:sldId id="268" r:id="rId5"/>
    <p:sldId id="272" r:id="rId6"/>
    <p:sldId id="259" r:id="rId7"/>
    <p:sldId id="269" r:id="rId8"/>
    <p:sldId id="273" r:id="rId9"/>
    <p:sldId id="260" r:id="rId10"/>
    <p:sldId id="261" r:id="rId11"/>
    <p:sldId id="262" r:id="rId12"/>
    <p:sldId id="270" r:id="rId13"/>
    <p:sldId id="263" r:id="rId14"/>
    <p:sldId id="264" r:id="rId15"/>
    <p:sldId id="265" r:id="rId16"/>
    <p:sldId id="266" r:id="rId17"/>
    <p:sldId id="271" r:id="rId18"/>
    <p:sldId id="267" r:id="rId19"/>
  </p:sldIdLst>
  <p:sldSz cx="12192000" cy="6858000"/>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8" d="100"/>
          <a:sy n="88" d="100"/>
        </p:scale>
        <p:origin x="494" y="2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66434"/>
          </a:xfrm>
          <a:prstGeom prst="rect">
            <a:avLst/>
          </a:prstGeom>
        </p:spPr>
        <p:txBody>
          <a:bodyPr vert="horz" lIns="91440" tIns="45720" rIns="91440" bIns="45720" rtlCol="0"/>
          <a:lstStyle>
            <a:lvl1pPr algn="r">
              <a:defRPr sz="1200"/>
            </a:lvl1pPr>
          </a:lstStyle>
          <a:p>
            <a:fld id="{B3774206-CC56-4263-81EE-9F1990972B29}" type="datetimeFigureOut">
              <a:rPr lang="en-GB" smtClean="0"/>
              <a:t>02/03/2020</a:t>
            </a:fld>
            <a:endParaRPr lang="en-GB"/>
          </a:p>
        </p:txBody>
      </p:sp>
      <p:sp>
        <p:nvSpPr>
          <p:cNvPr id="4" name="Footer Placeholder 3"/>
          <p:cNvSpPr>
            <a:spLocks noGrp="1"/>
          </p:cNvSpPr>
          <p:nvPr>
            <p:ph type="ftr" sz="quarter" idx="2"/>
          </p:nvPr>
        </p:nvSpPr>
        <p:spPr>
          <a:xfrm>
            <a:off x="0" y="8829967"/>
            <a:ext cx="2971800" cy="466433"/>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829967"/>
            <a:ext cx="2971800" cy="466433"/>
          </a:xfrm>
          <a:prstGeom prst="rect">
            <a:avLst/>
          </a:prstGeom>
        </p:spPr>
        <p:txBody>
          <a:bodyPr vert="horz" lIns="91440" tIns="45720" rIns="91440" bIns="45720" rtlCol="0" anchor="b"/>
          <a:lstStyle>
            <a:lvl1pPr algn="r">
              <a:defRPr sz="1200"/>
            </a:lvl1pPr>
          </a:lstStyle>
          <a:p>
            <a:fld id="{E931BAB2-0580-4409-9311-AA9E6241C71C}" type="slidenum">
              <a:rPr lang="en-GB" smtClean="0"/>
              <a:t>‹#›</a:t>
            </a:fld>
            <a:endParaRPr lang="en-GB"/>
          </a:p>
        </p:txBody>
      </p:sp>
    </p:spTree>
    <p:extLst>
      <p:ext uri="{BB962C8B-B14F-4D97-AF65-F5344CB8AC3E}">
        <p14:creationId xmlns:p14="http://schemas.microsoft.com/office/powerpoint/2010/main" val="239961709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B98887E-636E-4550-B2C7-C2B2403021EE}" type="datetimeFigureOut">
              <a:rPr lang="en-GB" smtClean="0"/>
              <a:t>02/03/2020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491554-CA23-4180-A6C6-147212A33E1F}" type="slidenum">
              <a:rPr lang="en-GB" smtClean="0"/>
              <a:t>‹#›</a:t>
            </a:fld>
            <a:endParaRPr lang="en-GB"/>
          </a:p>
        </p:txBody>
      </p:sp>
    </p:spTree>
    <p:extLst>
      <p:ext uri="{BB962C8B-B14F-4D97-AF65-F5344CB8AC3E}">
        <p14:creationId xmlns:p14="http://schemas.microsoft.com/office/powerpoint/2010/main" val="21725111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B98887E-636E-4550-B2C7-C2B2403021EE}" type="datetimeFigureOut">
              <a:rPr lang="en-GB" smtClean="0"/>
              <a:t>02/03/2020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491554-CA23-4180-A6C6-147212A33E1F}" type="slidenum">
              <a:rPr lang="en-GB" smtClean="0"/>
              <a:t>‹#›</a:t>
            </a:fld>
            <a:endParaRPr lang="en-GB"/>
          </a:p>
        </p:txBody>
      </p:sp>
    </p:spTree>
    <p:extLst>
      <p:ext uri="{BB962C8B-B14F-4D97-AF65-F5344CB8AC3E}">
        <p14:creationId xmlns:p14="http://schemas.microsoft.com/office/powerpoint/2010/main" val="10637659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B98887E-636E-4550-B2C7-C2B2403021EE}" type="datetimeFigureOut">
              <a:rPr lang="en-GB" smtClean="0"/>
              <a:t>02/03/2020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491554-CA23-4180-A6C6-147212A33E1F}"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697809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B98887E-636E-4550-B2C7-C2B2403021EE}" type="datetimeFigureOut">
              <a:rPr lang="en-GB" smtClean="0"/>
              <a:t>02/03/2020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491554-CA23-4180-A6C6-147212A33E1F}" type="slidenum">
              <a:rPr lang="en-GB" smtClean="0"/>
              <a:t>‹#›</a:t>
            </a:fld>
            <a:endParaRPr lang="en-GB"/>
          </a:p>
        </p:txBody>
      </p:sp>
    </p:spTree>
    <p:extLst>
      <p:ext uri="{BB962C8B-B14F-4D97-AF65-F5344CB8AC3E}">
        <p14:creationId xmlns:p14="http://schemas.microsoft.com/office/powerpoint/2010/main" val="10190945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B98887E-636E-4550-B2C7-C2B2403021EE}" type="datetimeFigureOut">
              <a:rPr lang="en-GB" smtClean="0"/>
              <a:t>02/03/2020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491554-CA23-4180-A6C6-147212A33E1F}"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0939206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B98887E-636E-4550-B2C7-C2B2403021EE}" type="datetimeFigureOut">
              <a:rPr lang="en-GB" smtClean="0"/>
              <a:t>02/03/2020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491554-CA23-4180-A6C6-147212A33E1F}" type="slidenum">
              <a:rPr lang="en-GB" smtClean="0"/>
              <a:t>‹#›</a:t>
            </a:fld>
            <a:endParaRPr lang="en-GB"/>
          </a:p>
        </p:txBody>
      </p:sp>
    </p:spTree>
    <p:extLst>
      <p:ext uri="{BB962C8B-B14F-4D97-AF65-F5344CB8AC3E}">
        <p14:creationId xmlns:p14="http://schemas.microsoft.com/office/powerpoint/2010/main" val="31731647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B98887E-636E-4550-B2C7-C2B2403021EE}" type="datetimeFigureOut">
              <a:rPr lang="en-GB" smtClean="0"/>
              <a:t>02/03/2020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491554-CA23-4180-A6C6-147212A33E1F}" type="slidenum">
              <a:rPr lang="en-GB" smtClean="0"/>
              <a:t>‹#›</a:t>
            </a:fld>
            <a:endParaRPr lang="en-GB"/>
          </a:p>
        </p:txBody>
      </p:sp>
    </p:spTree>
    <p:extLst>
      <p:ext uri="{BB962C8B-B14F-4D97-AF65-F5344CB8AC3E}">
        <p14:creationId xmlns:p14="http://schemas.microsoft.com/office/powerpoint/2010/main" val="9155911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B98887E-636E-4550-B2C7-C2B2403021EE}" type="datetimeFigureOut">
              <a:rPr lang="en-GB" smtClean="0"/>
              <a:t>02/03/2020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491554-CA23-4180-A6C6-147212A33E1F}" type="slidenum">
              <a:rPr lang="en-GB" smtClean="0"/>
              <a:t>‹#›</a:t>
            </a:fld>
            <a:endParaRPr lang="en-GB"/>
          </a:p>
        </p:txBody>
      </p:sp>
    </p:spTree>
    <p:extLst>
      <p:ext uri="{BB962C8B-B14F-4D97-AF65-F5344CB8AC3E}">
        <p14:creationId xmlns:p14="http://schemas.microsoft.com/office/powerpoint/2010/main" val="13905680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B98887E-636E-4550-B2C7-C2B2403021EE}" type="datetimeFigureOut">
              <a:rPr lang="en-GB" smtClean="0"/>
              <a:t>02/03/2020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491554-CA23-4180-A6C6-147212A33E1F}" type="slidenum">
              <a:rPr lang="en-GB" smtClean="0"/>
              <a:t>‹#›</a:t>
            </a:fld>
            <a:endParaRPr lang="en-GB"/>
          </a:p>
        </p:txBody>
      </p:sp>
    </p:spTree>
    <p:extLst>
      <p:ext uri="{BB962C8B-B14F-4D97-AF65-F5344CB8AC3E}">
        <p14:creationId xmlns:p14="http://schemas.microsoft.com/office/powerpoint/2010/main" val="6814044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B98887E-636E-4550-B2C7-C2B2403021EE}" type="datetimeFigureOut">
              <a:rPr lang="en-GB" smtClean="0"/>
              <a:t>02/03/2020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491554-CA23-4180-A6C6-147212A33E1F}" type="slidenum">
              <a:rPr lang="en-GB" smtClean="0"/>
              <a:t>‹#›</a:t>
            </a:fld>
            <a:endParaRPr lang="en-GB"/>
          </a:p>
        </p:txBody>
      </p:sp>
    </p:spTree>
    <p:extLst>
      <p:ext uri="{BB962C8B-B14F-4D97-AF65-F5344CB8AC3E}">
        <p14:creationId xmlns:p14="http://schemas.microsoft.com/office/powerpoint/2010/main" val="34323811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B98887E-636E-4550-B2C7-C2B2403021EE}" type="datetimeFigureOut">
              <a:rPr lang="en-GB" smtClean="0"/>
              <a:t>02/03/2020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0491554-CA23-4180-A6C6-147212A33E1F}" type="slidenum">
              <a:rPr lang="en-GB" smtClean="0"/>
              <a:t>‹#›</a:t>
            </a:fld>
            <a:endParaRPr lang="en-GB"/>
          </a:p>
        </p:txBody>
      </p:sp>
    </p:spTree>
    <p:extLst>
      <p:ext uri="{BB962C8B-B14F-4D97-AF65-F5344CB8AC3E}">
        <p14:creationId xmlns:p14="http://schemas.microsoft.com/office/powerpoint/2010/main" val="21403784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B98887E-636E-4550-B2C7-C2B2403021EE}" type="datetimeFigureOut">
              <a:rPr lang="en-GB" smtClean="0"/>
              <a:t>02/03/2020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0491554-CA23-4180-A6C6-147212A33E1F}" type="slidenum">
              <a:rPr lang="en-GB" smtClean="0"/>
              <a:t>‹#›</a:t>
            </a:fld>
            <a:endParaRPr lang="en-GB"/>
          </a:p>
        </p:txBody>
      </p:sp>
    </p:spTree>
    <p:extLst>
      <p:ext uri="{BB962C8B-B14F-4D97-AF65-F5344CB8AC3E}">
        <p14:creationId xmlns:p14="http://schemas.microsoft.com/office/powerpoint/2010/main" val="17723034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B98887E-636E-4550-B2C7-C2B2403021EE}" type="datetimeFigureOut">
              <a:rPr lang="en-GB" smtClean="0"/>
              <a:t>02/03/2020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0491554-CA23-4180-A6C6-147212A33E1F}" type="slidenum">
              <a:rPr lang="en-GB" smtClean="0"/>
              <a:t>‹#›</a:t>
            </a:fld>
            <a:endParaRPr lang="en-GB"/>
          </a:p>
        </p:txBody>
      </p:sp>
    </p:spTree>
    <p:extLst>
      <p:ext uri="{BB962C8B-B14F-4D97-AF65-F5344CB8AC3E}">
        <p14:creationId xmlns:p14="http://schemas.microsoft.com/office/powerpoint/2010/main" val="21447058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98887E-636E-4550-B2C7-C2B2403021EE}" type="datetimeFigureOut">
              <a:rPr lang="en-GB" smtClean="0"/>
              <a:t>02/03/2020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0491554-CA23-4180-A6C6-147212A33E1F}" type="slidenum">
              <a:rPr lang="en-GB" smtClean="0"/>
              <a:t>‹#›</a:t>
            </a:fld>
            <a:endParaRPr lang="en-GB"/>
          </a:p>
        </p:txBody>
      </p:sp>
    </p:spTree>
    <p:extLst>
      <p:ext uri="{BB962C8B-B14F-4D97-AF65-F5344CB8AC3E}">
        <p14:creationId xmlns:p14="http://schemas.microsoft.com/office/powerpoint/2010/main" val="9969667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B98887E-636E-4550-B2C7-C2B2403021EE}" type="datetimeFigureOut">
              <a:rPr lang="en-GB" smtClean="0"/>
              <a:t>02/03/2020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0491554-CA23-4180-A6C6-147212A33E1F}" type="slidenum">
              <a:rPr lang="en-GB" smtClean="0"/>
              <a:t>‹#›</a:t>
            </a:fld>
            <a:endParaRPr lang="en-GB"/>
          </a:p>
        </p:txBody>
      </p:sp>
    </p:spTree>
    <p:extLst>
      <p:ext uri="{BB962C8B-B14F-4D97-AF65-F5344CB8AC3E}">
        <p14:creationId xmlns:p14="http://schemas.microsoft.com/office/powerpoint/2010/main" val="13213696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0491554-CA23-4180-A6C6-147212A33E1F}" type="slidenum">
              <a:rPr lang="en-GB" smtClean="0"/>
              <a:t>‹#›</a:t>
            </a:fld>
            <a:endParaRPr lang="en-GB"/>
          </a:p>
        </p:txBody>
      </p:sp>
      <p:sp>
        <p:nvSpPr>
          <p:cNvPr id="5" name="Date Placeholder 4"/>
          <p:cNvSpPr>
            <a:spLocks noGrp="1"/>
          </p:cNvSpPr>
          <p:nvPr>
            <p:ph type="dt" sz="half" idx="10"/>
          </p:nvPr>
        </p:nvSpPr>
        <p:spPr/>
        <p:txBody>
          <a:bodyPr/>
          <a:lstStyle/>
          <a:p>
            <a:fld id="{DB98887E-636E-4550-B2C7-C2B2403021EE}" type="datetimeFigureOut">
              <a:rPr lang="en-GB" smtClean="0"/>
              <a:t>02/03/2020</a:t>
            </a:fld>
            <a:endParaRPr lang="en-GB"/>
          </a:p>
        </p:txBody>
      </p:sp>
    </p:spTree>
    <p:extLst>
      <p:ext uri="{BB962C8B-B14F-4D97-AF65-F5344CB8AC3E}">
        <p14:creationId xmlns:p14="http://schemas.microsoft.com/office/powerpoint/2010/main" val="122525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B98887E-636E-4550-B2C7-C2B2403021EE}" type="datetimeFigureOut">
              <a:rPr lang="en-GB" smtClean="0"/>
              <a:t>02/03/2020</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0491554-CA23-4180-A6C6-147212A33E1F}" type="slidenum">
              <a:rPr lang="en-GB" smtClean="0"/>
              <a:t>‹#›</a:t>
            </a:fld>
            <a:endParaRPr lang="en-GB"/>
          </a:p>
        </p:txBody>
      </p:sp>
    </p:spTree>
    <p:extLst>
      <p:ext uri="{BB962C8B-B14F-4D97-AF65-F5344CB8AC3E}">
        <p14:creationId xmlns:p14="http://schemas.microsoft.com/office/powerpoint/2010/main" val="814656266"/>
      </p:ext>
    </p:extLst>
  </p:cSld>
  <p:clrMap bg1="lt1" tx1="dk1" bg2="lt2" tx2="dk2" accent1="accent1" accent2="accent2" accent3="accent3" accent4="accent4" accent5="accent5" accent6="accent6" hlink="hlink" folHlink="folHlink"/>
  <p:sldLayoutIdLst>
    <p:sldLayoutId id="2147483808" r:id="rId1"/>
    <p:sldLayoutId id="2147483809" r:id="rId2"/>
    <p:sldLayoutId id="2147483810" r:id="rId3"/>
    <p:sldLayoutId id="2147483811" r:id="rId4"/>
    <p:sldLayoutId id="2147483812" r:id="rId5"/>
    <p:sldLayoutId id="2147483813" r:id="rId6"/>
    <p:sldLayoutId id="2147483814" r:id="rId7"/>
    <p:sldLayoutId id="2147483815" r:id="rId8"/>
    <p:sldLayoutId id="2147483816" r:id="rId9"/>
    <p:sldLayoutId id="2147483817" r:id="rId10"/>
    <p:sldLayoutId id="2147483818" r:id="rId11"/>
    <p:sldLayoutId id="2147483819" r:id="rId12"/>
    <p:sldLayoutId id="2147483820" r:id="rId13"/>
    <p:sldLayoutId id="2147483821" r:id="rId14"/>
    <p:sldLayoutId id="2147483822" r:id="rId15"/>
    <p:sldLayoutId id="214748382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youtube.com/watch?v=i-IfzeG1aC4"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nancykopman.com/songs-that-strengthen-little-fingers-get-a-digit-al-workout-while-you-sin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533785"/>
            <a:ext cx="9144000" cy="2387600"/>
          </a:xfrm>
        </p:spPr>
        <p:txBody>
          <a:bodyPr>
            <a:normAutofit fontScale="90000"/>
          </a:bodyPr>
          <a:lstStyle/>
          <a:p>
            <a:pPr algn="ctr"/>
            <a:r>
              <a:rPr lang="en-GB" sz="7200" b="1" dirty="0" smtClean="0">
                <a:solidFill>
                  <a:schemeClr val="accent2"/>
                </a:solidFill>
                <a:latin typeface="SassoonPrimaryInfant" pitchFamily="2" charset="0"/>
              </a:rPr>
              <a:t>Welcome to our Writing Workshop</a:t>
            </a:r>
            <a:r>
              <a:rPr lang="en-GB" sz="7200" b="1" dirty="0" smtClean="0">
                <a:latin typeface="SassoonPrimaryInfant" pitchFamily="2" charset="0"/>
              </a:rPr>
              <a:t/>
            </a:r>
            <a:br>
              <a:rPr lang="en-GB" sz="7200" b="1" dirty="0" smtClean="0">
                <a:latin typeface="SassoonPrimaryInfant" pitchFamily="2" charset="0"/>
              </a:rPr>
            </a:br>
            <a:r>
              <a:rPr lang="en-GB" sz="7200" b="1" dirty="0">
                <a:latin typeface="SassoonPrimaryInfant" pitchFamily="2" charset="0"/>
              </a:rPr>
              <a:t/>
            </a:r>
            <a:br>
              <a:rPr lang="en-GB" sz="7200" b="1" dirty="0">
                <a:latin typeface="SassoonPrimaryInfant" pitchFamily="2" charset="0"/>
              </a:rPr>
            </a:br>
            <a:r>
              <a:rPr lang="en-GB" sz="7200" b="1" dirty="0" smtClean="0">
                <a:solidFill>
                  <a:schemeClr val="accent2"/>
                </a:solidFill>
                <a:latin typeface="SassoonPrimaryInfant" pitchFamily="2" charset="0"/>
              </a:rPr>
              <a:t>Writing in the Early Years! </a:t>
            </a:r>
            <a:endParaRPr lang="en-GB" sz="7200" b="1" dirty="0">
              <a:solidFill>
                <a:schemeClr val="accent2"/>
              </a:solidFill>
              <a:latin typeface="SassoonPrimaryInfant" pitchFamily="2" charset="0"/>
            </a:endParaRPr>
          </a:p>
        </p:txBody>
      </p:sp>
      <p:sp>
        <p:nvSpPr>
          <p:cNvPr id="3" name="Subtitle 2"/>
          <p:cNvSpPr>
            <a:spLocks noGrp="1"/>
          </p:cNvSpPr>
          <p:nvPr>
            <p:ph type="subTitle" idx="1"/>
          </p:nvPr>
        </p:nvSpPr>
        <p:spPr>
          <a:xfrm>
            <a:off x="1524000" y="4607878"/>
            <a:ext cx="9144000" cy="1655762"/>
          </a:xfrm>
        </p:spPr>
        <p:txBody>
          <a:bodyPr>
            <a:normAutofit lnSpcReduction="10000"/>
          </a:bodyPr>
          <a:lstStyle/>
          <a:p>
            <a:endParaRPr lang="en-GB" sz="4800" dirty="0" smtClean="0">
              <a:latin typeface="SassoonPrimaryInfant" pitchFamily="2" charset="0"/>
            </a:endParaRPr>
          </a:p>
          <a:p>
            <a:pPr algn="ctr"/>
            <a:r>
              <a:rPr lang="en-GB" sz="4800" dirty="0" err="1" smtClean="0">
                <a:latin typeface="SassoonPrimaryInfant" pitchFamily="2" charset="0"/>
              </a:rPr>
              <a:t>Hoole</a:t>
            </a:r>
            <a:r>
              <a:rPr lang="en-GB" sz="4800" dirty="0" smtClean="0">
                <a:latin typeface="SassoonPrimaryInfant" pitchFamily="2" charset="0"/>
              </a:rPr>
              <a:t> CE Primary School</a:t>
            </a:r>
            <a:endParaRPr lang="en-GB" sz="4800" dirty="0">
              <a:latin typeface="SassoonPrimaryInfant" pitchFamily="2"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5435759"/>
            <a:ext cx="1143000" cy="1143000"/>
          </a:xfrm>
          <a:prstGeom prst="rect">
            <a:avLst/>
          </a:prstGeom>
        </p:spPr>
      </p:pic>
    </p:spTree>
    <p:extLst>
      <p:ext uri="{BB962C8B-B14F-4D97-AF65-F5344CB8AC3E}">
        <p14:creationId xmlns:p14="http://schemas.microsoft.com/office/powerpoint/2010/main" val="1330954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EEC682-1F5A-41D7-A396-2F692863376F}"/>
              </a:ext>
            </a:extLst>
          </p:cNvPr>
          <p:cNvSpPr>
            <a:spLocks noGrp="1"/>
          </p:cNvSpPr>
          <p:nvPr>
            <p:ph type="title"/>
          </p:nvPr>
        </p:nvSpPr>
        <p:spPr/>
        <p:txBody>
          <a:bodyPr>
            <a:normAutofit/>
          </a:bodyPr>
          <a:lstStyle/>
          <a:p>
            <a:pPr algn="ctr"/>
            <a:r>
              <a:rPr lang="en-GB" b="1" dirty="0"/>
              <a:t>   </a:t>
            </a:r>
            <a:r>
              <a:rPr lang="en-GB" b="1" dirty="0" smtClean="0"/>
              <a:t>           </a:t>
            </a:r>
            <a:r>
              <a:rPr lang="en-GB" b="1" dirty="0" smtClean="0">
                <a:latin typeface="SassoonPrimaryInfant" pitchFamily="2" charset="0"/>
              </a:rPr>
              <a:t>Stages </a:t>
            </a:r>
            <a:r>
              <a:rPr lang="en-GB" b="1" dirty="0">
                <a:latin typeface="SassoonPrimaryInfant" pitchFamily="2" charset="0"/>
              </a:rPr>
              <a:t>of writing </a:t>
            </a:r>
            <a:br>
              <a:rPr lang="en-GB" b="1" dirty="0">
                <a:latin typeface="SassoonPrimaryInfant" pitchFamily="2" charset="0"/>
              </a:rPr>
            </a:br>
            <a:endParaRPr lang="en-GB" dirty="0">
              <a:latin typeface="SassoonPrimaryInfant" pitchFamily="2" charset="0"/>
            </a:endParaRPr>
          </a:p>
        </p:txBody>
      </p:sp>
      <p:sp>
        <p:nvSpPr>
          <p:cNvPr id="3" name="Content Placeholder 2">
            <a:extLst>
              <a:ext uri="{FF2B5EF4-FFF2-40B4-BE49-F238E27FC236}">
                <a16:creationId xmlns:a16="http://schemas.microsoft.com/office/drawing/2014/main" id="{CB479053-081C-4CBF-BDE6-446B499EEF39}"/>
              </a:ext>
            </a:extLst>
          </p:cNvPr>
          <p:cNvSpPr>
            <a:spLocks noGrp="1"/>
          </p:cNvSpPr>
          <p:nvPr>
            <p:ph idx="1"/>
          </p:nvPr>
        </p:nvSpPr>
        <p:spPr>
          <a:xfrm>
            <a:off x="916578" y="1270000"/>
            <a:ext cx="10515600" cy="4351338"/>
          </a:xfrm>
        </p:spPr>
        <p:txBody>
          <a:bodyPr>
            <a:normAutofit/>
          </a:bodyPr>
          <a:lstStyle/>
          <a:p>
            <a:pPr marL="0" indent="0" algn="ctr">
              <a:buNone/>
            </a:pPr>
            <a:r>
              <a:rPr lang="en-GB" dirty="0">
                <a:latin typeface="SassoonPrimaryInfant" pitchFamily="2" charset="0"/>
              </a:rPr>
              <a:t>Children will begin with mark making and develop to pictures with meaning before finally beginning letter formation developed alongside the </a:t>
            </a:r>
            <a:r>
              <a:rPr lang="en-GB" dirty="0" smtClean="0">
                <a:latin typeface="SassoonPrimaryInfant" pitchFamily="2" charset="0"/>
              </a:rPr>
              <a:t>Letters and Sounds phonics </a:t>
            </a:r>
            <a:r>
              <a:rPr lang="en-GB" dirty="0">
                <a:latin typeface="SassoonPrimaryInfant" pitchFamily="2" charset="0"/>
              </a:rPr>
              <a:t>program. </a:t>
            </a:r>
          </a:p>
          <a:p>
            <a:pPr marL="0" indent="0" algn="ctr">
              <a:buNone/>
            </a:pPr>
            <a:endParaRPr lang="en-GB" dirty="0">
              <a:latin typeface="SassoonPrimaryInfant" pitchFamily="2" charset="0"/>
            </a:endParaRPr>
          </a:p>
          <a:p>
            <a:endParaRPr lang="en-GB" dirty="0">
              <a:latin typeface="SassoonPrimaryInfant" pitchFamily="2" charset="0"/>
            </a:endParaRPr>
          </a:p>
          <a:p>
            <a:endParaRPr lang="en-GB" dirty="0">
              <a:latin typeface="SassoonPrimaryInfant" pitchFamily="2" charset="0"/>
            </a:endParaRPr>
          </a:p>
          <a:p>
            <a:endParaRPr lang="en-GB" dirty="0">
              <a:latin typeface="SassoonPrimaryInfant" pitchFamily="2" charset="0"/>
            </a:endParaRPr>
          </a:p>
        </p:txBody>
      </p:sp>
      <p:pic>
        <p:nvPicPr>
          <p:cNvPr id="5" name="Picture 4">
            <a:extLst>
              <a:ext uri="{FF2B5EF4-FFF2-40B4-BE49-F238E27FC236}">
                <a16:creationId xmlns:a16="http://schemas.microsoft.com/office/drawing/2014/main" id="{79B184F0-1104-4800-A2A9-B59A4AB9C458}"/>
              </a:ext>
            </a:extLst>
          </p:cNvPr>
          <p:cNvPicPr>
            <a:picLocks noChangeAspect="1"/>
          </p:cNvPicPr>
          <p:nvPr/>
        </p:nvPicPr>
        <p:blipFill>
          <a:blip r:embed="rId2"/>
          <a:stretch>
            <a:fillRect/>
          </a:stretch>
        </p:blipFill>
        <p:spPr>
          <a:xfrm>
            <a:off x="4126865" y="2267585"/>
            <a:ext cx="3714750" cy="4476750"/>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1000" y="5435759"/>
            <a:ext cx="1143000" cy="1143000"/>
          </a:xfrm>
          <a:prstGeom prst="rect">
            <a:avLst/>
          </a:prstGeom>
        </p:spPr>
      </p:pic>
    </p:spTree>
    <p:extLst>
      <p:ext uri="{BB962C8B-B14F-4D97-AF65-F5344CB8AC3E}">
        <p14:creationId xmlns:p14="http://schemas.microsoft.com/office/powerpoint/2010/main" val="2303647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C31C9-6229-4F35-B018-DA34905EB2C0}"/>
              </a:ext>
            </a:extLst>
          </p:cNvPr>
          <p:cNvSpPr>
            <a:spLocks noGrp="1"/>
          </p:cNvSpPr>
          <p:nvPr>
            <p:ph type="title"/>
          </p:nvPr>
        </p:nvSpPr>
        <p:spPr/>
        <p:txBody>
          <a:bodyPr/>
          <a:lstStyle/>
          <a:p>
            <a:pPr algn="ctr"/>
            <a:r>
              <a:rPr lang="en-GB" sz="5400" dirty="0">
                <a:latin typeface="SassoonPrimaryInfant" pitchFamily="2" charset="0"/>
              </a:rPr>
              <a:t>Mark Making</a:t>
            </a:r>
            <a:r>
              <a:rPr lang="en-GB" dirty="0"/>
              <a:t>	</a:t>
            </a:r>
          </a:p>
        </p:txBody>
      </p:sp>
      <p:sp>
        <p:nvSpPr>
          <p:cNvPr id="3" name="Content Placeholder 2">
            <a:extLst>
              <a:ext uri="{FF2B5EF4-FFF2-40B4-BE49-F238E27FC236}">
                <a16:creationId xmlns:a16="http://schemas.microsoft.com/office/drawing/2014/main" id="{818A1202-D0C2-4593-8072-F483E3EEE66E}"/>
              </a:ext>
            </a:extLst>
          </p:cNvPr>
          <p:cNvSpPr>
            <a:spLocks noGrp="1"/>
          </p:cNvSpPr>
          <p:nvPr>
            <p:ph idx="1"/>
          </p:nvPr>
        </p:nvSpPr>
        <p:spPr/>
        <p:txBody>
          <a:bodyPr>
            <a:normAutofit fontScale="77500" lnSpcReduction="20000"/>
          </a:bodyPr>
          <a:lstStyle/>
          <a:p>
            <a:pPr marL="0" indent="0">
              <a:buNone/>
            </a:pPr>
            <a:r>
              <a:rPr lang="en-GB" dirty="0">
                <a:latin typeface="SassoonPrimaryInfant" pitchFamily="2" charset="0"/>
              </a:rPr>
              <a:t>Once the muscles are fulling developed we can move onto mark making with pencils. The children will develop their own grip and it is important not to constantly ‘correct’ it but to guide children carefully to feel more comfortable holding a pencil. </a:t>
            </a:r>
          </a:p>
          <a:p>
            <a:pPr marL="0" indent="0">
              <a:buNone/>
            </a:pPr>
            <a:endParaRPr lang="en-GB" dirty="0">
              <a:latin typeface="SassoonPrimaryInfant" pitchFamily="2" charset="0"/>
            </a:endParaRPr>
          </a:p>
          <a:p>
            <a:pPr marL="0" indent="0">
              <a:buNone/>
            </a:pPr>
            <a:r>
              <a:rPr lang="en-GB" dirty="0">
                <a:latin typeface="SassoonPrimaryInfant" pitchFamily="2" charset="0"/>
              </a:rPr>
              <a:t>Resources we provide for mark making are: </a:t>
            </a:r>
          </a:p>
          <a:p>
            <a:pPr>
              <a:buFontTx/>
              <a:buChar char="-"/>
            </a:pPr>
            <a:r>
              <a:rPr lang="en-GB" dirty="0">
                <a:latin typeface="SassoonPrimaryInfant" pitchFamily="2" charset="0"/>
              </a:rPr>
              <a:t>Chalks</a:t>
            </a:r>
          </a:p>
          <a:p>
            <a:pPr>
              <a:buFontTx/>
              <a:buChar char="-"/>
            </a:pPr>
            <a:r>
              <a:rPr lang="en-GB" dirty="0">
                <a:latin typeface="SassoonPrimaryInfant" pitchFamily="2" charset="0"/>
              </a:rPr>
              <a:t>Paint brushes</a:t>
            </a:r>
          </a:p>
          <a:p>
            <a:pPr>
              <a:buFontTx/>
              <a:buChar char="-"/>
            </a:pPr>
            <a:r>
              <a:rPr lang="en-GB" dirty="0">
                <a:latin typeface="SassoonPrimaryInfant" pitchFamily="2" charset="0"/>
              </a:rPr>
              <a:t>Mops and long handled brushes</a:t>
            </a:r>
          </a:p>
          <a:p>
            <a:pPr>
              <a:buFontTx/>
              <a:buChar char="-"/>
            </a:pPr>
            <a:r>
              <a:rPr lang="en-GB" dirty="0">
                <a:latin typeface="SassoonPrimaryInfant" pitchFamily="2" charset="0"/>
              </a:rPr>
              <a:t>Sand </a:t>
            </a:r>
          </a:p>
          <a:p>
            <a:pPr>
              <a:buFontTx/>
              <a:buChar char="-"/>
            </a:pPr>
            <a:r>
              <a:rPr lang="en-GB" dirty="0">
                <a:latin typeface="SassoonPrimaryInfant" pitchFamily="2" charset="0"/>
              </a:rPr>
              <a:t>Water sprays</a:t>
            </a:r>
          </a:p>
          <a:p>
            <a:pPr>
              <a:buFontTx/>
              <a:buChar char="-"/>
            </a:pPr>
            <a:r>
              <a:rPr lang="en-GB" dirty="0">
                <a:latin typeface="SassoonPrimaryInfant" pitchFamily="2" charset="0"/>
              </a:rPr>
              <a:t>Gloop in trays </a:t>
            </a:r>
          </a:p>
          <a:p>
            <a:pPr>
              <a:buFontTx/>
              <a:buChar char="-"/>
            </a:pPr>
            <a:r>
              <a:rPr lang="en-GB" dirty="0">
                <a:latin typeface="SassoonPrimaryInfant" pitchFamily="2" charset="0"/>
              </a:rPr>
              <a:t>Paper and pens </a:t>
            </a:r>
          </a:p>
          <a:p>
            <a:pPr>
              <a:buFontTx/>
              <a:buChar char="-"/>
            </a:pPr>
            <a:r>
              <a:rPr lang="en-GB" dirty="0">
                <a:latin typeface="SassoonPrimaryInfant" pitchFamily="2" charset="0"/>
              </a:rPr>
              <a:t>Whiteboards and pens</a:t>
            </a:r>
          </a:p>
          <a:p>
            <a:pPr>
              <a:buFontTx/>
              <a:buChar char="-"/>
            </a:pPr>
            <a:r>
              <a:rPr lang="en-GB" dirty="0">
                <a:latin typeface="SassoonPrimaryInfant" pitchFamily="2" charset="0"/>
              </a:rPr>
              <a:t>Paper on the wall inside and outside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389" y="5469862"/>
            <a:ext cx="1143000" cy="1143000"/>
          </a:xfrm>
          <a:prstGeom prst="rect">
            <a:avLst/>
          </a:prstGeom>
        </p:spPr>
      </p:pic>
    </p:spTree>
    <p:extLst>
      <p:ext uri="{BB962C8B-B14F-4D97-AF65-F5344CB8AC3E}">
        <p14:creationId xmlns:p14="http://schemas.microsoft.com/office/powerpoint/2010/main" val="9775056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5400" b="1" dirty="0" smtClean="0">
                <a:latin typeface="SassoonPrimaryInfant" pitchFamily="2" charset="0"/>
              </a:rPr>
              <a:t>Holding a pencil</a:t>
            </a:r>
            <a:endParaRPr lang="en-GB" sz="5400" b="1" dirty="0">
              <a:latin typeface="SassoonPrimaryInfant" pitchFamily="2" charset="0"/>
            </a:endParaRPr>
          </a:p>
        </p:txBody>
      </p:sp>
      <p:pic>
        <p:nvPicPr>
          <p:cNvPr id="5" name="Content Placeholder 4"/>
          <p:cNvPicPr>
            <a:picLocks noGrp="1" noChangeAspect="1"/>
          </p:cNvPicPr>
          <p:nvPr>
            <p:ph idx="1"/>
          </p:nvPr>
        </p:nvPicPr>
        <p:blipFill>
          <a:blip r:embed="rId2"/>
          <a:stretch>
            <a:fillRect/>
          </a:stretch>
        </p:blipFill>
        <p:spPr>
          <a:xfrm>
            <a:off x="677334" y="2170129"/>
            <a:ext cx="8596312" cy="3025901"/>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1000" y="5435759"/>
            <a:ext cx="1143000" cy="1143000"/>
          </a:xfrm>
          <a:prstGeom prst="rect">
            <a:avLst/>
          </a:prstGeom>
        </p:spPr>
      </p:pic>
    </p:spTree>
    <p:extLst>
      <p:ext uri="{BB962C8B-B14F-4D97-AF65-F5344CB8AC3E}">
        <p14:creationId xmlns:p14="http://schemas.microsoft.com/office/powerpoint/2010/main" val="2081875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C31C9-6229-4F35-B018-DA34905EB2C0}"/>
              </a:ext>
            </a:extLst>
          </p:cNvPr>
          <p:cNvSpPr>
            <a:spLocks noGrp="1"/>
          </p:cNvSpPr>
          <p:nvPr>
            <p:ph type="title"/>
          </p:nvPr>
        </p:nvSpPr>
        <p:spPr/>
        <p:txBody>
          <a:bodyPr/>
          <a:lstStyle/>
          <a:p>
            <a:pPr algn="ctr"/>
            <a:r>
              <a:rPr lang="en-GB" sz="5400" dirty="0">
                <a:latin typeface="SassoonPrimaryInfant" pitchFamily="2" charset="0"/>
              </a:rPr>
              <a:t>Writing technique</a:t>
            </a:r>
            <a:endParaRPr lang="en-GB" dirty="0">
              <a:latin typeface="SassoonPrimaryInfant" pitchFamily="2" charset="0"/>
            </a:endParaRPr>
          </a:p>
        </p:txBody>
      </p:sp>
      <p:sp>
        <p:nvSpPr>
          <p:cNvPr id="3" name="Content Placeholder 2">
            <a:extLst>
              <a:ext uri="{FF2B5EF4-FFF2-40B4-BE49-F238E27FC236}">
                <a16:creationId xmlns:a16="http://schemas.microsoft.com/office/drawing/2014/main" id="{818A1202-D0C2-4593-8072-F483E3EEE66E}"/>
              </a:ext>
            </a:extLst>
          </p:cNvPr>
          <p:cNvSpPr>
            <a:spLocks noGrp="1"/>
          </p:cNvSpPr>
          <p:nvPr>
            <p:ph idx="1"/>
          </p:nvPr>
        </p:nvSpPr>
        <p:spPr/>
        <p:txBody>
          <a:bodyPr>
            <a:normAutofit/>
          </a:bodyPr>
          <a:lstStyle/>
          <a:p>
            <a:pPr marL="0" indent="0">
              <a:buNone/>
            </a:pPr>
            <a:r>
              <a:rPr lang="en-GB" dirty="0">
                <a:latin typeface="SassoonPrimaryInfant" pitchFamily="2" charset="0"/>
              </a:rPr>
              <a:t>It is important for children to learn the correct way to form a letter from as early as they start writing so that habits don’t become and issue later on. When we see children writing we try to help them by guiding their letter formation. </a:t>
            </a:r>
          </a:p>
          <a:p>
            <a:pPr marL="0" indent="0">
              <a:buNone/>
            </a:pPr>
            <a:endParaRPr lang="en-GB" dirty="0">
              <a:latin typeface="SassoonPrimaryInfant" pitchFamily="2" charset="0"/>
            </a:endParaRPr>
          </a:p>
          <a:p>
            <a:pPr marL="0" indent="0">
              <a:buNone/>
            </a:pPr>
            <a:r>
              <a:rPr lang="en-GB" dirty="0">
                <a:latin typeface="SassoonPrimaryInfant" pitchFamily="2" charset="0"/>
              </a:rPr>
              <a:t>We use sound mats that children can access which contain the sounds that children have learnt through our phonics scheme. </a:t>
            </a:r>
          </a:p>
          <a:p>
            <a:pPr marL="0" indent="0">
              <a:buNone/>
            </a:pPr>
            <a:endParaRPr lang="en-GB" dirty="0">
              <a:latin typeface="SassoonPrimaryInfant" pitchFamily="2" charset="0"/>
            </a:endParaRPr>
          </a:p>
          <a:p>
            <a:pPr marL="0" indent="0">
              <a:buNone/>
            </a:pPr>
            <a:r>
              <a:rPr lang="en-GB" dirty="0">
                <a:latin typeface="SassoonPrimaryInfant" pitchFamily="2" charset="0"/>
              </a:rPr>
              <a:t>We also practise letter formation on white boards during our phonics sessions quickly and in a fun active way during a game for example find something </a:t>
            </a:r>
            <a:r>
              <a:rPr lang="en-GB" dirty="0" smtClean="0">
                <a:latin typeface="SassoonPrimaryInfant" pitchFamily="2" charset="0"/>
              </a:rPr>
              <a:t>in the box and write </a:t>
            </a:r>
            <a:r>
              <a:rPr lang="en-GB" dirty="0">
                <a:latin typeface="SassoonPrimaryInfant" pitchFamily="2" charset="0"/>
              </a:rPr>
              <a:t>the letter it starts with.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5435759"/>
            <a:ext cx="1143000" cy="1143000"/>
          </a:xfrm>
          <a:prstGeom prst="rect">
            <a:avLst/>
          </a:prstGeom>
        </p:spPr>
      </p:pic>
    </p:spTree>
    <p:extLst>
      <p:ext uri="{BB962C8B-B14F-4D97-AF65-F5344CB8AC3E}">
        <p14:creationId xmlns:p14="http://schemas.microsoft.com/office/powerpoint/2010/main" val="38914879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C31C9-6229-4F35-B018-DA34905EB2C0}"/>
              </a:ext>
            </a:extLst>
          </p:cNvPr>
          <p:cNvSpPr>
            <a:spLocks noGrp="1"/>
          </p:cNvSpPr>
          <p:nvPr>
            <p:ph type="title"/>
          </p:nvPr>
        </p:nvSpPr>
        <p:spPr/>
        <p:txBody>
          <a:bodyPr>
            <a:noAutofit/>
          </a:bodyPr>
          <a:lstStyle/>
          <a:p>
            <a:pPr algn="ctr"/>
            <a:r>
              <a:rPr lang="en-GB" dirty="0">
                <a:latin typeface="SassoonPrimaryInfant" pitchFamily="2" charset="0"/>
              </a:rPr>
              <a:t>Writing words and </a:t>
            </a:r>
            <a:r>
              <a:rPr lang="en-GB" dirty="0" smtClean="0">
                <a:latin typeface="SassoonPrimaryInfant" pitchFamily="2" charset="0"/>
              </a:rPr>
              <a:t>sentences – How do we support the development of writing in school at </a:t>
            </a:r>
            <a:r>
              <a:rPr lang="en-GB" dirty="0" err="1" smtClean="0">
                <a:latin typeface="SassoonPrimaryInfant" pitchFamily="2" charset="0"/>
              </a:rPr>
              <a:t>Hoole</a:t>
            </a:r>
            <a:r>
              <a:rPr lang="en-GB" dirty="0" smtClean="0">
                <a:latin typeface="SassoonPrimaryInfant" pitchFamily="2" charset="0"/>
              </a:rPr>
              <a:t>?</a:t>
            </a:r>
            <a:endParaRPr lang="en-GB" sz="1800" dirty="0">
              <a:latin typeface="SassoonPrimaryInfant" pitchFamily="2" charset="0"/>
            </a:endParaRPr>
          </a:p>
        </p:txBody>
      </p:sp>
      <p:sp>
        <p:nvSpPr>
          <p:cNvPr id="3" name="Content Placeholder 2">
            <a:extLst>
              <a:ext uri="{FF2B5EF4-FFF2-40B4-BE49-F238E27FC236}">
                <a16:creationId xmlns:a16="http://schemas.microsoft.com/office/drawing/2014/main" id="{818A1202-D0C2-4593-8072-F483E3EEE66E}"/>
              </a:ext>
            </a:extLst>
          </p:cNvPr>
          <p:cNvSpPr>
            <a:spLocks noGrp="1"/>
          </p:cNvSpPr>
          <p:nvPr>
            <p:ph idx="1"/>
          </p:nvPr>
        </p:nvSpPr>
        <p:spPr>
          <a:xfrm>
            <a:off x="825137" y="2242865"/>
            <a:ext cx="10515600" cy="4719638"/>
          </a:xfrm>
        </p:spPr>
        <p:txBody>
          <a:bodyPr>
            <a:normAutofit fontScale="92500" lnSpcReduction="10000"/>
          </a:bodyPr>
          <a:lstStyle/>
          <a:p>
            <a:pPr>
              <a:buFontTx/>
              <a:buChar char="-"/>
            </a:pPr>
            <a:r>
              <a:rPr lang="en-GB" dirty="0">
                <a:latin typeface="SassoonPrimaryInfant" pitchFamily="2" charset="0"/>
              </a:rPr>
              <a:t>At school we like to make writing or attempts to write meaningful and purposeful so that children enjoy it and see the reason to write. We can do this by facilitating their play, when children are engaged already then it is easy to give a reason to write for example building a Lego mansion and then labelling the parts with post it notes so that others can see what parts are what. Ways we can encourage writing during play are by: </a:t>
            </a:r>
          </a:p>
          <a:p>
            <a:pPr>
              <a:buFontTx/>
              <a:buChar char="-"/>
            </a:pPr>
            <a:endParaRPr lang="en-GB" dirty="0">
              <a:latin typeface="SassoonPrimaryInfant" pitchFamily="2" charset="0"/>
            </a:endParaRPr>
          </a:p>
          <a:p>
            <a:pPr>
              <a:buFontTx/>
              <a:buChar char="-"/>
            </a:pPr>
            <a:r>
              <a:rPr lang="en-GB" dirty="0">
                <a:latin typeface="SassoonPrimaryInfant" pitchFamily="2" charset="0"/>
              </a:rPr>
              <a:t>Writing message to their friends</a:t>
            </a:r>
          </a:p>
          <a:p>
            <a:pPr>
              <a:buFontTx/>
              <a:buChar char="-"/>
            </a:pPr>
            <a:r>
              <a:rPr lang="en-GB" dirty="0">
                <a:latin typeface="SassoonPrimaryInfant" pitchFamily="2" charset="0"/>
              </a:rPr>
              <a:t>Labelling their construction work </a:t>
            </a:r>
          </a:p>
          <a:p>
            <a:pPr>
              <a:buFontTx/>
              <a:buChar char="-"/>
            </a:pPr>
            <a:r>
              <a:rPr lang="en-GB" dirty="0">
                <a:latin typeface="SassoonPrimaryInfant" pitchFamily="2" charset="0"/>
              </a:rPr>
              <a:t>Writing shopping lists in the home corner</a:t>
            </a:r>
          </a:p>
          <a:p>
            <a:pPr>
              <a:buFontTx/>
              <a:buChar char="-"/>
            </a:pPr>
            <a:r>
              <a:rPr lang="en-GB" dirty="0">
                <a:latin typeface="SassoonPrimaryInfant" pitchFamily="2" charset="0"/>
              </a:rPr>
              <a:t>Writing recipes</a:t>
            </a:r>
          </a:p>
          <a:p>
            <a:pPr>
              <a:buFontTx/>
              <a:buChar char="-"/>
            </a:pPr>
            <a:r>
              <a:rPr lang="en-GB" dirty="0">
                <a:latin typeface="SassoonPrimaryInfant" pitchFamily="2" charset="0"/>
              </a:rPr>
              <a:t>Writing song lyrics </a:t>
            </a:r>
          </a:p>
          <a:p>
            <a:pPr>
              <a:buFontTx/>
              <a:buChar char="-"/>
            </a:pPr>
            <a:r>
              <a:rPr lang="en-GB" dirty="0">
                <a:latin typeface="SassoonPrimaryInfant" pitchFamily="2" charset="0"/>
              </a:rPr>
              <a:t>Labelling art work </a:t>
            </a:r>
          </a:p>
          <a:p>
            <a:pPr>
              <a:buFontTx/>
              <a:buChar char="-"/>
            </a:pPr>
            <a:r>
              <a:rPr lang="en-GB" dirty="0">
                <a:latin typeface="SassoonPrimaryInfant" pitchFamily="2" charset="0"/>
              </a:rPr>
              <a:t>Writing a phone number </a:t>
            </a:r>
          </a:p>
          <a:p>
            <a:pPr>
              <a:buFontTx/>
              <a:buChar char="-"/>
            </a:pPr>
            <a:r>
              <a:rPr lang="en-GB" dirty="0">
                <a:latin typeface="SassoonPrimaryInfant" pitchFamily="2" charset="0"/>
              </a:rPr>
              <a:t>Secret codes </a:t>
            </a:r>
          </a:p>
          <a:p>
            <a:pPr>
              <a:buFontTx/>
              <a:buChar char="-"/>
            </a:pPr>
            <a:r>
              <a:rPr lang="en-GB" dirty="0">
                <a:latin typeface="SassoonPrimaryInfant" pitchFamily="2" charset="0"/>
              </a:rPr>
              <a:t>Writing cards </a:t>
            </a:r>
          </a:p>
          <a:p>
            <a:pPr>
              <a:buFontTx/>
              <a:buChar char="-"/>
            </a:pPr>
            <a:endParaRPr lang="en-GB" dirty="0"/>
          </a:p>
          <a:p>
            <a:pPr marL="0" indent="0">
              <a:buNone/>
            </a:pP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715000"/>
            <a:ext cx="1143000" cy="1143000"/>
          </a:xfrm>
          <a:prstGeom prst="rect">
            <a:avLst/>
          </a:prstGeom>
        </p:spPr>
      </p:pic>
    </p:spTree>
    <p:extLst>
      <p:ext uri="{BB962C8B-B14F-4D97-AF65-F5344CB8AC3E}">
        <p14:creationId xmlns:p14="http://schemas.microsoft.com/office/powerpoint/2010/main" val="13737744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C31C9-6229-4F35-B018-DA34905EB2C0}"/>
              </a:ext>
            </a:extLst>
          </p:cNvPr>
          <p:cNvSpPr>
            <a:spLocks noGrp="1"/>
          </p:cNvSpPr>
          <p:nvPr>
            <p:ph type="title"/>
          </p:nvPr>
        </p:nvSpPr>
        <p:spPr/>
        <p:txBody>
          <a:bodyPr>
            <a:normAutofit/>
          </a:bodyPr>
          <a:lstStyle/>
          <a:p>
            <a:pPr algn="ctr"/>
            <a:r>
              <a:rPr lang="en-GB" sz="5400" dirty="0">
                <a:latin typeface="SassoonPrimaryInfant" pitchFamily="2" charset="0"/>
              </a:rPr>
              <a:t>Mark Making at home</a:t>
            </a:r>
            <a:endParaRPr lang="en-GB" dirty="0">
              <a:latin typeface="SassoonPrimaryInfant" pitchFamily="2" charset="0"/>
            </a:endParaRPr>
          </a:p>
        </p:txBody>
      </p:sp>
      <p:sp>
        <p:nvSpPr>
          <p:cNvPr id="3" name="Content Placeholder 2">
            <a:extLst>
              <a:ext uri="{FF2B5EF4-FFF2-40B4-BE49-F238E27FC236}">
                <a16:creationId xmlns:a16="http://schemas.microsoft.com/office/drawing/2014/main" id="{818A1202-D0C2-4593-8072-F483E3EEE66E}"/>
              </a:ext>
            </a:extLst>
          </p:cNvPr>
          <p:cNvSpPr>
            <a:spLocks noGrp="1"/>
          </p:cNvSpPr>
          <p:nvPr>
            <p:ph idx="1"/>
          </p:nvPr>
        </p:nvSpPr>
        <p:spPr>
          <a:xfrm>
            <a:off x="838200" y="1457325"/>
            <a:ext cx="10515600" cy="4719638"/>
          </a:xfrm>
        </p:spPr>
        <p:txBody>
          <a:bodyPr>
            <a:normAutofit/>
          </a:bodyPr>
          <a:lstStyle/>
          <a:p>
            <a:pPr marL="0" indent="0">
              <a:buNone/>
            </a:pPr>
            <a:r>
              <a:rPr lang="en-GB" dirty="0">
                <a:latin typeface="SassoonPrimaryInfant" pitchFamily="2" charset="0"/>
              </a:rPr>
              <a:t>It is ideal to have resources available for children to mark make at home as and when they wish to, things they can access themselves for example: </a:t>
            </a:r>
          </a:p>
          <a:p>
            <a:pPr marL="0" indent="0">
              <a:buNone/>
            </a:pPr>
            <a:endParaRPr lang="en-GB" dirty="0">
              <a:latin typeface="SassoonPrimaryInfant" pitchFamily="2" charset="0"/>
            </a:endParaRPr>
          </a:p>
          <a:p>
            <a:pPr>
              <a:buFontTx/>
              <a:buChar char="-"/>
            </a:pPr>
            <a:r>
              <a:rPr lang="en-GB" dirty="0">
                <a:latin typeface="SassoonPrimaryInfant" pitchFamily="2" charset="0"/>
              </a:rPr>
              <a:t>Paints</a:t>
            </a:r>
          </a:p>
          <a:p>
            <a:pPr>
              <a:buFontTx/>
              <a:buChar char="-"/>
            </a:pPr>
            <a:r>
              <a:rPr lang="en-GB" dirty="0">
                <a:latin typeface="SassoonPrimaryInfant" pitchFamily="2" charset="0"/>
              </a:rPr>
              <a:t>Chalks and chalk boards</a:t>
            </a:r>
          </a:p>
          <a:p>
            <a:pPr>
              <a:buFontTx/>
              <a:buChar char="-"/>
            </a:pPr>
            <a:r>
              <a:rPr lang="en-GB" dirty="0">
                <a:latin typeface="SassoonPrimaryInfant" pitchFamily="2" charset="0"/>
              </a:rPr>
              <a:t>Pens and pencils</a:t>
            </a:r>
          </a:p>
          <a:p>
            <a:pPr>
              <a:buFontTx/>
              <a:buChar char="-"/>
            </a:pPr>
            <a:r>
              <a:rPr lang="en-GB" dirty="0">
                <a:latin typeface="SassoonPrimaryInfant" pitchFamily="2" charset="0"/>
              </a:rPr>
              <a:t>Water mats</a:t>
            </a:r>
          </a:p>
          <a:p>
            <a:pPr>
              <a:buFontTx/>
              <a:buChar char="-"/>
            </a:pPr>
            <a:r>
              <a:rPr lang="en-GB" dirty="0">
                <a:latin typeface="SassoonPrimaryInfant" pitchFamily="2" charset="0"/>
              </a:rPr>
              <a:t>iPad drawing </a:t>
            </a:r>
          </a:p>
          <a:p>
            <a:pPr>
              <a:buFontTx/>
              <a:buChar char="-"/>
            </a:pPr>
            <a:r>
              <a:rPr lang="en-GB" dirty="0">
                <a:latin typeface="SassoonPrimaryInfant" pitchFamily="2" charset="0"/>
              </a:rPr>
              <a:t>Sand with paint brushes </a:t>
            </a:r>
          </a:p>
          <a:p>
            <a:pPr>
              <a:buFontTx/>
              <a:buChar char="-"/>
            </a:pPr>
            <a:r>
              <a:rPr lang="en-GB" dirty="0">
                <a:latin typeface="SassoonPrimaryInfant" pitchFamily="2" charset="0"/>
              </a:rPr>
              <a:t>Post it notes</a:t>
            </a:r>
          </a:p>
          <a:p>
            <a:pPr>
              <a:buFontTx/>
              <a:buChar char="-"/>
            </a:pPr>
            <a:r>
              <a:rPr lang="en-GB" dirty="0">
                <a:latin typeface="SassoonPrimaryInfant" pitchFamily="2" charset="0"/>
              </a:rPr>
              <a:t>Old cards </a:t>
            </a:r>
          </a:p>
          <a:p>
            <a:pPr>
              <a:buFontTx/>
              <a:buChar char="-"/>
            </a:pPr>
            <a:endParaRPr lang="en-GB" dirty="0"/>
          </a:p>
          <a:p>
            <a:pPr>
              <a:buFontTx/>
              <a:buChar char="-"/>
            </a:pPr>
            <a:endParaRPr lang="en-GB" dirty="0"/>
          </a:p>
          <a:p>
            <a:pPr>
              <a:buFontTx/>
              <a:buChar char="-"/>
            </a:pPr>
            <a:endParaRPr lang="en-GB" dirty="0"/>
          </a:p>
          <a:p>
            <a:pPr marL="0" indent="0">
              <a:buNone/>
            </a:pP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715000"/>
            <a:ext cx="1143000" cy="1143000"/>
          </a:xfrm>
          <a:prstGeom prst="rect">
            <a:avLst/>
          </a:prstGeom>
        </p:spPr>
      </p:pic>
    </p:spTree>
    <p:extLst>
      <p:ext uri="{BB962C8B-B14F-4D97-AF65-F5344CB8AC3E}">
        <p14:creationId xmlns:p14="http://schemas.microsoft.com/office/powerpoint/2010/main" val="976347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C31C9-6229-4F35-B018-DA34905EB2C0}"/>
              </a:ext>
            </a:extLst>
          </p:cNvPr>
          <p:cNvSpPr>
            <a:spLocks noGrp="1"/>
          </p:cNvSpPr>
          <p:nvPr>
            <p:ph type="title"/>
          </p:nvPr>
        </p:nvSpPr>
        <p:spPr/>
        <p:txBody>
          <a:bodyPr>
            <a:normAutofit/>
          </a:bodyPr>
          <a:lstStyle/>
          <a:p>
            <a:pPr algn="ctr"/>
            <a:r>
              <a:rPr lang="en-GB" sz="5400" dirty="0">
                <a:latin typeface="SassoonPrimaryInfant" pitchFamily="2" charset="0"/>
              </a:rPr>
              <a:t>Writing at home</a:t>
            </a:r>
            <a:endParaRPr lang="en-GB" dirty="0">
              <a:latin typeface="SassoonPrimaryInfant" pitchFamily="2" charset="0"/>
            </a:endParaRPr>
          </a:p>
        </p:txBody>
      </p:sp>
      <p:sp>
        <p:nvSpPr>
          <p:cNvPr id="3" name="Content Placeholder 2">
            <a:extLst>
              <a:ext uri="{FF2B5EF4-FFF2-40B4-BE49-F238E27FC236}">
                <a16:creationId xmlns:a16="http://schemas.microsoft.com/office/drawing/2014/main" id="{818A1202-D0C2-4593-8072-F483E3EEE66E}"/>
              </a:ext>
            </a:extLst>
          </p:cNvPr>
          <p:cNvSpPr>
            <a:spLocks noGrp="1"/>
          </p:cNvSpPr>
          <p:nvPr>
            <p:ph idx="1"/>
          </p:nvPr>
        </p:nvSpPr>
        <p:spPr>
          <a:xfrm>
            <a:off x="838200" y="1457325"/>
            <a:ext cx="10515600" cy="4719638"/>
          </a:xfrm>
        </p:spPr>
        <p:txBody>
          <a:bodyPr>
            <a:normAutofit/>
          </a:bodyPr>
          <a:lstStyle/>
          <a:p>
            <a:pPr>
              <a:buFontTx/>
              <a:buChar char="-"/>
            </a:pPr>
            <a:r>
              <a:rPr lang="en-GB" dirty="0">
                <a:latin typeface="SassoonPrimaryInfant" pitchFamily="2" charset="0"/>
              </a:rPr>
              <a:t>You can encourage your children to write at home for a purpose or for fun in the following ways? </a:t>
            </a:r>
          </a:p>
          <a:p>
            <a:pPr>
              <a:buFontTx/>
              <a:buChar char="-"/>
            </a:pPr>
            <a:endParaRPr lang="en-GB" dirty="0">
              <a:latin typeface="SassoonPrimaryInfant" pitchFamily="2" charset="0"/>
            </a:endParaRPr>
          </a:p>
          <a:p>
            <a:pPr>
              <a:buFontTx/>
              <a:buChar char="-"/>
            </a:pPr>
            <a:r>
              <a:rPr lang="en-GB" dirty="0">
                <a:latin typeface="SassoonPrimaryInfant" pitchFamily="2" charset="0"/>
              </a:rPr>
              <a:t>Writing message to their friends</a:t>
            </a:r>
          </a:p>
          <a:p>
            <a:pPr>
              <a:buFontTx/>
              <a:buChar char="-"/>
            </a:pPr>
            <a:r>
              <a:rPr lang="en-GB" dirty="0">
                <a:latin typeface="SassoonPrimaryInfant" pitchFamily="2" charset="0"/>
              </a:rPr>
              <a:t>Labelling their construction work Writing song lyrics </a:t>
            </a:r>
          </a:p>
          <a:p>
            <a:pPr>
              <a:buFontTx/>
              <a:buChar char="-"/>
            </a:pPr>
            <a:r>
              <a:rPr lang="en-GB" dirty="0">
                <a:latin typeface="SassoonPrimaryInfant" pitchFamily="2" charset="0"/>
              </a:rPr>
              <a:t>Labelling art work </a:t>
            </a:r>
          </a:p>
          <a:p>
            <a:pPr>
              <a:buFontTx/>
              <a:buChar char="-"/>
            </a:pPr>
            <a:r>
              <a:rPr lang="en-GB" dirty="0">
                <a:latin typeface="SassoonPrimaryInfant" pitchFamily="2" charset="0"/>
              </a:rPr>
              <a:t>Writing thank you cards to others</a:t>
            </a:r>
          </a:p>
          <a:p>
            <a:pPr>
              <a:buFontTx/>
              <a:buChar char="-"/>
            </a:pPr>
            <a:r>
              <a:rPr lang="en-GB" dirty="0">
                <a:latin typeface="SassoonPrimaryInfant" pitchFamily="2" charset="0"/>
              </a:rPr>
              <a:t>Writing birthday cards and invitations</a:t>
            </a:r>
          </a:p>
          <a:p>
            <a:pPr>
              <a:buFontTx/>
              <a:buChar char="-"/>
            </a:pPr>
            <a:r>
              <a:rPr lang="en-GB" dirty="0">
                <a:latin typeface="SassoonPrimaryInfant" pitchFamily="2" charset="0"/>
              </a:rPr>
              <a:t>Helping you write a shopping list </a:t>
            </a:r>
          </a:p>
          <a:p>
            <a:pPr>
              <a:buFontTx/>
              <a:buChar char="-"/>
            </a:pPr>
            <a:endParaRPr lang="en-GB" dirty="0"/>
          </a:p>
          <a:p>
            <a:pPr marL="0" indent="0">
              <a:buNone/>
            </a:pP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5435759"/>
            <a:ext cx="1143000" cy="1143000"/>
          </a:xfrm>
          <a:prstGeom prst="rect">
            <a:avLst/>
          </a:prstGeom>
        </p:spPr>
      </p:pic>
    </p:spTree>
    <p:extLst>
      <p:ext uri="{BB962C8B-B14F-4D97-AF65-F5344CB8AC3E}">
        <p14:creationId xmlns:p14="http://schemas.microsoft.com/office/powerpoint/2010/main" val="37558411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4717" y="309154"/>
            <a:ext cx="8596668" cy="1320800"/>
          </a:xfrm>
        </p:spPr>
        <p:txBody>
          <a:bodyPr>
            <a:noAutofit/>
          </a:bodyPr>
          <a:lstStyle/>
          <a:p>
            <a:pPr algn="ctr"/>
            <a:r>
              <a:rPr lang="en-GB" sz="4400" b="1" dirty="0" smtClean="0">
                <a:latin typeface="SassoonPrimaryInfant" pitchFamily="2" charset="0"/>
              </a:rPr>
              <a:t>The Early Learning Goal – Writing </a:t>
            </a:r>
            <a:endParaRPr lang="en-GB" sz="4400" b="1" dirty="0">
              <a:latin typeface="SassoonPrimaryInfant" pitchFamily="2" charset="0"/>
            </a:endParaRPr>
          </a:p>
        </p:txBody>
      </p:sp>
      <p:sp>
        <p:nvSpPr>
          <p:cNvPr id="3" name="Content Placeholder 2"/>
          <p:cNvSpPr>
            <a:spLocks noGrp="1"/>
          </p:cNvSpPr>
          <p:nvPr>
            <p:ph idx="1"/>
          </p:nvPr>
        </p:nvSpPr>
        <p:spPr/>
        <p:txBody>
          <a:bodyPr>
            <a:normAutofit lnSpcReduction="10000"/>
          </a:bodyPr>
          <a:lstStyle/>
          <a:p>
            <a:r>
              <a:rPr lang="en-GB" sz="2800" dirty="0" smtClean="0">
                <a:latin typeface="SassoonPrimaryInfant" pitchFamily="2" charset="0"/>
              </a:rPr>
              <a:t>By the end of Reception, it is expected that MOST children will…</a:t>
            </a:r>
          </a:p>
          <a:p>
            <a:endParaRPr lang="en-GB" sz="2800" dirty="0"/>
          </a:p>
          <a:p>
            <a:r>
              <a:rPr lang="en-GB" sz="2800" dirty="0" smtClean="0">
                <a:latin typeface="SassoonPrimaryInfant" pitchFamily="2" charset="0"/>
              </a:rPr>
              <a:t>… </a:t>
            </a:r>
            <a:r>
              <a:rPr lang="en-GB" sz="2800" dirty="0">
                <a:latin typeface="SassoonPrimaryInfant" pitchFamily="2" charset="0"/>
              </a:rPr>
              <a:t>use their phonic knowledge to write words in ways which match their spoken sounds. They also write some irregular common words. They write simple sentences which can be read by themselves and others. Some words are spelt correctly and others are phonetically plausible. </a:t>
            </a:r>
          </a:p>
        </p:txBody>
      </p:sp>
    </p:spTree>
    <p:extLst>
      <p:ext uri="{BB962C8B-B14F-4D97-AF65-F5344CB8AC3E}">
        <p14:creationId xmlns:p14="http://schemas.microsoft.com/office/powerpoint/2010/main" val="4055023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C31C9-6229-4F35-B018-DA34905EB2C0}"/>
              </a:ext>
            </a:extLst>
          </p:cNvPr>
          <p:cNvSpPr>
            <a:spLocks noGrp="1"/>
          </p:cNvSpPr>
          <p:nvPr>
            <p:ph type="title"/>
          </p:nvPr>
        </p:nvSpPr>
        <p:spPr/>
        <p:txBody>
          <a:bodyPr>
            <a:normAutofit/>
          </a:bodyPr>
          <a:lstStyle/>
          <a:p>
            <a:pPr algn="ctr"/>
            <a:endParaRPr lang="en-GB" dirty="0">
              <a:latin typeface="SassoonPrimaryInfant" pitchFamily="2" charset="0"/>
            </a:endParaRPr>
          </a:p>
        </p:txBody>
      </p:sp>
      <p:sp>
        <p:nvSpPr>
          <p:cNvPr id="3" name="Content Placeholder 2">
            <a:extLst>
              <a:ext uri="{FF2B5EF4-FFF2-40B4-BE49-F238E27FC236}">
                <a16:creationId xmlns:a16="http://schemas.microsoft.com/office/drawing/2014/main" id="{818A1202-D0C2-4593-8072-F483E3EEE66E}"/>
              </a:ext>
            </a:extLst>
          </p:cNvPr>
          <p:cNvSpPr>
            <a:spLocks noGrp="1"/>
          </p:cNvSpPr>
          <p:nvPr>
            <p:ph idx="1"/>
          </p:nvPr>
        </p:nvSpPr>
        <p:spPr>
          <a:xfrm>
            <a:off x="838200" y="1457325"/>
            <a:ext cx="10515600" cy="4719638"/>
          </a:xfrm>
        </p:spPr>
        <p:txBody>
          <a:bodyPr>
            <a:normAutofit/>
          </a:bodyPr>
          <a:lstStyle/>
          <a:p>
            <a:pPr marL="0" indent="0" algn="ctr">
              <a:buNone/>
            </a:pPr>
            <a:r>
              <a:rPr lang="en-GB" sz="4400" dirty="0" smtClean="0">
                <a:latin typeface="SassoonPrimaryInfant" pitchFamily="2" charset="0"/>
              </a:rPr>
              <a:t>Thank you for your time. If you have any questions, please speak to a member of the Early Years Team </a:t>
            </a:r>
            <a:r>
              <a:rPr lang="en-GB" sz="4400" dirty="0" smtClean="0">
                <a:latin typeface="SassoonPrimaryInfant" pitchFamily="2" charset="0"/>
                <a:sym typeface="Wingdings" panose="05000000000000000000" pitchFamily="2" charset="2"/>
              </a:rPr>
              <a:t> </a:t>
            </a:r>
            <a:r>
              <a:rPr lang="en-GB" sz="4400" dirty="0" smtClean="0">
                <a:latin typeface="SassoonPrimaryInfant" pitchFamily="2" charset="0"/>
              </a:rPr>
              <a:t> </a:t>
            </a: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5435759"/>
            <a:ext cx="1143000" cy="1143000"/>
          </a:xfrm>
          <a:prstGeom prst="rect">
            <a:avLst/>
          </a:prstGeom>
        </p:spPr>
      </p:pic>
    </p:spTree>
    <p:extLst>
      <p:ext uri="{BB962C8B-B14F-4D97-AF65-F5344CB8AC3E}">
        <p14:creationId xmlns:p14="http://schemas.microsoft.com/office/powerpoint/2010/main" val="40926280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CD12B5-718F-4179-A2FD-ECAB053365E4}"/>
              </a:ext>
            </a:extLst>
          </p:cNvPr>
          <p:cNvSpPr>
            <a:spLocks noGrp="1"/>
          </p:cNvSpPr>
          <p:nvPr>
            <p:ph type="ctrTitle"/>
          </p:nvPr>
        </p:nvSpPr>
        <p:spPr>
          <a:xfrm>
            <a:off x="1524000" y="1122363"/>
            <a:ext cx="9144000" cy="1024071"/>
          </a:xfrm>
        </p:spPr>
        <p:txBody>
          <a:bodyPr>
            <a:normAutofit/>
          </a:bodyPr>
          <a:lstStyle/>
          <a:p>
            <a:r>
              <a:rPr lang="en-GB" dirty="0">
                <a:solidFill>
                  <a:schemeClr val="accent2"/>
                </a:solidFill>
                <a:latin typeface="SassoonPrimaryInfant" pitchFamily="2" charset="0"/>
              </a:rPr>
              <a:t>What comes before writing?</a:t>
            </a:r>
          </a:p>
        </p:txBody>
      </p:sp>
      <p:sp>
        <p:nvSpPr>
          <p:cNvPr id="3" name="Subtitle 2">
            <a:extLst>
              <a:ext uri="{FF2B5EF4-FFF2-40B4-BE49-F238E27FC236}">
                <a16:creationId xmlns:a16="http://schemas.microsoft.com/office/drawing/2014/main" id="{BB15C7B5-CAFE-43B6-89CC-95BF73EFC096}"/>
              </a:ext>
            </a:extLst>
          </p:cNvPr>
          <p:cNvSpPr>
            <a:spLocks noGrp="1"/>
          </p:cNvSpPr>
          <p:nvPr>
            <p:ph type="subTitle" idx="1"/>
          </p:nvPr>
        </p:nvSpPr>
        <p:spPr>
          <a:xfrm>
            <a:off x="1456623" y="2601119"/>
            <a:ext cx="9144000" cy="1655762"/>
          </a:xfrm>
        </p:spPr>
        <p:txBody>
          <a:bodyPr>
            <a:noAutofit/>
          </a:bodyPr>
          <a:lstStyle/>
          <a:p>
            <a:r>
              <a:rPr lang="en-GB" dirty="0">
                <a:latin typeface="SassoonPrimaryInfant" pitchFamily="2" charset="0"/>
              </a:rPr>
              <a:t>We are seeing more and more children getting to school with underdeveloped fine and gross motor skills; a prime area of learning. This could be due to the increase of children of preschool age using iPads etc. at home. The ability to write is a complex one, not only do children need to have the confidence to pick up a pencil and make marks on paper, they also need to be developmentally ready to write with strong core and hand muscles. The hand is a really complex piece of machinery and is made up of lots of joints and muscle groups that interconnect and work together to provide maximum dexterity.</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5435759"/>
            <a:ext cx="1143000" cy="1143000"/>
          </a:xfrm>
          <a:prstGeom prst="rect">
            <a:avLst/>
          </a:prstGeom>
        </p:spPr>
      </p:pic>
    </p:spTree>
    <p:extLst>
      <p:ext uri="{BB962C8B-B14F-4D97-AF65-F5344CB8AC3E}">
        <p14:creationId xmlns:p14="http://schemas.microsoft.com/office/powerpoint/2010/main" val="16223055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732DBB-F6BD-4A98-AF92-E6E3CCE3DD5D}"/>
              </a:ext>
            </a:extLst>
          </p:cNvPr>
          <p:cNvSpPr>
            <a:spLocks noGrp="1"/>
          </p:cNvSpPr>
          <p:nvPr>
            <p:ph type="title"/>
          </p:nvPr>
        </p:nvSpPr>
        <p:spPr/>
        <p:txBody>
          <a:bodyPr>
            <a:normAutofit/>
          </a:bodyPr>
          <a:lstStyle/>
          <a:p>
            <a:pPr algn="ctr"/>
            <a:r>
              <a:rPr lang="en-GB" sz="5400" dirty="0">
                <a:latin typeface="SassoonPrimaryInfant" pitchFamily="2" charset="0"/>
              </a:rPr>
              <a:t>How do muscles develop? </a:t>
            </a:r>
          </a:p>
        </p:txBody>
      </p:sp>
      <p:sp>
        <p:nvSpPr>
          <p:cNvPr id="3" name="Content Placeholder 2">
            <a:extLst>
              <a:ext uri="{FF2B5EF4-FFF2-40B4-BE49-F238E27FC236}">
                <a16:creationId xmlns:a16="http://schemas.microsoft.com/office/drawing/2014/main" id="{293C1B04-0F05-4E18-AF04-A47999FA4B74}"/>
              </a:ext>
            </a:extLst>
          </p:cNvPr>
          <p:cNvSpPr>
            <a:spLocks noGrp="1"/>
          </p:cNvSpPr>
          <p:nvPr>
            <p:ph idx="1"/>
          </p:nvPr>
        </p:nvSpPr>
        <p:spPr/>
        <p:txBody>
          <a:bodyPr>
            <a:normAutofit/>
          </a:bodyPr>
          <a:lstStyle/>
          <a:p>
            <a:pPr marL="0" indent="0">
              <a:buNone/>
            </a:pPr>
            <a:r>
              <a:rPr lang="en-GB" dirty="0">
                <a:latin typeface="SassoonPrimaryInfant" pitchFamily="2" charset="0"/>
              </a:rPr>
              <a:t>Children’s arms and hands contain a series of pivotal joints which develop from biggest to smallest (shoulder, elbow, wrist, fingers). Once the pivots have worked their way down to the wrist, the journey doesn’t stop there, though for many children it becomes far trickier and they often face difficulties. The end of the pivot journey is when the mark making ends at the smallest set of pivots, right at the end of the fingers. If children can hold their mark making tool there, then they will have the fullest, most dextrous range of movement that their bodies can provide and be ready to write for life. This is fine motor control. However, it is important to remember that a child cannot master fine motor activities until gross motor skills are developed.</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5435759"/>
            <a:ext cx="1143000" cy="1143000"/>
          </a:xfrm>
          <a:prstGeom prst="rect">
            <a:avLst/>
          </a:prstGeom>
        </p:spPr>
      </p:pic>
    </p:spTree>
    <p:extLst>
      <p:ext uri="{BB962C8B-B14F-4D97-AF65-F5344CB8AC3E}">
        <p14:creationId xmlns:p14="http://schemas.microsoft.com/office/powerpoint/2010/main" val="15293955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b="1" dirty="0" smtClean="0">
                <a:latin typeface="SassoonPrimaryInfant" pitchFamily="2" charset="0"/>
              </a:rPr>
              <a:t>What do we do in school at </a:t>
            </a:r>
            <a:r>
              <a:rPr lang="en-GB" b="1" dirty="0" err="1" smtClean="0">
                <a:latin typeface="SassoonPrimaryInfant" pitchFamily="2" charset="0"/>
              </a:rPr>
              <a:t>Hoole</a:t>
            </a:r>
            <a:r>
              <a:rPr lang="en-GB" b="1" dirty="0" smtClean="0">
                <a:latin typeface="SassoonPrimaryInfant" pitchFamily="2" charset="0"/>
              </a:rPr>
              <a:t> to develop gross motor skills? </a:t>
            </a:r>
            <a:endParaRPr lang="en-GB" b="1" dirty="0">
              <a:latin typeface="SassoonPrimaryInfant" pitchFamily="2" charset="0"/>
            </a:endParaRPr>
          </a:p>
        </p:txBody>
      </p:sp>
      <p:sp>
        <p:nvSpPr>
          <p:cNvPr id="3" name="Content Placeholder 2"/>
          <p:cNvSpPr>
            <a:spLocks noGrp="1"/>
          </p:cNvSpPr>
          <p:nvPr>
            <p:ph idx="1"/>
          </p:nvPr>
        </p:nvSpPr>
        <p:spPr/>
        <p:txBody>
          <a:bodyPr/>
          <a:lstStyle/>
          <a:p>
            <a:r>
              <a:rPr lang="en-GB" dirty="0" smtClean="0"/>
              <a:t>Outdoor learning environment</a:t>
            </a:r>
          </a:p>
          <a:p>
            <a:r>
              <a:rPr lang="en-GB" dirty="0" smtClean="0"/>
              <a:t>PE Lessons</a:t>
            </a:r>
          </a:p>
          <a:p>
            <a:r>
              <a:rPr lang="en-GB" dirty="0" smtClean="0"/>
              <a:t>Climbing</a:t>
            </a:r>
          </a:p>
          <a:p>
            <a:r>
              <a:rPr lang="en-GB" dirty="0" smtClean="0"/>
              <a:t>Range of equipment available throughout the day</a:t>
            </a:r>
          </a:p>
          <a:p>
            <a:r>
              <a:rPr lang="en-GB" dirty="0" smtClean="0"/>
              <a:t>Targeted interventions</a:t>
            </a: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5435759"/>
            <a:ext cx="1143000" cy="1143000"/>
          </a:xfrm>
          <a:prstGeom prst="rect">
            <a:avLst/>
          </a:prstGeom>
        </p:spPr>
      </p:pic>
    </p:spTree>
    <p:extLst>
      <p:ext uri="{BB962C8B-B14F-4D97-AF65-F5344CB8AC3E}">
        <p14:creationId xmlns:p14="http://schemas.microsoft.com/office/powerpoint/2010/main" val="28518013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7200" b="1" dirty="0" smtClean="0">
                <a:latin typeface="SassoonPrimaryInfant" pitchFamily="2" charset="0"/>
              </a:rPr>
              <a:t>What can you do to support gross motor development at home? </a:t>
            </a:r>
            <a:endParaRPr lang="en-GB" sz="7200" b="1" dirty="0">
              <a:latin typeface="SassoonPrimaryInfant" pitchFamily="2" charset="0"/>
            </a:endParaRPr>
          </a:p>
        </p:txBody>
      </p:sp>
      <p:sp>
        <p:nvSpPr>
          <p:cNvPr id="3" name="Content Placeholder 2"/>
          <p:cNvSpPr>
            <a:spLocks noGrp="1"/>
          </p:cNvSpPr>
          <p:nvPr>
            <p:ph idx="1"/>
          </p:nvPr>
        </p:nvSpPr>
        <p:spPr/>
        <p:txBody>
          <a:bodyPr/>
          <a:lstStyle/>
          <a:p>
            <a:endParaRPr lang="en-GB" dirty="0"/>
          </a:p>
        </p:txBody>
      </p:sp>
      <p:pic>
        <p:nvPicPr>
          <p:cNvPr id="4" name="Picture 3"/>
          <p:cNvPicPr>
            <a:picLocks noChangeAspect="1"/>
          </p:cNvPicPr>
          <p:nvPr/>
        </p:nvPicPr>
        <p:blipFill>
          <a:blip r:embed="rId2"/>
          <a:stretch>
            <a:fillRect/>
          </a:stretch>
        </p:blipFill>
        <p:spPr>
          <a:xfrm>
            <a:off x="491519" y="5549622"/>
            <a:ext cx="1140051" cy="1140051"/>
          </a:xfrm>
          <a:prstGeom prst="rect">
            <a:avLst/>
          </a:prstGeom>
        </p:spPr>
      </p:pic>
    </p:spTree>
    <p:extLst>
      <p:ext uri="{BB962C8B-B14F-4D97-AF65-F5344CB8AC3E}">
        <p14:creationId xmlns:p14="http://schemas.microsoft.com/office/powerpoint/2010/main" val="25800624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15BD4-2868-4D64-A60A-C0C5B5514F9B}"/>
              </a:ext>
            </a:extLst>
          </p:cNvPr>
          <p:cNvSpPr>
            <a:spLocks noGrp="1"/>
          </p:cNvSpPr>
          <p:nvPr>
            <p:ph type="title"/>
          </p:nvPr>
        </p:nvSpPr>
        <p:spPr/>
        <p:txBody>
          <a:bodyPr>
            <a:normAutofit fontScale="90000"/>
          </a:bodyPr>
          <a:lstStyle/>
          <a:p>
            <a:pPr algn="ctr"/>
            <a:r>
              <a:rPr lang="en-GB" b="1" dirty="0">
                <a:latin typeface="SassoonPrimaryInfant" pitchFamily="2" charset="0"/>
              </a:rPr>
              <a:t>What can be done </a:t>
            </a:r>
            <a:r>
              <a:rPr lang="en-GB" b="1" dirty="0" smtClean="0">
                <a:latin typeface="SassoonPrimaryInfant" pitchFamily="2" charset="0"/>
              </a:rPr>
              <a:t>at home to </a:t>
            </a:r>
            <a:r>
              <a:rPr lang="en-GB" b="1" dirty="0">
                <a:latin typeface="SassoonPrimaryInfant" pitchFamily="2" charset="0"/>
              </a:rPr>
              <a:t>improve gross motor skills?</a:t>
            </a:r>
            <a:br>
              <a:rPr lang="en-GB" b="1" dirty="0">
                <a:latin typeface="SassoonPrimaryInfant" pitchFamily="2" charset="0"/>
              </a:rPr>
            </a:br>
            <a:endParaRPr lang="en-GB" dirty="0">
              <a:latin typeface="SassoonPrimaryInfant" pitchFamily="2" charset="0"/>
            </a:endParaRPr>
          </a:p>
        </p:txBody>
      </p:sp>
      <p:sp>
        <p:nvSpPr>
          <p:cNvPr id="3" name="Content Placeholder 2">
            <a:extLst>
              <a:ext uri="{FF2B5EF4-FFF2-40B4-BE49-F238E27FC236}">
                <a16:creationId xmlns:a16="http://schemas.microsoft.com/office/drawing/2014/main" id="{B02CA960-7A22-4C84-A062-3E801EE04677}"/>
              </a:ext>
            </a:extLst>
          </p:cNvPr>
          <p:cNvSpPr>
            <a:spLocks noGrp="1"/>
          </p:cNvSpPr>
          <p:nvPr>
            <p:ph idx="1"/>
          </p:nvPr>
        </p:nvSpPr>
        <p:spPr/>
        <p:txBody>
          <a:bodyPr>
            <a:normAutofit/>
          </a:bodyPr>
          <a:lstStyle/>
          <a:p>
            <a:r>
              <a:rPr lang="en-GB" dirty="0">
                <a:latin typeface="SassoonPrimaryInfant" pitchFamily="2" charset="0"/>
              </a:rPr>
              <a:t>Go to various parks </a:t>
            </a:r>
            <a:r>
              <a:rPr lang="en-GB" dirty="0" smtClean="0">
                <a:latin typeface="SassoonPrimaryInfant" pitchFamily="2" charset="0"/>
              </a:rPr>
              <a:t>– monkey bars</a:t>
            </a:r>
            <a:endParaRPr lang="en-GB" dirty="0">
              <a:latin typeface="SassoonPrimaryInfant" pitchFamily="2" charset="0"/>
            </a:endParaRPr>
          </a:p>
          <a:p>
            <a:r>
              <a:rPr lang="en-GB" dirty="0">
                <a:latin typeface="SassoonPrimaryInfant" pitchFamily="2" charset="0"/>
              </a:rPr>
              <a:t>Gymnastics and trampolining </a:t>
            </a:r>
          </a:p>
          <a:p>
            <a:r>
              <a:rPr lang="en-GB" dirty="0">
                <a:latin typeface="SassoonPrimaryInfant" pitchFamily="2" charset="0"/>
              </a:rPr>
              <a:t>Bikes and trikes</a:t>
            </a:r>
          </a:p>
          <a:p>
            <a:r>
              <a:rPr lang="en-GB" dirty="0">
                <a:latin typeface="SassoonPrimaryInfant" pitchFamily="2" charset="0"/>
              </a:rPr>
              <a:t>Dancing </a:t>
            </a:r>
          </a:p>
          <a:p>
            <a:r>
              <a:rPr lang="en-GB" dirty="0">
                <a:latin typeface="SassoonPrimaryInfant" pitchFamily="2" charset="0"/>
              </a:rPr>
              <a:t>Obstacle courses </a:t>
            </a:r>
          </a:p>
          <a:p>
            <a:r>
              <a:rPr lang="en-GB" dirty="0">
                <a:latin typeface="SassoonPrimaryInfant" pitchFamily="2" charset="0"/>
              </a:rPr>
              <a:t>Walks at the beach / forest </a:t>
            </a:r>
          </a:p>
          <a:p>
            <a:r>
              <a:rPr lang="en-GB" dirty="0">
                <a:latin typeface="SassoonPrimaryInfant" pitchFamily="2" charset="0"/>
              </a:rPr>
              <a:t>Painting with rollers</a:t>
            </a:r>
          </a:p>
          <a:p>
            <a:r>
              <a:rPr lang="en-GB" dirty="0">
                <a:latin typeface="SassoonPrimaryInfant" pitchFamily="2" charset="0"/>
              </a:rPr>
              <a:t>Brushing and mopping with large brooms and mops</a:t>
            </a:r>
          </a:p>
          <a:p>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5435759"/>
            <a:ext cx="1143000" cy="1143000"/>
          </a:xfrm>
          <a:prstGeom prst="rect">
            <a:avLst/>
          </a:prstGeom>
        </p:spPr>
      </p:pic>
    </p:spTree>
    <p:extLst>
      <p:ext uri="{BB962C8B-B14F-4D97-AF65-F5344CB8AC3E}">
        <p14:creationId xmlns:p14="http://schemas.microsoft.com/office/powerpoint/2010/main" val="21027305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b="1" dirty="0" smtClean="0">
                <a:latin typeface="SassoonPrimaryInfant" pitchFamily="2" charset="0"/>
              </a:rPr>
              <a:t>What do we do in school at </a:t>
            </a:r>
            <a:r>
              <a:rPr lang="en-GB" b="1" dirty="0" err="1" smtClean="0">
                <a:latin typeface="SassoonPrimaryInfant" pitchFamily="2" charset="0"/>
              </a:rPr>
              <a:t>Hoole</a:t>
            </a:r>
            <a:r>
              <a:rPr lang="en-GB" b="1" dirty="0" smtClean="0">
                <a:latin typeface="SassoonPrimaryInfant" pitchFamily="2" charset="0"/>
              </a:rPr>
              <a:t> to develop fine motor skills? </a:t>
            </a:r>
            <a:endParaRPr lang="en-GB" b="1" dirty="0">
              <a:latin typeface="SassoonPrimaryInfant" pitchFamily="2" charset="0"/>
            </a:endParaRPr>
          </a:p>
        </p:txBody>
      </p:sp>
      <p:sp>
        <p:nvSpPr>
          <p:cNvPr id="3" name="Content Placeholder 2"/>
          <p:cNvSpPr>
            <a:spLocks noGrp="1"/>
          </p:cNvSpPr>
          <p:nvPr>
            <p:ph idx="1"/>
          </p:nvPr>
        </p:nvSpPr>
        <p:spPr/>
        <p:txBody>
          <a:bodyPr/>
          <a:lstStyle/>
          <a:p>
            <a:r>
              <a:rPr lang="en-GB" dirty="0" smtClean="0"/>
              <a:t>Dough Disco! </a:t>
            </a:r>
            <a:r>
              <a:rPr lang="en-GB" dirty="0"/>
              <a:t>- </a:t>
            </a:r>
            <a:r>
              <a:rPr lang="en-GB" dirty="0">
                <a:hlinkClick r:id="rId2"/>
              </a:rPr>
              <a:t>https://</a:t>
            </a:r>
            <a:r>
              <a:rPr lang="en-GB" dirty="0" smtClean="0">
                <a:hlinkClick r:id="rId2"/>
              </a:rPr>
              <a:t>www.youtube.com/watch?v=i-IfzeG1aC4</a:t>
            </a:r>
            <a:endParaRPr lang="en-GB" dirty="0" smtClean="0"/>
          </a:p>
          <a:p>
            <a:r>
              <a:rPr lang="en-GB" dirty="0" smtClean="0"/>
              <a:t>Designated area with various activities set up.</a:t>
            </a:r>
          </a:p>
          <a:p>
            <a:r>
              <a:rPr lang="en-GB" dirty="0" smtClean="0"/>
              <a:t>Name writing</a:t>
            </a:r>
          </a:p>
          <a:p>
            <a:r>
              <a:rPr lang="en-GB" dirty="0" smtClean="0"/>
              <a:t>Range of writing equipment</a:t>
            </a:r>
          </a:p>
          <a:p>
            <a:r>
              <a:rPr lang="en-US" dirty="0" smtClean="0"/>
              <a:t>Scissors</a:t>
            </a:r>
          </a:p>
          <a:p>
            <a:pPr marL="0" indent="0">
              <a:buNone/>
            </a:pPr>
            <a:endParaRPr lang="en-GB" dirty="0" smtClean="0"/>
          </a:p>
          <a:p>
            <a:pPr marL="0" indent="0">
              <a:buNone/>
            </a:pPr>
            <a:endParaRPr lang="en-GB" dirty="0" smtClean="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1000" y="5435759"/>
            <a:ext cx="1143000" cy="1143000"/>
          </a:xfrm>
          <a:prstGeom prst="rect">
            <a:avLst/>
          </a:prstGeom>
        </p:spPr>
      </p:pic>
    </p:spTree>
    <p:extLst>
      <p:ext uri="{BB962C8B-B14F-4D97-AF65-F5344CB8AC3E}">
        <p14:creationId xmlns:p14="http://schemas.microsoft.com/office/powerpoint/2010/main" val="4660769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7200" b="1" dirty="0" smtClean="0">
                <a:latin typeface="SassoonPrimaryInfant" pitchFamily="2" charset="0"/>
              </a:rPr>
              <a:t>What can you do to support fine motor development at home? </a:t>
            </a:r>
            <a:endParaRPr lang="en-GB" sz="7200" b="1" dirty="0">
              <a:latin typeface="SassoonPrimaryInfant" pitchFamily="2" charset="0"/>
            </a:endParaRPr>
          </a:p>
        </p:txBody>
      </p:sp>
      <p:sp>
        <p:nvSpPr>
          <p:cNvPr id="3" name="Content Placeholder 2"/>
          <p:cNvSpPr>
            <a:spLocks noGrp="1"/>
          </p:cNvSpPr>
          <p:nvPr>
            <p:ph idx="1"/>
          </p:nvPr>
        </p:nvSpPr>
        <p:spPr/>
        <p:txBody>
          <a:bodyPr/>
          <a:lstStyle/>
          <a:p>
            <a:endParaRPr lang="en-GB" dirty="0"/>
          </a:p>
        </p:txBody>
      </p:sp>
      <p:pic>
        <p:nvPicPr>
          <p:cNvPr id="4" name="Picture 3"/>
          <p:cNvPicPr>
            <a:picLocks noChangeAspect="1"/>
          </p:cNvPicPr>
          <p:nvPr/>
        </p:nvPicPr>
        <p:blipFill>
          <a:blip r:embed="rId2"/>
          <a:stretch>
            <a:fillRect/>
          </a:stretch>
        </p:blipFill>
        <p:spPr>
          <a:xfrm>
            <a:off x="502029" y="5471336"/>
            <a:ext cx="1140051" cy="1140051"/>
          </a:xfrm>
          <a:prstGeom prst="rect">
            <a:avLst/>
          </a:prstGeom>
        </p:spPr>
      </p:pic>
    </p:spTree>
    <p:extLst>
      <p:ext uri="{BB962C8B-B14F-4D97-AF65-F5344CB8AC3E}">
        <p14:creationId xmlns:p14="http://schemas.microsoft.com/office/powerpoint/2010/main" val="10692893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EEC682-1F5A-41D7-A396-2F692863376F}"/>
              </a:ext>
            </a:extLst>
          </p:cNvPr>
          <p:cNvSpPr>
            <a:spLocks noGrp="1"/>
          </p:cNvSpPr>
          <p:nvPr>
            <p:ph type="title"/>
          </p:nvPr>
        </p:nvSpPr>
        <p:spPr/>
        <p:txBody>
          <a:bodyPr>
            <a:normAutofit fontScale="90000"/>
          </a:bodyPr>
          <a:lstStyle/>
          <a:p>
            <a:pPr algn="ctr"/>
            <a:r>
              <a:rPr lang="en-GB" b="1" dirty="0"/>
              <a:t>   </a:t>
            </a:r>
            <a:r>
              <a:rPr lang="en-GB" b="1" dirty="0">
                <a:latin typeface="SassoonPrimaryInfant" pitchFamily="2" charset="0"/>
              </a:rPr>
              <a:t>What can be done to improve fine motor </a:t>
            </a:r>
            <a:r>
              <a:rPr lang="en-GB" b="1" dirty="0" smtClean="0">
                <a:latin typeface="SassoonPrimaryInfant" pitchFamily="2" charset="0"/>
              </a:rPr>
              <a:t>skills at home?</a:t>
            </a:r>
            <a:r>
              <a:rPr lang="en-GB" b="1" dirty="0">
                <a:latin typeface="SassoonPrimaryInfant" pitchFamily="2" charset="0"/>
              </a:rPr>
              <a:t/>
            </a:r>
            <a:br>
              <a:rPr lang="en-GB" b="1" dirty="0">
                <a:latin typeface="SassoonPrimaryInfant" pitchFamily="2" charset="0"/>
              </a:rPr>
            </a:br>
            <a:endParaRPr lang="en-GB" dirty="0">
              <a:latin typeface="SassoonPrimaryInfant" pitchFamily="2" charset="0"/>
            </a:endParaRPr>
          </a:p>
        </p:txBody>
      </p:sp>
      <p:sp>
        <p:nvSpPr>
          <p:cNvPr id="3" name="Content Placeholder 2">
            <a:extLst>
              <a:ext uri="{FF2B5EF4-FFF2-40B4-BE49-F238E27FC236}">
                <a16:creationId xmlns:a16="http://schemas.microsoft.com/office/drawing/2014/main" id="{CB479053-081C-4CBF-BDE6-446B499EEF39}"/>
              </a:ext>
            </a:extLst>
          </p:cNvPr>
          <p:cNvSpPr>
            <a:spLocks noGrp="1"/>
          </p:cNvSpPr>
          <p:nvPr>
            <p:ph idx="1"/>
          </p:nvPr>
        </p:nvSpPr>
        <p:spPr>
          <a:xfrm>
            <a:off x="677334" y="2160589"/>
            <a:ext cx="8596668" cy="4219190"/>
          </a:xfrm>
        </p:spPr>
        <p:txBody>
          <a:bodyPr>
            <a:normAutofit fontScale="32500" lnSpcReduction="20000"/>
          </a:bodyPr>
          <a:lstStyle/>
          <a:p>
            <a:r>
              <a:rPr lang="en-GB" sz="4500" dirty="0">
                <a:latin typeface="SassoonPrimaryInfant" pitchFamily="2" charset="0"/>
              </a:rPr>
              <a:t>Playdough and clay  </a:t>
            </a:r>
          </a:p>
          <a:p>
            <a:r>
              <a:rPr lang="en-GB" sz="4500" dirty="0">
                <a:latin typeface="SassoonPrimaryInfant" pitchFamily="2" charset="0"/>
              </a:rPr>
              <a:t>Threading</a:t>
            </a:r>
          </a:p>
          <a:p>
            <a:r>
              <a:rPr lang="en-GB" sz="4500" dirty="0">
                <a:latin typeface="SassoonPrimaryInfant" pitchFamily="2" charset="0"/>
              </a:rPr>
              <a:t>Cooking</a:t>
            </a:r>
          </a:p>
          <a:p>
            <a:r>
              <a:rPr lang="en-GB" sz="4500" dirty="0">
                <a:latin typeface="SassoonPrimaryInfant" pitchFamily="2" charset="0"/>
              </a:rPr>
              <a:t>Woodwork </a:t>
            </a:r>
          </a:p>
          <a:p>
            <a:r>
              <a:rPr lang="en-GB" sz="4500" dirty="0">
                <a:latin typeface="SassoonPrimaryInfant" pitchFamily="2" charset="0"/>
              </a:rPr>
              <a:t>Weaving</a:t>
            </a:r>
          </a:p>
          <a:p>
            <a:r>
              <a:rPr lang="en-GB" sz="4500" dirty="0">
                <a:latin typeface="SassoonPrimaryInfant" pitchFamily="2" charset="0"/>
              </a:rPr>
              <a:t>Sewing</a:t>
            </a:r>
          </a:p>
          <a:p>
            <a:r>
              <a:rPr lang="en-GB" sz="4500" dirty="0">
                <a:latin typeface="SassoonPrimaryInfant" pitchFamily="2" charset="0"/>
              </a:rPr>
              <a:t>Painting and finger painting</a:t>
            </a:r>
          </a:p>
          <a:p>
            <a:r>
              <a:rPr lang="en-GB" sz="4500" dirty="0">
                <a:latin typeface="SassoonPrimaryInfant" pitchFamily="2" charset="0"/>
              </a:rPr>
              <a:t>Sand and water play </a:t>
            </a:r>
          </a:p>
          <a:p>
            <a:r>
              <a:rPr lang="en-GB" sz="4500" dirty="0">
                <a:latin typeface="SassoonPrimaryInfant" pitchFamily="2" charset="0"/>
              </a:rPr>
              <a:t>Building</a:t>
            </a:r>
          </a:p>
          <a:p>
            <a:r>
              <a:rPr lang="en-GB" sz="4500" dirty="0">
                <a:latin typeface="SassoonPrimaryInfant" pitchFamily="2" charset="0"/>
              </a:rPr>
              <a:t>Transient art</a:t>
            </a:r>
          </a:p>
          <a:p>
            <a:r>
              <a:rPr lang="en-GB" sz="4500" dirty="0">
                <a:latin typeface="SassoonPrimaryInfant" pitchFamily="2" charset="0"/>
              </a:rPr>
              <a:t>Collaging </a:t>
            </a:r>
            <a:endParaRPr lang="en-GB" sz="4500" dirty="0" smtClean="0">
              <a:latin typeface="SassoonPrimaryInfant" pitchFamily="2" charset="0"/>
            </a:endParaRPr>
          </a:p>
          <a:p>
            <a:r>
              <a:rPr lang="en-US" sz="4500" dirty="0" smtClean="0">
                <a:latin typeface="SassoonPrimaryInfant" pitchFamily="2" charset="0"/>
              </a:rPr>
              <a:t>Building up strength in </a:t>
            </a:r>
            <a:r>
              <a:rPr lang="en-US" sz="4500" dirty="0">
                <a:latin typeface="SassoonPrimaryInfant" pitchFamily="2" charset="0"/>
              </a:rPr>
              <a:t>fingers - </a:t>
            </a:r>
            <a:r>
              <a:rPr lang="en-US" sz="4500" dirty="0">
                <a:latin typeface="SassoonPrimaryInfant" pitchFamily="2" charset="0"/>
                <a:hlinkClick r:id="rId2"/>
              </a:rPr>
              <a:t>https://nancykopman.com/songs-that-strengthen-little-fingers-get-a-digit-al-workout-while-you-sing</a:t>
            </a:r>
            <a:r>
              <a:rPr lang="en-US" sz="4500" dirty="0" smtClean="0">
                <a:latin typeface="SassoonPrimaryInfant" pitchFamily="2" charset="0"/>
                <a:hlinkClick r:id="rId2"/>
              </a:rPr>
              <a:t>/</a:t>
            </a:r>
            <a:r>
              <a:rPr lang="en-US" sz="4500" dirty="0" smtClean="0">
                <a:latin typeface="SassoonPrimaryInfant" pitchFamily="2" charset="0"/>
              </a:rPr>
              <a:t> </a:t>
            </a:r>
            <a:endParaRPr lang="en-GB" sz="4500" dirty="0">
              <a:latin typeface="SassoonPrimaryInfant" pitchFamily="2" charset="0"/>
            </a:endParaRPr>
          </a:p>
          <a:p>
            <a:endParaRPr lang="en-GB" dirty="0"/>
          </a:p>
          <a:p>
            <a:endParaRPr lang="en-GB" dirty="0"/>
          </a:p>
          <a:p>
            <a:endParaRPr lang="en-GB" dirty="0"/>
          </a:p>
          <a:p>
            <a:endParaRPr lang="en-GB"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959366"/>
            <a:ext cx="898634" cy="898634"/>
          </a:xfrm>
          <a:prstGeom prst="rect">
            <a:avLst/>
          </a:prstGeom>
        </p:spPr>
      </p:pic>
    </p:spTree>
    <p:extLst>
      <p:ext uri="{BB962C8B-B14F-4D97-AF65-F5344CB8AC3E}">
        <p14:creationId xmlns:p14="http://schemas.microsoft.com/office/powerpoint/2010/main" val="101610377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814</TotalTime>
  <Words>1019</Words>
  <Application>Microsoft Office PowerPoint</Application>
  <PresentationFormat>Widescreen</PresentationFormat>
  <Paragraphs>108</Paragraphs>
  <Slides>18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vt:lpstr>
      <vt:lpstr>Calibri</vt:lpstr>
      <vt:lpstr>SassoonPrimaryInfant</vt:lpstr>
      <vt:lpstr>Trebuchet MS</vt:lpstr>
      <vt:lpstr>Wingdings</vt:lpstr>
      <vt:lpstr>Wingdings 3</vt:lpstr>
      <vt:lpstr>Facet</vt:lpstr>
      <vt:lpstr>Welcome to our Writing Workshop  Writing in the Early Years! </vt:lpstr>
      <vt:lpstr>What comes before writing?</vt:lpstr>
      <vt:lpstr>How do muscles develop? </vt:lpstr>
      <vt:lpstr>What do we do in school at Hoole to develop gross motor skills? </vt:lpstr>
      <vt:lpstr>What can you do to support gross motor development at home? </vt:lpstr>
      <vt:lpstr>What can be done at home to improve gross motor skills? </vt:lpstr>
      <vt:lpstr>What do we do in school at Hoole to develop fine motor skills? </vt:lpstr>
      <vt:lpstr>What can you do to support fine motor development at home? </vt:lpstr>
      <vt:lpstr>   What can be done to improve fine motor skills at home? </vt:lpstr>
      <vt:lpstr>              Stages of writing  </vt:lpstr>
      <vt:lpstr>Mark Making </vt:lpstr>
      <vt:lpstr>Holding a pencil</vt:lpstr>
      <vt:lpstr>Writing technique</vt:lpstr>
      <vt:lpstr>Writing words and sentences – How do we support the development of writing in school at Hoole?</vt:lpstr>
      <vt:lpstr>Mark Making at home</vt:lpstr>
      <vt:lpstr>Writing at home</vt:lpstr>
      <vt:lpstr>The Early Learning Goal – Writing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in the Early Years</dc:title>
  <dc:creator>Fiona Briscoe</dc:creator>
  <cp:lastModifiedBy>Liz Foy</cp:lastModifiedBy>
  <cp:revision>11</cp:revision>
  <cp:lastPrinted>2020-02-27T10:37:25Z</cp:lastPrinted>
  <dcterms:created xsi:type="dcterms:W3CDTF">2020-02-24T09:20:37Z</dcterms:created>
  <dcterms:modified xsi:type="dcterms:W3CDTF">2020-03-02T11:17:48Z</dcterms:modified>
</cp:coreProperties>
</file>