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4"/>
  </p:sldMasterIdLst>
  <p:sldIdLst>
    <p:sldId id="256" r:id="rId5"/>
    <p:sldId id="257" r:id="rId6"/>
    <p:sldId id="269" r:id="rId7"/>
    <p:sldId id="259" r:id="rId8"/>
    <p:sldId id="273" r:id="rId9"/>
    <p:sldId id="260" r:id="rId10"/>
    <p:sldId id="261" r:id="rId11"/>
    <p:sldId id="262" r:id="rId12"/>
    <p:sldId id="268" r:id="rId13"/>
    <p:sldId id="277" r:id="rId14"/>
    <p:sldId id="263" r:id="rId15"/>
    <p:sldId id="270" r:id="rId16"/>
    <p:sldId id="264" r:id="rId17"/>
    <p:sldId id="271" r:id="rId18"/>
    <p:sldId id="272" r:id="rId19"/>
    <p:sldId id="265" r:id="rId20"/>
    <p:sldId id="266" r:id="rId21"/>
    <p:sldId id="274" r:id="rId22"/>
    <p:sldId id="267" r:id="rId23"/>
    <p:sldId id="275"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EE3AAF-DD32-3A13-9A69-85FD6300AFEB}" v="2" dt="2024-10-10T10:42:59.343"/>
    <p1510:client id="{644A5C22-3C38-4126-434F-2B20746813B8}" v="114" dt="2024-10-10T10:42:32.4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12"/>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eliese Walsh" userId="S::aneliesewalsh@hooleceprimary.cheshire.sch.uk::b0a2305e-286f-40ff-8b00-946cb0bb3981" providerId="AD" clId="Web-{644A5C22-3C38-4126-434F-2B20746813B8}"/>
    <pc:docChg chg="addSld modSld sldOrd">
      <pc:chgData name="Aneliese Walsh" userId="S::aneliesewalsh@hooleceprimary.cheshire.sch.uk::b0a2305e-286f-40ff-8b00-946cb0bb3981" providerId="AD" clId="Web-{644A5C22-3C38-4126-434F-2B20746813B8}" dt="2024-10-10T10:42:32.479" v="74"/>
      <pc:docMkLst>
        <pc:docMk/>
      </pc:docMkLst>
      <pc:sldChg chg="ord">
        <pc:chgData name="Aneliese Walsh" userId="S::aneliesewalsh@hooleceprimary.cheshire.sch.uk::b0a2305e-286f-40ff-8b00-946cb0bb3981" providerId="AD" clId="Web-{644A5C22-3C38-4126-434F-2B20746813B8}" dt="2024-10-10T10:42:32.479" v="74"/>
        <pc:sldMkLst>
          <pc:docMk/>
          <pc:sldMk cId="3957707020" sldId="268"/>
        </pc:sldMkLst>
      </pc:sldChg>
      <pc:sldChg chg="addSp delSp modSp add ord replId">
        <pc:chgData name="Aneliese Walsh" userId="S::aneliesewalsh@hooleceprimary.cheshire.sch.uk::b0a2305e-286f-40ff-8b00-946cb0bb3981" providerId="AD" clId="Web-{644A5C22-3C38-4126-434F-2B20746813B8}" dt="2024-10-10T10:42:28.213" v="73"/>
        <pc:sldMkLst>
          <pc:docMk/>
          <pc:sldMk cId="1737902721" sldId="277"/>
        </pc:sldMkLst>
        <pc:spChg chg="mod">
          <ac:chgData name="Aneliese Walsh" userId="S::aneliesewalsh@hooleceprimary.cheshire.sch.uk::b0a2305e-286f-40ff-8b00-946cb0bb3981" providerId="AD" clId="Web-{644A5C22-3C38-4126-434F-2B20746813B8}" dt="2024-10-10T10:32:42.611" v="4" actId="20577"/>
          <ac:spMkLst>
            <pc:docMk/>
            <pc:sldMk cId="1737902721" sldId="277"/>
            <ac:spMk id="2" creationId="{0B676D90-A9B1-D45D-5C96-2B0010FA9374}"/>
          </ac:spMkLst>
        </pc:spChg>
        <pc:spChg chg="add mod">
          <ac:chgData name="Aneliese Walsh" userId="S::aneliesewalsh@hooleceprimary.cheshire.sch.uk::b0a2305e-286f-40ff-8b00-946cb0bb3981" providerId="AD" clId="Web-{644A5C22-3C38-4126-434F-2B20746813B8}" dt="2024-10-10T10:34:21.992" v="57" actId="20577"/>
          <ac:spMkLst>
            <pc:docMk/>
            <pc:sldMk cId="1737902721" sldId="277"/>
            <ac:spMk id="3" creationId="{70B25D5B-B125-0391-70EB-3B9E5966D303}"/>
          </ac:spMkLst>
        </pc:spChg>
        <pc:picChg chg="add mod modCrop">
          <ac:chgData name="Aneliese Walsh" userId="S::aneliesewalsh@hooleceprimary.cheshire.sch.uk::b0a2305e-286f-40ff-8b00-946cb0bb3981" providerId="AD" clId="Web-{644A5C22-3C38-4126-434F-2B20746813B8}" dt="2024-10-10T10:37:39.256" v="70" actId="1076"/>
          <ac:picMkLst>
            <pc:docMk/>
            <pc:sldMk cId="1737902721" sldId="277"/>
            <ac:picMk id="4" creationId="{3AD31E89-A47A-9A3F-F1B6-4B37C19DD6F9}"/>
          </ac:picMkLst>
        </pc:picChg>
        <pc:picChg chg="del">
          <ac:chgData name="Aneliese Walsh" userId="S::aneliesewalsh@hooleceprimary.cheshire.sch.uk::b0a2305e-286f-40ff-8b00-946cb0bb3981" providerId="AD" clId="Web-{644A5C22-3C38-4126-434F-2B20746813B8}" dt="2024-10-10T10:32:43.720" v="5"/>
          <ac:picMkLst>
            <pc:docMk/>
            <pc:sldMk cId="1737902721" sldId="277"/>
            <ac:picMk id="5" creationId="{29B92C07-436A-D408-DDFA-E9C1380C2270}"/>
          </ac:picMkLst>
        </pc:picChg>
        <pc:picChg chg="add mod">
          <ac:chgData name="Aneliese Walsh" userId="S::aneliesewalsh@hooleceprimary.cheshire.sch.uk::b0a2305e-286f-40ff-8b00-946cb0bb3981" providerId="AD" clId="Web-{644A5C22-3C38-4126-434F-2B20746813B8}" dt="2024-10-10T10:37:32.787" v="69" actId="1076"/>
          <ac:picMkLst>
            <pc:docMk/>
            <pc:sldMk cId="1737902721" sldId="277"/>
            <ac:picMk id="6" creationId="{40036BDC-E10A-8ABF-FA3A-8630DC6198B1}"/>
          </ac:picMkLst>
        </pc:picChg>
        <pc:picChg chg="add mod">
          <ac:chgData name="Aneliese Walsh" userId="S::aneliesewalsh@hooleceprimary.cheshire.sch.uk::b0a2305e-286f-40ff-8b00-946cb0bb3981" providerId="AD" clId="Web-{644A5C22-3C38-4126-434F-2B20746813B8}" dt="2024-10-10T10:38:08.711" v="72" actId="1076"/>
          <ac:picMkLst>
            <pc:docMk/>
            <pc:sldMk cId="1737902721" sldId="277"/>
            <ac:picMk id="7" creationId="{3F29D4AB-8581-42E0-F6EA-EAE61260DF4F}"/>
          </ac:picMkLst>
        </pc:picChg>
      </pc:sldChg>
    </pc:docChg>
  </pc:docChgLst>
  <pc:docChgLst>
    <pc:chgData name="Natalie Carter" userId="0be6b5d6-ac21-4bc9-b6c6-b5ca0876b8f8" providerId="ADAL" clId="{39DD35A8-0C6D-B64D-A424-D8C2FCFA8749}"/>
    <pc:docChg chg="custSel addSld modSld">
      <pc:chgData name="Natalie Carter" userId="0be6b5d6-ac21-4bc9-b6c6-b5ca0876b8f8" providerId="ADAL" clId="{39DD35A8-0C6D-B64D-A424-D8C2FCFA8749}" dt="2024-10-07T19:33:37.675" v="38" actId="1076"/>
      <pc:docMkLst>
        <pc:docMk/>
      </pc:docMkLst>
      <pc:sldChg chg="addSp delSp modSp mod">
        <pc:chgData name="Natalie Carter" userId="0be6b5d6-ac21-4bc9-b6c6-b5ca0876b8f8" providerId="ADAL" clId="{39DD35A8-0C6D-B64D-A424-D8C2FCFA8749}" dt="2024-10-07T19:33:37.675" v="38" actId="1076"/>
        <pc:sldMkLst>
          <pc:docMk/>
          <pc:sldMk cId="3957237069" sldId="259"/>
        </pc:sldMkLst>
        <pc:spChg chg="del">
          <ac:chgData name="Natalie Carter" userId="0be6b5d6-ac21-4bc9-b6c6-b5ca0876b8f8" providerId="ADAL" clId="{39DD35A8-0C6D-B64D-A424-D8C2FCFA8749}" dt="2024-10-07T19:33:15.598" v="1" actId="478"/>
          <ac:spMkLst>
            <pc:docMk/>
            <pc:sldMk cId="3957237069" sldId="259"/>
            <ac:spMk id="2" creationId="{0B676D90-A9B1-D45D-5C96-2B0010FA9374}"/>
          </ac:spMkLst>
        </pc:spChg>
        <pc:spChg chg="add mod">
          <ac:chgData name="Natalie Carter" userId="0be6b5d6-ac21-4bc9-b6c6-b5ca0876b8f8" providerId="ADAL" clId="{39DD35A8-0C6D-B64D-A424-D8C2FCFA8749}" dt="2024-10-07T19:33:37.675" v="38" actId="1076"/>
          <ac:spMkLst>
            <pc:docMk/>
            <pc:sldMk cId="3957237069" sldId="259"/>
            <ac:spMk id="9" creationId="{373E1B86-C878-21ED-ADDC-2C16C5C8D9E1}"/>
          </ac:spMkLst>
        </pc:spChg>
        <pc:picChg chg="del">
          <ac:chgData name="Natalie Carter" userId="0be6b5d6-ac21-4bc9-b6c6-b5ca0876b8f8" providerId="ADAL" clId="{39DD35A8-0C6D-B64D-A424-D8C2FCFA8749}" dt="2024-10-07T19:33:15.598" v="1" actId="478"/>
          <ac:picMkLst>
            <pc:docMk/>
            <pc:sldMk cId="3957237069" sldId="259"/>
            <ac:picMk id="3" creationId="{F2EE0597-7486-6D18-8800-6EE14B66563D}"/>
          </ac:picMkLst>
        </pc:picChg>
        <pc:picChg chg="add mod">
          <ac:chgData name="Natalie Carter" userId="0be6b5d6-ac21-4bc9-b6c6-b5ca0876b8f8" providerId="ADAL" clId="{39DD35A8-0C6D-B64D-A424-D8C2FCFA8749}" dt="2024-10-07T19:33:32.591" v="35" actId="1076"/>
          <ac:picMkLst>
            <pc:docMk/>
            <pc:sldMk cId="3957237069" sldId="259"/>
            <ac:picMk id="10" creationId="{996DD111-7C3D-E2AF-DBEE-538022AA64C9}"/>
          </ac:picMkLst>
        </pc:picChg>
      </pc:sldChg>
      <pc:sldChg chg="add">
        <pc:chgData name="Natalie Carter" userId="0be6b5d6-ac21-4bc9-b6c6-b5ca0876b8f8" providerId="ADAL" clId="{39DD35A8-0C6D-B64D-A424-D8C2FCFA8749}" dt="2024-10-07T19:33:12.484" v="0" actId="2890"/>
        <pc:sldMkLst>
          <pc:docMk/>
          <pc:sldMk cId="3066895736" sldId="273"/>
        </pc:sldMkLst>
      </pc:sldChg>
    </pc:docChg>
  </pc:docChgLst>
  <pc:docChgLst>
    <pc:chgData name="Aneliese Walsh" userId="S::aneliesewalsh@hooleceprimary.cheshire.sch.uk::b0a2305e-286f-40ff-8b00-946cb0bb3981" providerId="AD" clId="Web-{28EE3AAF-DD32-3A13-9A69-85FD6300AFEB}"/>
    <pc:docChg chg="sldOrd">
      <pc:chgData name="Aneliese Walsh" userId="S::aneliesewalsh@hooleceprimary.cheshire.sch.uk::b0a2305e-286f-40ff-8b00-946cb0bb3981" providerId="AD" clId="Web-{28EE3AAF-DD32-3A13-9A69-85FD6300AFEB}" dt="2024-10-10T10:42:59.343" v="1"/>
      <pc:docMkLst>
        <pc:docMk/>
      </pc:docMkLst>
      <pc:sldChg chg="ord">
        <pc:chgData name="Aneliese Walsh" userId="S::aneliesewalsh@hooleceprimary.cheshire.sch.uk::b0a2305e-286f-40ff-8b00-946cb0bb3981" providerId="AD" clId="Web-{28EE3AAF-DD32-3A13-9A69-85FD6300AFEB}" dt="2024-10-10T10:42:59.343" v="1"/>
        <pc:sldMkLst>
          <pc:docMk/>
          <pc:sldMk cId="3957707020" sldId="26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3391A759-BFF8-4B5B-9ECE-D93AC303B331}" type="datetime1">
              <a:rPr lang="en-US" smtClean="0"/>
              <a:t>10/10/2024</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0445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6DFDF398-5DA3-4937-BE3F-7CA1B9158252}" type="datetime1">
              <a:rPr lang="en-US" smtClean="0"/>
              <a:t>10/10/2024</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7752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8F191ED9-F929-4A92-90F9-3C9C84ABBE83}" type="datetime1">
              <a:rPr lang="en-US" smtClean="0"/>
              <a:t>10/10/2024</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244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EEBAB316-A2E6-49F2-825C-64AA951E4184}" type="datetime1">
              <a:rPr lang="en-US" smtClean="0"/>
              <a:t>10/10/2024</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2604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5AE9748B-ADD6-4C5A-8C2A-A39721276E74}" type="datetime1">
              <a:rPr lang="en-US" smtClean="0"/>
              <a:t>10/10/2024</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44823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7241FB0F-3C5C-4949-B933-9C7E511ED094}" type="datetime1">
              <a:rPr lang="en-US" smtClean="0"/>
              <a:t>10/10/2024</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025644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C2F01D58-E949-4BCB-829A-BBF80E38D59C}" type="datetime1">
              <a:rPr lang="en-US" smtClean="0"/>
              <a:t>10/10/2024</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28406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FF10A846-0DA4-4D92-9BF1-DE8C52C1F4DF}" type="datetime1">
              <a:rPr lang="en-US" smtClean="0"/>
              <a:t>10/10/2024</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73501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E9412331-4A9C-472F-A7FA-968157338839}" type="datetime1">
              <a:rPr lang="en-US" smtClean="0"/>
              <a:t>10/10/2024</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779772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A2197F3D-ED52-43FD-A26D-318B71534485}" type="datetime1">
              <a:rPr lang="en-US" smtClean="0"/>
              <a:t>10/10/2024</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102924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3D291FA4-6264-4BB8-B3B5-77711EED2D82}" type="datetime1">
              <a:rPr lang="en-US" smtClean="0"/>
              <a:t>10/10/2024</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85684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E7F6A1D9-D323-4F4E-8655-25E2D32CE742}" type="datetime1">
              <a:rPr lang="en-US" smtClean="0"/>
              <a:t>10/10/2024</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8F8250-7A81-4A19-87AD-FFB2CE4E39A5}"/>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9F38FC-2DEA-2647-C409-EF75720C1017}"/>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182576"/>
      </p:ext>
    </p:extLst>
  </p:cSld>
  <p:clrMap bg1="lt1" tx1="dk1" bg2="lt2" tx2="dk2" accent1="accent1" accent2="accent2" accent3="accent3" accent4="accent4" accent5="accent5" accent6="accent6" hlink="hlink" folHlink="folHlink"/>
  <p:sldLayoutIdLst>
    <p:sldLayoutId id="2147483758" r:id="rId1"/>
    <p:sldLayoutId id="2147483757" r:id="rId2"/>
    <p:sldLayoutId id="2147483756" r:id="rId3"/>
    <p:sldLayoutId id="2147483755" r:id="rId4"/>
    <p:sldLayoutId id="2147483754" r:id="rId5"/>
    <p:sldLayoutId id="2147483753" r:id="rId6"/>
    <p:sldLayoutId id="2147483752" r:id="rId7"/>
    <p:sldLayoutId id="2147483751" r:id="rId8"/>
    <p:sldLayoutId id="2147483750" r:id="rId9"/>
    <p:sldLayoutId id="2147483749" r:id="rId10"/>
    <p:sldLayoutId id="2147483748"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3" name="Rectangle 1102">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Rectangle 1104">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Rectangle 1101">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04" name="Rectangle 1103">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6" name="Rectangle 1105">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May be an image of ‎1 person, children's toy and ‎text that says &quot;‎티티티 5+5=0 60 MRTaR WORKSHOP KSHOP for families of pupils from Reception to Year EEREEHCONE Join us to learn all about how to help support your child with early methods of addition. Book your place on School Spider today! THURSDAY 10TH OCTOBER 4PM O م 9 6 4 Z N 5 - B W 2に ปชา NO‎&quot;‎‎">
            <a:extLst>
              <a:ext uri="{FF2B5EF4-FFF2-40B4-BE49-F238E27FC236}">
                <a16:creationId xmlns:a16="http://schemas.microsoft.com/office/drawing/2014/main" id="{71D7FACA-566D-D028-E6AE-1ADBB5A97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187" y="0"/>
            <a:ext cx="9699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853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676D90-A9B1-D45D-5C96-2B0010FA9374}"/>
              </a:ext>
            </a:extLst>
          </p:cNvPr>
          <p:cNvSpPr>
            <a:spLocks noGrp="1"/>
          </p:cNvSpPr>
          <p:nvPr>
            <p:ph type="title"/>
          </p:nvPr>
        </p:nvSpPr>
        <p:spPr>
          <a:xfrm>
            <a:off x="485638" y="508091"/>
            <a:ext cx="8620486" cy="773950"/>
          </a:xfrm>
        </p:spPr>
        <p:txBody>
          <a:bodyPr vert="horz" lIns="91440" tIns="45720" rIns="91440" bIns="45720" rtlCol="0" anchor="b">
            <a:noAutofit/>
          </a:bodyPr>
          <a:lstStyle/>
          <a:p>
            <a:pPr>
              <a:lnSpc>
                <a:spcPct val="90000"/>
              </a:lnSpc>
            </a:pPr>
            <a:r>
              <a:rPr lang="en-US" sz="4000" dirty="0">
                <a:solidFill>
                  <a:schemeClr val="tx2"/>
                </a:solidFill>
              </a:rPr>
              <a:t>Reception</a:t>
            </a:r>
          </a:p>
        </p:txBody>
      </p:sp>
      <p:sp>
        <p:nvSpPr>
          <p:cNvPr id="27" name="Freeform: Shape 26">
            <a:extLst>
              <a:ext uri="{FF2B5EF4-FFF2-40B4-BE49-F238E27FC236}">
                <a16:creationId xmlns:a16="http://schemas.microsoft.com/office/drawing/2014/main" id="{81F0C179-4DBF-6AB9-CD0B-9224A0C88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300216"/>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70B25D5B-B125-0391-70EB-3B9E5966D303}"/>
              </a:ext>
            </a:extLst>
          </p:cNvPr>
          <p:cNvSpPr txBox="1"/>
          <p:nvPr/>
        </p:nvSpPr>
        <p:spPr>
          <a:xfrm>
            <a:off x="1005840" y="1645920"/>
            <a:ext cx="961644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 Reception we look at:</a:t>
            </a:r>
          </a:p>
          <a:p>
            <a:endParaRPr lang="en-US" dirty="0"/>
          </a:p>
          <a:p>
            <a:pPr marL="285750" indent="-285750">
              <a:buFont typeface="Calibri"/>
              <a:buChar char="-"/>
            </a:pPr>
            <a:r>
              <a:rPr lang="en-US" dirty="0"/>
              <a:t>Number bonds within 5</a:t>
            </a:r>
          </a:p>
          <a:p>
            <a:pPr marL="285750" indent="-285750">
              <a:buFont typeface="Calibri"/>
              <a:buChar char="-"/>
            </a:pPr>
            <a:endParaRPr lang="en-US" dirty="0"/>
          </a:p>
          <a:p>
            <a:pPr marL="285750" indent="-285750">
              <a:buFont typeface="Calibri"/>
              <a:buChar char="-"/>
            </a:pPr>
            <a:r>
              <a:rPr lang="en-US" dirty="0"/>
              <a:t>Some number bonds to 10</a:t>
            </a:r>
          </a:p>
        </p:txBody>
      </p:sp>
      <p:pic>
        <p:nvPicPr>
          <p:cNvPr id="4" name="Picture 3">
            <a:extLst>
              <a:ext uri="{FF2B5EF4-FFF2-40B4-BE49-F238E27FC236}">
                <a16:creationId xmlns:a16="http://schemas.microsoft.com/office/drawing/2014/main" id="{3AD31E89-A47A-9A3F-F1B6-4B37C19DD6F9}"/>
              </a:ext>
            </a:extLst>
          </p:cNvPr>
          <p:cNvPicPr>
            <a:picLocks noChangeAspect="1"/>
          </p:cNvPicPr>
          <p:nvPr/>
        </p:nvPicPr>
        <p:blipFill>
          <a:blip r:embed="rId2"/>
          <a:srcRect t="810" r="1333" b="9350"/>
          <a:stretch/>
        </p:blipFill>
        <p:spPr>
          <a:xfrm>
            <a:off x="3260023" y="3433136"/>
            <a:ext cx="2560315" cy="2416852"/>
          </a:xfrm>
          <a:prstGeom prst="rect">
            <a:avLst/>
          </a:prstGeom>
        </p:spPr>
      </p:pic>
      <p:pic>
        <p:nvPicPr>
          <p:cNvPr id="6" name="Picture 5" descr="A blue circles in a row&#10;&#10;Description automatically generated">
            <a:extLst>
              <a:ext uri="{FF2B5EF4-FFF2-40B4-BE49-F238E27FC236}">
                <a16:creationId xmlns:a16="http://schemas.microsoft.com/office/drawing/2014/main" id="{40036BDC-E10A-8ABF-FA3A-8630DC6198B1}"/>
              </a:ext>
            </a:extLst>
          </p:cNvPr>
          <p:cNvPicPr>
            <a:picLocks noChangeAspect="1"/>
          </p:cNvPicPr>
          <p:nvPr/>
        </p:nvPicPr>
        <p:blipFill>
          <a:blip r:embed="rId3"/>
          <a:stretch>
            <a:fillRect/>
          </a:stretch>
        </p:blipFill>
        <p:spPr>
          <a:xfrm>
            <a:off x="6105391" y="1280310"/>
            <a:ext cx="3714750" cy="1095375"/>
          </a:xfrm>
          <a:prstGeom prst="rect">
            <a:avLst/>
          </a:prstGeom>
        </p:spPr>
      </p:pic>
      <p:pic>
        <p:nvPicPr>
          <p:cNvPr id="7" name="Picture 6" descr="A group of blue circles in a grid&#10;&#10;Description automatically generated">
            <a:extLst>
              <a:ext uri="{FF2B5EF4-FFF2-40B4-BE49-F238E27FC236}">
                <a16:creationId xmlns:a16="http://schemas.microsoft.com/office/drawing/2014/main" id="{3F29D4AB-8581-42E0-F6EA-EAE61260DF4F}"/>
              </a:ext>
            </a:extLst>
          </p:cNvPr>
          <p:cNvPicPr>
            <a:picLocks noChangeAspect="1"/>
          </p:cNvPicPr>
          <p:nvPr/>
        </p:nvPicPr>
        <p:blipFill>
          <a:blip r:embed="rId4"/>
          <a:stretch>
            <a:fillRect/>
          </a:stretch>
        </p:blipFill>
        <p:spPr>
          <a:xfrm>
            <a:off x="7557084" y="3569201"/>
            <a:ext cx="3895725" cy="2152650"/>
          </a:xfrm>
          <a:prstGeom prst="rect">
            <a:avLst/>
          </a:prstGeom>
        </p:spPr>
      </p:pic>
    </p:spTree>
    <p:extLst>
      <p:ext uri="{BB962C8B-B14F-4D97-AF65-F5344CB8AC3E}">
        <p14:creationId xmlns:p14="http://schemas.microsoft.com/office/powerpoint/2010/main" val="1737902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676D90-A9B1-D45D-5C96-2B0010FA9374}"/>
              </a:ext>
            </a:extLst>
          </p:cNvPr>
          <p:cNvSpPr>
            <a:spLocks noGrp="1"/>
          </p:cNvSpPr>
          <p:nvPr>
            <p:ph type="title"/>
          </p:nvPr>
        </p:nvSpPr>
        <p:spPr>
          <a:xfrm>
            <a:off x="485638" y="508091"/>
            <a:ext cx="8620486" cy="773950"/>
          </a:xfrm>
        </p:spPr>
        <p:txBody>
          <a:bodyPr vert="horz" lIns="91440" tIns="45720" rIns="91440" bIns="45720" rtlCol="0" anchor="b">
            <a:noAutofit/>
          </a:bodyPr>
          <a:lstStyle/>
          <a:p>
            <a:pPr>
              <a:lnSpc>
                <a:spcPct val="90000"/>
              </a:lnSpc>
            </a:pPr>
            <a:r>
              <a:rPr lang="en-US" sz="4000" dirty="0">
                <a:solidFill>
                  <a:schemeClr val="tx2"/>
                </a:solidFill>
              </a:rPr>
              <a:t>Year 1</a:t>
            </a:r>
          </a:p>
        </p:txBody>
      </p:sp>
      <p:sp>
        <p:nvSpPr>
          <p:cNvPr id="27" name="Freeform: Shape 26">
            <a:extLst>
              <a:ext uri="{FF2B5EF4-FFF2-40B4-BE49-F238E27FC236}">
                <a16:creationId xmlns:a16="http://schemas.microsoft.com/office/drawing/2014/main" id="{81F0C179-4DBF-6AB9-CD0B-9224A0C88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300216"/>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29B92C07-436A-D408-DDFA-E9C1380C2270}"/>
              </a:ext>
            </a:extLst>
          </p:cNvPr>
          <p:cNvPicPr>
            <a:picLocks noChangeAspect="1"/>
          </p:cNvPicPr>
          <p:nvPr/>
        </p:nvPicPr>
        <p:blipFill>
          <a:blip r:embed="rId2"/>
          <a:stretch>
            <a:fillRect/>
          </a:stretch>
        </p:blipFill>
        <p:spPr>
          <a:xfrm>
            <a:off x="3811016" y="1010416"/>
            <a:ext cx="7772400" cy="4777740"/>
          </a:xfrm>
          <a:prstGeom prst="rect">
            <a:avLst/>
          </a:prstGeom>
        </p:spPr>
      </p:pic>
    </p:spTree>
    <p:extLst>
      <p:ext uri="{BB962C8B-B14F-4D97-AF65-F5344CB8AC3E}">
        <p14:creationId xmlns:p14="http://schemas.microsoft.com/office/powerpoint/2010/main" val="4155149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676D90-A9B1-D45D-5C96-2B0010FA9374}"/>
              </a:ext>
            </a:extLst>
          </p:cNvPr>
          <p:cNvSpPr>
            <a:spLocks noGrp="1"/>
          </p:cNvSpPr>
          <p:nvPr>
            <p:ph type="title"/>
          </p:nvPr>
        </p:nvSpPr>
        <p:spPr>
          <a:xfrm>
            <a:off x="485638" y="432149"/>
            <a:ext cx="8620486" cy="773950"/>
          </a:xfrm>
        </p:spPr>
        <p:txBody>
          <a:bodyPr vert="horz" lIns="91440" tIns="45720" rIns="91440" bIns="45720" rtlCol="0" anchor="b">
            <a:noAutofit/>
          </a:bodyPr>
          <a:lstStyle/>
          <a:p>
            <a:pPr>
              <a:lnSpc>
                <a:spcPct val="90000"/>
              </a:lnSpc>
            </a:pPr>
            <a:r>
              <a:rPr lang="en-US" sz="4000" dirty="0">
                <a:solidFill>
                  <a:schemeClr val="tx2"/>
                </a:solidFill>
              </a:rPr>
              <a:t>Your turn!</a:t>
            </a:r>
          </a:p>
        </p:txBody>
      </p:sp>
      <p:sp>
        <p:nvSpPr>
          <p:cNvPr id="27" name="Freeform: Shape 26">
            <a:extLst>
              <a:ext uri="{FF2B5EF4-FFF2-40B4-BE49-F238E27FC236}">
                <a16:creationId xmlns:a16="http://schemas.microsoft.com/office/drawing/2014/main" id="{81F0C179-4DBF-6AB9-CD0B-9224A0C88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300216"/>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BECB9101-F2DA-AADA-4387-BF241F24E94F}"/>
              </a:ext>
            </a:extLst>
          </p:cNvPr>
          <p:cNvSpPr txBox="1">
            <a:spLocks/>
          </p:cNvSpPr>
          <p:nvPr/>
        </p:nvSpPr>
        <p:spPr>
          <a:xfrm>
            <a:off x="485638" y="1850491"/>
            <a:ext cx="11097778" cy="354940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lgn="ctr">
              <a:lnSpc>
                <a:spcPct val="90000"/>
              </a:lnSpc>
            </a:pPr>
            <a:r>
              <a:rPr lang="en-US" sz="2400" b="0" dirty="0">
                <a:solidFill>
                  <a:schemeClr val="tx2"/>
                </a:solidFill>
              </a:rPr>
              <a:t>Use a numbered number line to add, by counting on in ones.</a:t>
            </a:r>
          </a:p>
          <a:p>
            <a:pPr algn="ctr">
              <a:lnSpc>
                <a:spcPct val="90000"/>
              </a:lnSpc>
            </a:pPr>
            <a:endParaRPr lang="en-US" sz="2400" b="0" dirty="0">
              <a:solidFill>
                <a:schemeClr val="tx2"/>
              </a:solidFill>
            </a:endParaRPr>
          </a:p>
          <a:p>
            <a:pPr algn="ctr">
              <a:lnSpc>
                <a:spcPct val="90000"/>
              </a:lnSpc>
            </a:pPr>
            <a:r>
              <a:rPr lang="en-US" sz="3200" b="0" dirty="0">
                <a:solidFill>
                  <a:srgbClr val="FF0000"/>
                </a:solidFill>
              </a:rPr>
              <a:t>11 + 7 = </a:t>
            </a:r>
          </a:p>
          <a:p>
            <a:pPr algn="ctr">
              <a:lnSpc>
                <a:spcPct val="90000"/>
              </a:lnSpc>
            </a:pPr>
            <a:endParaRPr lang="en-US" sz="2400" b="0" dirty="0">
              <a:solidFill>
                <a:schemeClr val="tx2"/>
              </a:solidFill>
            </a:endParaRPr>
          </a:p>
          <a:p>
            <a:pPr algn="ctr">
              <a:lnSpc>
                <a:spcPct val="90000"/>
              </a:lnSpc>
            </a:pPr>
            <a:endParaRPr lang="en-US" sz="2400" b="0" dirty="0">
              <a:solidFill>
                <a:schemeClr val="tx2"/>
              </a:solidFill>
            </a:endParaRPr>
          </a:p>
          <a:p>
            <a:pPr algn="ctr">
              <a:lnSpc>
                <a:spcPct val="90000"/>
              </a:lnSpc>
            </a:pPr>
            <a:endParaRPr lang="en-US" sz="2400" b="0" dirty="0">
              <a:solidFill>
                <a:schemeClr val="tx2"/>
              </a:solidFill>
            </a:endParaRPr>
          </a:p>
          <a:p>
            <a:pPr algn="ctr">
              <a:lnSpc>
                <a:spcPct val="90000"/>
              </a:lnSpc>
            </a:pPr>
            <a:endParaRPr lang="en-US" sz="2400" b="0" dirty="0">
              <a:solidFill>
                <a:schemeClr val="tx2"/>
              </a:solidFill>
            </a:endParaRPr>
          </a:p>
          <a:p>
            <a:pPr algn="ctr">
              <a:lnSpc>
                <a:spcPct val="90000"/>
              </a:lnSpc>
            </a:pPr>
            <a:r>
              <a:rPr lang="en-US" sz="2400" b="0" dirty="0">
                <a:solidFill>
                  <a:schemeClr val="tx2"/>
                </a:solidFill>
              </a:rPr>
              <a:t>Use a number line to bridge the 10 and solve the calculation.</a:t>
            </a:r>
          </a:p>
          <a:p>
            <a:pPr algn="ctr">
              <a:lnSpc>
                <a:spcPct val="90000"/>
              </a:lnSpc>
            </a:pPr>
            <a:endParaRPr lang="en-US" sz="2400" b="0" dirty="0">
              <a:solidFill>
                <a:schemeClr val="tx2"/>
              </a:solidFill>
            </a:endParaRPr>
          </a:p>
          <a:p>
            <a:pPr algn="ctr">
              <a:lnSpc>
                <a:spcPct val="90000"/>
              </a:lnSpc>
            </a:pPr>
            <a:r>
              <a:rPr lang="en-US" sz="3200" b="0" dirty="0">
                <a:solidFill>
                  <a:srgbClr val="FF0000"/>
                </a:solidFill>
              </a:rPr>
              <a:t>8 + 6 = </a:t>
            </a:r>
          </a:p>
        </p:txBody>
      </p:sp>
    </p:spTree>
    <p:extLst>
      <p:ext uri="{BB962C8B-B14F-4D97-AF65-F5344CB8AC3E}">
        <p14:creationId xmlns:p14="http://schemas.microsoft.com/office/powerpoint/2010/main" val="3833645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676D90-A9B1-D45D-5C96-2B0010FA9374}"/>
              </a:ext>
            </a:extLst>
          </p:cNvPr>
          <p:cNvSpPr>
            <a:spLocks noGrp="1"/>
          </p:cNvSpPr>
          <p:nvPr>
            <p:ph type="title"/>
          </p:nvPr>
        </p:nvSpPr>
        <p:spPr>
          <a:xfrm>
            <a:off x="485638" y="508091"/>
            <a:ext cx="8620486" cy="773950"/>
          </a:xfrm>
        </p:spPr>
        <p:txBody>
          <a:bodyPr vert="horz" lIns="91440" tIns="45720" rIns="91440" bIns="45720" rtlCol="0" anchor="b">
            <a:noAutofit/>
          </a:bodyPr>
          <a:lstStyle/>
          <a:p>
            <a:pPr>
              <a:lnSpc>
                <a:spcPct val="90000"/>
              </a:lnSpc>
            </a:pPr>
            <a:r>
              <a:rPr lang="en-US" sz="4000" dirty="0">
                <a:solidFill>
                  <a:schemeClr val="tx2"/>
                </a:solidFill>
              </a:rPr>
              <a:t>Year 2</a:t>
            </a:r>
          </a:p>
        </p:txBody>
      </p:sp>
      <p:sp>
        <p:nvSpPr>
          <p:cNvPr id="27" name="Freeform: Shape 26">
            <a:extLst>
              <a:ext uri="{FF2B5EF4-FFF2-40B4-BE49-F238E27FC236}">
                <a16:creationId xmlns:a16="http://schemas.microsoft.com/office/drawing/2014/main" id="{81F0C179-4DBF-6AB9-CD0B-9224A0C88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300216"/>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180408A5-8921-E468-C655-EEBDA810762F}"/>
              </a:ext>
            </a:extLst>
          </p:cNvPr>
          <p:cNvPicPr>
            <a:picLocks noChangeAspect="1"/>
          </p:cNvPicPr>
          <p:nvPr/>
        </p:nvPicPr>
        <p:blipFill>
          <a:blip r:embed="rId2"/>
          <a:stretch>
            <a:fillRect/>
          </a:stretch>
        </p:blipFill>
        <p:spPr>
          <a:xfrm>
            <a:off x="5972168" y="508090"/>
            <a:ext cx="5701962" cy="5637272"/>
          </a:xfrm>
          <a:prstGeom prst="rect">
            <a:avLst/>
          </a:prstGeom>
        </p:spPr>
      </p:pic>
    </p:spTree>
    <p:extLst>
      <p:ext uri="{BB962C8B-B14F-4D97-AF65-F5344CB8AC3E}">
        <p14:creationId xmlns:p14="http://schemas.microsoft.com/office/powerpoint/2010/main" val="2685290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676D90-A9B1-D45D-5C96-2B0010FA9374}"/>
              </a:ext>
            </a:extLst>
          </p:cNvPr>
          <p:cNvSpPr>
            <a:spLocks noGrp="1"/>
          </p:cNvSpPr>
          <p:nvPr>
            <p:ph type="title"/>
          </p:nvPr>
        </p:nvSpPr>
        <p:spPr>
          <a:xfrm>
            <a:off x="485638" y="432149"/>
            <a:ext cx="8620486" cy="773950"/>
          </a:xfrm>
        </p:spPr>
        <p:txBody>
          <a:bodyPr vert="horz" lIns="91440" tIns="45720" rIns="91440" bIns="45720" rtlCol="0" anchor="b">
            <a:noAutofit/>
          </a:bodyPr>
          <a:lstStyle/>
          <a:p>
            <a:pPr>
              <a:lnSpc>
                <a:spcPct val="90000"/>
              </a:lnSpc>
            </a:pPr>
            <a:r>
              <a:rPr lang="en-US" sz="4000" dirty="0">
                <a:solidFill>
                  <a:schemeClr val="tx2"/>
                </a:solidFill>
              </a:rPr>
              <a:t>Your turn!</a:t>
            </a:r>
          </a:p>
        </p:txBody>
      </p:sp>
      <p:sp>
        <p:nvSpPr>
          <p:cNvPr id="27" name="Freeform: Shape 26">
            <a:extLst>
              <a:ext uri="{FF2B5EF4-FFF2-40B4-BE49-F238E27FC236}">
                <a16:creationId xmlns:a16="http://schemas.microsoft.com/office/drawing/2014/main" id="{81F0C179-4DBF-6AB9-CD0B-9224A0C88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300216"/>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BECB9101-F2DA-AADA-4387-BF241F24E94F}"/>
              </a:ext>
            </a:extLst>
          </p:cNvPr>
          <p:cNvSpPr txBox="1">
            <a:spLocks/>
          </p:cNvSpPr>
          <p:nvPr/>
        </p:nvSpPr>
        <p:spPr>
          <a:xfrm>
            <a:off x="485638" y="1850491"/>
            <a:ext cx="11097778" cy="354940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lgn="ctr">
              <a:lnSpc>
                <a:spcPct val="90000"/>
              </a:lnSpc>
            </a:pPr>
            <a:r>
              <a:rPr lang="en-US" sz="2400" b="0" dirty="0">
                <a:solidFill>
                  <a:schemeClr val="tx2"/>
                </a:solidFill>
              </a:rPr>
              <a:t>Use a numbered number line to add a two-digit number and ones.</a:t>
            </a:r>
          </a:p>
          <a:p>
            <a:pPr algn="ctr">
              <a:lnSpc>
                <a:spcPct val="90000"/>
              </a:lnSpc>
            </a:pPr>
            <a:endParaRPr lang="en-US" sz="2400" b="0" dirty="0">
              <a:solidFill>
                <a:schemeClr val="tx2"/>
              </a:solidFill>
            </a:endParaRPr>
          </a:p>
          <a:p>
            <a:pPr algn="ctr">
              <a:lnSpc>
                <a:spcPct val="90000"/>
              </a:lnSpc>
            </a:pPr>
            <a:r>
              <a:rPr lang="en-US" sz="3200" b="0" dirty="0">
                <a:solidFill>
                  <a:srgbClr val="FF0000"/>
                </a:solidFill>
              </a:rPr>
              <a:t>23 + 6 = </a:t>
            </a:r>
          </a:p>
          <a:p>
            <a:pPr algn="ctr">
              <a:lnSpc>
                <a:spcPct val="90000"/>
              </a:lnSpc>
            </a:pPr>
            <a:endParaRPr lang="en-US" sz="2400" b="0" dirty="0">
              <a:solidFill>
                <a:schemeClr val="tx2"/>
              </a:solidFill>
            </a:endParaRPr>
          </a:p>
          <a:p>
            <a:pPr algn="ctr">
              <a:lnSpc>
                <a:spcPct val="90000"/>
              </a:lnSpc>
            </a:pPr>
            <a:endParaRPr lang="en-US" sz="2400" b="0" dirty="0">
              <a:solidFill>
                <a:schemeClr val="tx2"/>
              </a:solidFill>
            </a:endParaRPr>
          </a:p>
          <a:p>
            <a:pPr algn="ctr">
              <a:lnSpc>
                <a:spcPct val="90000"/>
              </a:lnSpc>
            </a:pPr>
            <a:endParaRPr lang="en-US" sz="2400" b="0" dirty="0">
              <a:solidFill>
                <a:schemeClr val="tx2"/>
              </a:solidFill>
            </a:endParaRPr>
          </a:p>
          <a:p>
            <a:pPr algn="ctr">
              <a:lnSpc>
                <a:spcPct val="90000"/>
              </a:lnSpc>
            </a:pPr>
            <a:endParaRPr lang="en-US" sz="2400" b="0" dirty="0">
              <a:solidFill>
                <a:schemeClr val="tx2"/>
              </a:solidFill>
            </a:endParaRPr>
          </a:p>
          <a:p>
            <a:pPr algn="ctr">
              <a:lnSpc>
                <a:spcPct val="90000"/>
              </a:lnSpc>
            </a:pPr>
            <a:r>
              <a:rPr lang="en-US" sz="2400" b="0" dirty="0">
                <a:solidFill>
                  <a:schemeClr val="tx2"/>
                </a:solidFill>
              </a:rPr>
              <a:t>Use a number line to add tens to a two-digit number.</a:t>
            </a:r>
          </a:p>
          <a:p>
            <a:pPr algn="ctr">
              <a:lnSpc>
                <a:spcPct val="90000"/>
              </a:lnSpc>
            </a:pPr>
            <a:endParaRPr lang="en-US" sz="2400" b="0" dirty="0">
              <a:solidFill>
                <a:schemeClr val="tx2"/>
              </a:solidFill>
            </a:endParaRPr>
          </a:p>
          <a:p>
            <a:pPr algn="ctr">
              <a:lnSpc>
                <a:spcPct val="90000"/>
              </a:lnSpc>
            </a:pPr>
            <a:r>
              <a:rPr lang="en-US" sz="3200" b="0" dirty="0">
                <a:solidFill>
                  <a:srgbClr val="FF0000"/>
                </a:solidFill>
              </a:rPr>
              <a:t>18 + 20 = </a:t>
            </a:r>
          </a:p>
        </p:txBody>
      </p:sp>
    </p:spTree>
    <p:extLst>
      <p:ext uri="{BB962C8B-B14F-4D97-AF65-F5344CB8AC3E}">
        <p14:creationId xmlns:p14="http://schemas.microsoft.com/office/powerpoint/2010/main" val="78148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676D90-A9B1-D45D-5C96-2B0010FA9374}"/>
              </a:ext>
            </a:extLst>
          </p:cNvPr>
          <p:cNvSpPr>
            <a:spLocks noGrp="1"/>
          </p:cNvSpPr>
          <p:nvPr>
            <p:ph type="title"/>
          </p:nvPr>
        </p:nvSpPr>
        <p:spPr>
          <a:xfrm>
            <a:off x="485638" y="432149"/>
            <a:ext cx="8620486" cy="773950"/>
          </a:xfrm>
        </p:spPr>
        <p:txBody>
          <a:bodyPr vert="horz" lIns="91440" tIns="45720" rIns="91440" bIns="45720" rtlCol="0" anchor="b">
            <a:noAutofit/>
          </a:bodyPr>
          <a:lstStyle/>
          <a:p>
            <a:pPr>
              <a:lnSpc>
                <a:spcPct val="90000"/>
              </a:lnSpc>
            </a:pPr>
            <a:r>
              <a:rPr lang="en-US" sz="4000" dirty="0">
                <a:solidFill>
                  <a:schemeClr val="tx2"/>
                </a:solidFill>
              </a:rPr>
              <a:t>Your turn!</a:t>
            </a:r>
          </a:p>
        </p:txBody>
      </p:sp>
      <p:sp>
        <p:nvSpPr>
          <p:cNvPr id="27" name="Freeform: Shape 26">
            <a:extLst>
              <a:ext uri="{FF2B5EF4-FFF2-40B4-BE49-F238E27FC236}">
                <a16:creationId xmlns:a16="http://schemas.microsoft.com/office/drawing/2014/main" id="{81F0C179-4DBF-6AB9-CD0B-9224A0C88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300216"/>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BECB9101-F2DA-AADA-4387-BF241F24E94F}"/>
              </a:ext>
            </a:extLst>
          </p:cNvPr>
          <p:cNvSpPr txBox="1">
            <a:spLocks/>
          </p:cNvSpPr>
          <p:nvPr/>
        </p:nvSpPr>
        <p:spPr>
          <a:xfrm>
            <a:off x="485638" y="1850491"/>
            <a:ext cx="11097778" cy="354940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lgn="ctr">
              <a:lnSpc>
                <a:spcPct val="90000"/>
              </a:lnSpc>
            </a:pPr>
            <a:r>
              <a:rPr lang="en-US" sz="2400" b="0" dirty="0">
                <a:solidFill>
                  <a:schemeClr val="tx2"/>
                </a:solidFill>
              </a:rPr>
              <a:t>Use a numbered number line to add 2 two-digit numbers.</a:t>
            </a:r>
          </a:p>
          <a:p>
            <a:pPr algn="ctr">
              <a:lnSpc>
                <a:spcPct val="90000"/>
              </a:lnSpc>
            </a:pPr>
            <a:endParaRPr lang="en-US" sz="2400" b="0" dirty="0">
              <a:solidFill>
                <a:schemeClr val="tx2"/>
              </a:solidFill>
            </a:endParaRPr>
          </a:p>
          <a:p>
            <a:pPr algn="ctr">
              <a:lnSpc>
                <a:spcPct val="90000"/>
              </a:lnSpc>
            </a:pPr>
            <a:r>
              <a:rPr lang="en-US" sz="3200" b="0" dirty="0">
                <a:solidFill>
                  <a:srgbClr val="FF0000"/>
                </a:solidFill>
              </a:rPr>
              <a:t>33 + 16 = </a:t>
            </a:r>
          </a:p>
          <a:p>
            <a:pPr algn="ctr">
              <a:lnSpc>
                <a:spcPct val="90000"/>
              </a:lnSpc>
            </a:pPr>
            <a:endParaRPr lang="en-US" sz="2400" b="0" dirty="0">
              <a:solidFill>
                <a:schemeClr val="tx2"/>
              </a:solidFill>
            </a:endParaRPr>
          </a:p>
          <a:p>
            <a:pPr algn="ctr">
              <a:lnSpc>
                <a:spcPct val="90000"/>
              </a:lnSpc>
            </a:pPr>
            <a:endParaRPr lang="en-US" sz="2400" b="0" dirty="0">
              <a:solidFill>
                <a:schemeClr val="tx2"/>
              </a:solidFill>
            </a:endParaRPr>
          </a:p>
          <a:p>
            <a:pPr algn="ctr">
              <a:lnSpc>
                <a:spcPct val="90000"/>
              </a:lnSpc>
            </a:pPr>
            <a:endParaRPr lang="en-US" sz="2400" b="0" dirty="0">
              <a:solidFill>
                <a:schemeClr val="tx2"/>
              </a:solidFill>
            </a:endParaRPr>
          </a:p>
          <a:p>
            <a:pPr algn="ctr">
              <a:lnSpc>
                <a:spcPct val="90000"/>
              </a:lnSpc>
            </a:pPr>
            <a:endParaRPr lang="en-US" sz="2400" b="0" dirty="0">
              <a:solidFill>
                <a:schemeClr val="tx2"/>
              </a:solidFill>
            </a:endParaRPr>
          </a:p>
          <a:p>
            <a:pPr algn="ctr">
              <a:lnSpc>
                <a:spcPct val="90000"/>
              </a:lnSpc>
            </a:pPr>
            <a:r>
              <a:rPr lang="en-US" sz="2400" b="0" dirty="0">
                <a:solidFill>
                  <a:schemeClr val="tx2"/>
                </a:solidFill>
              </a:rPr>
              <a:t>Use number lines efficiently, selecting the most efficient method to solve the calculation or problem.</a:t>
            </a:r>
          </a:p>
          <a:p>
            <a:pPr algn="ctr">
              <a:lnSpc>
                <a:spcPct val="90000"/>
              </a:lnSpc>
            </a:pPr>
            <a:endParaRPr lang="en-US" sz="2400" b="0" dirty="0">
              <a:solidFill>
                <a:schemeClr val="tx2"/>
              </a:solidFill>
            </a:endParaRPr>
          </a:p>
          <a:p>
            <a:pPr algn="ctr">
              <a:lnSpc>
                <a:spcPct val="90000"/>
              </a:lnSpc>
            </a:pPr>
            <a:r>
              <a:rPr lang="en-US" sz="2800" b="0" dirty="0">
                <a:solidFill>
                  <a:srgbClr val="FF0000"/>
                </a:solidFill>
              </a:rPr>
              <a:t>Miss Carter has 45p in her purse. She finds 27p in the boot of her car. How much money does she have in total?</a:t>
            </a:r>
          </a:p>
        </p:txBody>
      </p:sp>
    </p:spTree>
    <p:extLst>
      <p:ext uri="{BB962C8B-B14F-4D97-AF65-F5344CB8AC3E}">
        <p14:creationId xmlns:p14="http://schemas.microsoft.com/office/powerpoint/2010/main" val="3557347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676D90-A9B1-D45D-5C96-2B0010FA9374}"/>
              </a:ext>
            </a:extLst>
          </p:cNvPr>
          <p:cNvSpPr>
            <a:spLocks noGrp="1"/>
          </p:cNvSpPr>
          <p:nvPr>
            <p:ph type="title"/>
          </p:nvPr>
        </p:nvSpPr>
        <p:spPr>
          <a:xfrm>
            <a:off x="485638" y="508091"/>
            <a:ext cx="8620486" cy="773950"/>
          </a:xfrm>
        </p:spPr>
        <p:txBody>
          <a:bodyPr vert="horz" lIns="91440" tIns="45720" rIns="91440" bIns="45720" rtlCol="0" anchor="b">
            <a:noAutofit/>
          </a:bodyPr>
          <a:lstStyle/>
          <a:p>
            <a:pPr>
              <a:lnSpc>
                <a:spcPct val="90000"/>
              </a:lnSpc>
            </a:pPr>
            <a:r>
              <a:rPr lang="en-US" sz="4000" dirty="0">
                <a:solidFill>
                  <a:schemeClr val="tx2"/>
                </a:solidFill>
              </a:rPr>
              <a:t>Year 3</a:t>
            </a:r>
          </a:p>
        </p:txBody>
      </p:sp>
      <p:sp>
        <p:nvSpPr>
          <p:cNvPr id="27" name="Freeform: Shape 26">
            <a:extLst>
              <a:ext uri="{FF2B5EF4-FFF2-40B4-BE49-F238E27FC236}">
                <a16:creationId xmlns:a16="http://schemas.microsoft.com/office/drawing/2014/main" id="{81F0C179-4DBF-6AB9-CD0B-9224A0C88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300216"/>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99DE3AD5-ED79-3952-EE18-3BE7DAE640F0}"/>
              </a:ext>
            </a:extLst>
          </p:cNvPr>
          <p:cNvPicPr>
            <a:picLocks noChangeAspect="1"/>
          </p:cNvPicPr>
          <p:nvPr/>
        </p:nvPicPr>
        <p:blipFill>
          <a:blip r:embed="rId2"/>
          <a:stretch>
            <a:fillRect/>
          </a:stretch>
        </p:blipFill>
        <p:spPr>
          <a:xfrm>
            <a:off x="4312646" y="352197"/>
            <a:ext cx="6577013" cy="5423614"/>
          </a:xfrm>
          <a:prstGeom prst="rect">
            <a:avLst/>
          </a:prstGeom>
        </p:spPr>
      </p:pic>
    </p:spTree>
    <p:extLst>
      <p:ext uri="{BB962C8B-B14F-4D97-AF65-F5344CB8AC3E}">
        <p14:creationId xmlns:p14="http://schemas.microsoft.com/office/powerpoint/2010/main" val="2713823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81F0C179-4DBF-6AB9-CD0B-9224A0C88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300216"/>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1389FEA9-7977-E290-1BCC-71675668CAAD}"/>
              </a:ext>
            </a:extLst>
          </p:cNvPr>
          <p:cNvPicPr>
            <a:picLocks noChangeAspect="1"/>
          </p:cNvPicPr>
          <p:nvPr/>
        </p:nvPicPr>
        <p:blipFill>
          <a:blip r:embed="rId2"/>
          <a:stretch>
            <a:fillRect/>
          </a:stretch>
        </p:blipFill>
        <p:spPr>
          <a:xfrm>
            <a:off x="607056" y="199899"/>
            <a:ext cx="5236532" cy="5865728"/>
          </a:xfrm>
          <a:prstGeom prst="rect">
            <a:avLst/>
          </a:prstGeom>
        </p:spPr>
      </p:pic>
      <p:pic>
        <p:nvPicPr>
          <p:cNvPr id="7" name="Picture 6">
            <a:extLst>
              <a:ext uri="{FF2B5EF4-FFF2-40B4-BE49-F238E27FC236}">
                <a16:creationId xmlns:a16="http://schemas.microsoft.com/office/drawing/2014/main" id="{07579601-185A-BDFA-FAE7-68A42B69B029}"/>
              </a:ext>
            </a:extLst>
          </p:cNvPr>
          <p:cNvPicPr>
            <a:picLocks noChangeAspect="1"/>
          </p:cNvPicPr>
          <p:nvPr/>
        </p:nvPicPr>
        <p:blipFill>
          <a:blip r:embed="rId3"/>
          <a:stretch>
            <a:fillRect/>
          </a:stretch>
        </p:blipFill>
        <p:spPr>
          <a:xfrm>
            <a:off x="6450644" y="226903"/>
            <a:ext cx="5266165" cy="5865728"/>
          </a:xfrm>
          <a:prstGeom prst="rect">
            <a:avLst/>
          </a:prstGeom>
        </p:spPr>
      </p:pic>
    </p:spTree>
    <p:extLst>
      <p:ext uri="{BB962C8B-B14F-4D97-AF65-F5344CB8AC3E}">
        <p14:creationId xmlns:p14="http://schemas.microsoft.com/office/powerpoint/2010/main" val="3710057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6D90-A9B1-D45D-5C96-2B0010FA9374}"/>
              </a:ext>
            </a:extLst>
          </p:cNvPr>
          <p:cNvSpPr>
            <a:spLocks noGrp="1"/>
          </p:cNvSpPr>
          <p:nvPr>
            <p:ph type="title"/>
          </p:nvPr>
        </p:nvSpPr>
        <p:spPr>
          <a:xfrm>
            <a:off x="485638" y="432149"/>
            <a:ext cx="8620486" cy="773950"/>
          </a:xfrm>
        </p:spPr>
        <p:txBody>
          <a:bodyPr vert="horz" lIns="91440" tIns="45720" rIns="91440" bIns="45720" rtlCol="0" anchor="b">
            <a:noAutofit/>
          </a:bodyPr>
          <a:lstStyle/>
          <a:p>
            <a:pPr>
              <a:lnSpc>
                <a:spcPct val="90000"/>
              </a:lnSpc>
            </a:pPr>
            <a:r>
              <a:rPr lang="en-US" sz="4000" dirty="0">
                <a:solidFill>
                  <a:schemeClr val="tx2"/>
                </a:solidFill>
              </a:rPr>
              <a:t>Your turn!</a:t>
            </a:r>
          </a:p>
        </p:txBody>
      </p:sp>
      <p:sp>
        <p:nvSpPr>
          <p:cNvPr id="3" name="Title 1">
            <a:extLst>
              <a:ext uri="{FF2B5EF4-FFF2-40B4-BE49-F238E27FC236}">
                <a16:creationId xmlns:a16="http://schemas.microsoft.com/office/drawing/2014/main" id="{BECB9101-F2DA-AADA-4387-BF241F24E94F}"/>
              </a:ext>
            </a:extLst>
          </p:cNvPr>
          <p:cNvSpPr txBox="1">
            <a:spLocks/>
          </p:cNvSpPr>
          <p:nvPr/>
        </p:nvSpPr>
        <p:spPr>
          <a:xfrm>
            <a:off x="485638" y="1850491"/>
            <a:ext cx="11097778" cy="4587254"/>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lgn="ctr">
              <a:lnSpc>
                <a:spcPct val="90000"/>
              </a:lnSpc>
            </a:pPr>
            <a:r>
              <a:rPr lang="en-US" sz="2400" b="0" dirty="0">
                <a:solidFill>
                  <a:srgbClr val="00B0F0"/>
                </a:solidFill>
              </a:rPr>
              <a:t>Exchanging in the ones</a:t>
            </a:r>
          </a:p>
          <a:p>
            <a:pPr algn="ctr">
              <a:lnSpc>
                <a:spcPct val="90000"/>
              </a:lnSpc>
            </a:pPr>
            <a:endParaRPr lang="en-US" sz="2400" b="0" dirty="0">
              <a:solidFill>
                <a:schemeClr val="tx2"/>
              </a:solidFill>
            </a:endParaRPr>
          </a:p>
          <a:p>
            <a:pPr algn="ctr">
              <a:lnSpc>
                <a:spcPct val="90000"/>
              </a:lnSpc>
            </a:pPr>
            <a:r>
              <a:rPr lang="en-US" sz="3200" b="0" dirty="0">
                <a:solidFill>
                  <a:srgbClr val="FF0000"/>
                </a:solidFill>
              </a:rPr>
              <a:t>343 + 128 = </a:t>
            </a:r>
          </a:p>
          <a:p>
            <a:pPr algn="ctr">
              <a:lnSpc>
                <a:spcPct val="90000"/>
              </a:lnSpc>
            </a:pPr>
            <a:endParaRPr lang="en-US" sz="2400" b="0" dirty="0">
              <a:solidFill>
                <a:schemeClr val="tx2"/>
              </a:solidFill>
            </a:endParaRPr>
          </a:p>
          <a:p>
            <a:pPr algn="ctr">
              <a:lnSpc>
                <a:spcPct val="90000"/>
              </a:lnSpc>
            </a:pPr>
            <a:endParaRPr lang="en-US" sz="2400" b="0" dirty="0">
              <a:solidFill>
                <a:schemeClr val="tx2"/>
              </a:solidFill>
            </a:endParaRPr>
          </a:p>
          <a:p>
            <a:pPr algn="ctr">
              <a:lnSpc>
                <a:spcPct val="90000"/>
              </a:lnSpc>
            </a:pPr>
            <a:r>
              <a:rPr lang="en-US" sz="2400" b="0" dirty="0">
                <a:solidFill>
                  <a:srgbClr val="00B0F0"/>
                </a:solidFill>
              </a:rPr>
              <a:t>Exchanging in the tens</a:t>
            </a:r>
          </a:p>
          <a:p>
            <a:pPr algn="ctr">
              <a:lnSpc>
                <a:spcPct val="90000"/>
              </a:lnSpc>
            </a:pPr>
            <a:endParaRPr lang="en-US" sz="2400" b="0" dirty="0">
              <a:solidFill>
                <a:schemeClr val="tx2"/>
              </a:solidFill>
            </a:endParaRPr>
          </a:p>
          <a:p>
            <a:pPr algn="ctr">
              <a:lnSpc>
                <a:spcPct val="90000"/>
              </a:lnSpc>
            </a:pPr>
            <a:r>
              <a:rPr lang="en-US" sz="2800" b="0" dirty="0">
                <a:solidFill>
                  <a:srgbClr val="FF0000"/>
                </a:solidFill>
              </a:rPr>
              <a:t>247 + 381 = </a:t>
            </a:r>
          </a:p>
          <a:p>
            <a:pPr algn="ctr">
              <a:lnSpc>
                <a:spcPct val="90000"/>
              </a:lnSpc>
            </a:pPr>
            <a:endParaRPr lang="en-US" sz="2800" b="0" dirty="0">
              <a:solidFill>
                <a:srgbClr val="FF0000"/>
              </a:solidFill>
            </a:endParaRPr>
          </a:p>
          <a:p>
            <a:pPr algn="ctr">
              <a:lnSpc>
                <a:spcPct val="90000"/>
              </a:lnSpc>
            </a:pPr>
            <a:r>
              <a:rPr lang="en-US" sz="2400" b="0" dirty="0">
                <a:solidFill>
                  <a:srgbClr val="00B0F0"/>
                </a:solidFill>
              </a:rPr>
              <a:t>Exchanging in the tens and ones</a:t>
            </a:r>
          </a:p>
          <a:p>
            <a:pPr algn="ctr">
              <a:lnSpc>
                <a:spcPct val="90000"/>
              </a:lnSpc>
            </a:pPr>
            <a:endParaRPr lang="en-US" sz="2400" b="0" dirty="0">
              <a:solidFill>
                <a:srgbClr val="00B0F0"/>
              </a:solidFill>
            </a:endParaRPr>
          </a:p>
          <a:p>
            <a:pPr algn="ctr">
              <a:lnSpc>
                <a:spcPct val="90000"/>
              </a:lnSpc>
            </a:pPr>
            <a:r>
              <a:rPr lang="en-US" sz="2800" b="0" dirty="0">
                <a:solidFill>
                  <a:srgbClr val="FF0000"/>
                </a:solidFill>
              </a:rPr>
              <a:t>456 + 275 = </a:t>
            </a:r>
          </a:p>
          <a:p>
            <a:pPr algn="ctr">
              <a:lnSpc>
                <a:spcPct val="90000"/>
              </a:lnSpc>
            </a:pPr>
            <a:r>
              <a:rPr lang="en-US" sz="2400" b="0" dirty="0">
                <a:solidFill>
                  <a:srgbClr val="00B0F0"/>
                </a:solidFill>
              </a:rPr>
              <a:t> </a:t>
            </a:r>
          </a:p>
        </p:txBody>
      </p:sp>
    </p:spTree>
    <p:extLst>
      <p:ext uri="{BB962C8B-B14F-4D97-AF65-F5344CB8AC3E}">
        <p14:creationId xmlns:p14="http://schemas.microsoft.com/office/powerpoint/2010/main" val="3458634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676D90-A9B1-D45D-5C96-2B0010FA9374}"/>
              </a:ext>
            </a:extLst>
          </p:cNvPr>
          <p:cNvSpPr>
            <a:spLocks noGrp="1"/>
          </p:cNvSpPr>
          <p:nvPr>
            <p:ph type="title"/>
          </p:nvPr>
        </p:nvSpPr>
        <p:spPr>
          <a:xfrm>
            <a:off x="485638" y="508091"/>
            <a:ext cx="8620486" cy="773950"/>
          </a:xfrm>
        </p:spPr>
        <p:txBody>
          <a:bodyPr vert="horz" lIns="91440" tIns="45720" rIns="91440" bIns="45720" rtlCol="0" anchor="b">
            <a:noAutofit/>
          </a:bodyPr>
          <a:lstStyle/>
          <a:p>
            <a:pPr>
              <a:lnSpc>
                <a:spcPct val="90000"/>
              </a:lnSpc>
            </a:pPr>
            <a:r>
              <a:rPr lang="en-US" sz="4000" dirty="0">
                <a:solidFill>
                  <a:schemeClr val="tx2"/>
                </a:solidFill>
              </a:rPr>
              <a:t>Year 4</a:t>
            </a:r>
          </a:p>
        </p:txBody>
      </p:sp>
      <p:sp>
        <p:nvSpPr>
          <p:cNvPr id="27" name="Freeform: Shape 26">
            <a:extLst>
              <a:ext uri="{FF2B5EF4-FFF2-40B4-BE49-F238E27FC236}">
                <a16:creationId xmlns:a16="http://schemas.microsoft.com/office/drawing/2014/main" id="{81F0C179-4DBF-6AB9-CD0B-9224A0C88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300216"/>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84821727-E844-92D8-9507-D241BDD8E435}"/>
              </a:ext>
            </a:extLst>
          </p:cNvPr>
          <p:cNvPicPr>
            <a:picLocks noChangeAspect="1"/>
          </p:cNvPicPr>
          <p:nvPr/>
        </p:nvPicPr>
        <p:blipFill>
          <a:blip r:embed="rId2"/>
          <a:stretch>
            <a:fillRect/>
          </a:stretch>
        </p:blipFill>
        <p:spPr>
          <a:xfrm>
            <a:off x="5095530" y="382016"/>
            <a:ext cx="6578600" cy="5918200"/>
          </a:xfrm>
          <a:prstGeom prst="rect">
            <a:avLst/>
          </a:prstGeom>
        </p:spPr>
      </p:pic>
    </p:spTree>
    <p:extLst>
      <p:ext uri="{BB962C8B-B14F-4D97-AF65-F5344CB8AC3E}">
        <p14:creationId xmlns:p14="http://schemas.microsoft.com/office/powerpoint/2010/main" val="2742071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676D90-A9B1-D45D-5C96-2B0010FA9374}"/>
              </a:ext>
            </a:extLst>
          </p:cNvPr>
          <p:cNvSpPr>
            <a:spLocks noGrp="1"/>
          </p:cNvSpPr>
          <p:nvPr>
            <p:ph type="title"/>
          </p:nvPr>
        </p:nvSpPr>
        <p:spPr>
          <a:xfrm>
            <a:off x="485638" y="508090"/>
            <a:ext cx="8620486" cy="1362673"/>
          </a:xfrm>
        </p:spPr>
        <p:txBody>
          <a:bodyPr vert="horz" lIns="91440" tIns="45720" rIns="91440" bIns="45720" rtlCol="0" anchor="b">
            <a:noAutofit/>
          </a:bodyPr>
          <a:lstStyle/>
          <a:p>
            <a:pPr>
              <a:lnSpc>
                <a:spcPct val="90000"/>
              </a:lnSpc>
            </a:pPr>
            <a:r>
              <a:rPr lang="en-US" sz="4000" dirty="0">
                <a:solidFill>
                  <a:schemeClr val="tx2"/>
                </a:solidFill>
              </a:rPr>
              <a:t>How would you solve the following calculations?</a:t>
            </a:r>
          </a:p>
        </p:txBody>
      </p:sp>
      <p:pic>
        <p:nvPicPr>
          <p:cNvPr id="14" name="Graphic 13" descr="Calculator">
            <a:extLst>
              <a:ext uri="{FF2B5EF4-FFF2-40B4-BE49-F238E27FC236}">
                <a16:creationId xmlns:a16="http://schemas.microsoft.com/office/drawing/2014/main" id="{FFDDD656-0AA4-3906-72E4-0E66FA317A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82409" y="151734"/>
            <a:ext cx="2530258" cy="2530258"/>
          </a:xfrm>
          <a:prstGeom prst="rect">
            <a:avLst/>
          </a:prstGeom>
        </p:spPr>
      </p:pic>
      <p:sp>
        <p:nvSpPr>
          <p:cNvPr id="27" name="Freeform: Shape 26">
            <a:extLst>
              <a:ext uri="{FF2B5EF4-FFF2-40B4-BE49-F238E27FC236}">
                <a16:creationId xmlns:a16="http://schemas.microsoft.com/office/drawing/2014/main" id="{81F0C179-4DBF-6AB9-CD0B-9224A0C88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300216"/>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Multiply 3">
            <a:extLst>
              <a:ext uri="{FF2B5EF4-FFF2-40B4-BE49-F238E27FC236}">
                <a16:creationId xmlns:a16="http://schemas.microsoft.com/office/drawing/2014/main" id="{1A395BCB-9B2B-9B18-FF59-DB5DAE486B82}"/>
              </a:ext>
            </a:extLst>
          </p:cNvPr>
          <p:cNvSpPr/>
          <p:nvPr/>
        </p:nvSpPr>
        <p:spPr>
          <a:xfrm>
            <a:off x="9025907" y="-65855"/>
            <a:ext cx="3243262" cy="3057381"/>
          </a:xfrm>
          <a:prstGeom prst="mathMultiply">
            <a:avLst>
              <a:gd name="adj1" fmla="val 426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06B5D0C5-092E-A218-BE62-8C43AEFA86C7}"/>
              </a:ext>
            </a:extLst>
          </p:cNvPr>
          <p:cNvSpPr txBox="1">
            <a:spLocks/>
          </p:cNvSpPr>
          <p:nvPr/>
        </p:nvSpPr>
        <p:spPr>
          <a:xfrm rot="20819370">
            <a:off x="777342" y="2711286"/>
            <a:ext cx="3487981" cy="1362673"/>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lnSpc>
                <a:spcPct val="90000"/>
              </a:lnSpc>
            </a:pPr>
            <a:r>
              <a:rPr lang="en-US" sz="6000" b="0" dirty="0">
                <a:solidFill>
                  <a:schemeClr val="tx2"/>
                </a:solidFill>
              </a:rPr>
              <a:t>48 + 19 = </a:t>
            </a:r>
          </a:p>
        </p:txBody>
      </p:sp>
      <p:sp>
        <p:nvSpPr>
          <p:cNvPr id="6" name="Title 1">
            <a:extLst>
              <a:ext uri="{FF2B5EF4-FFF2-40B4-BE49-F238E27FC236}">
                <a16:creationId xmlns:a16="http://schemas.microsoft.com/office/drawing/2014/main" id="{B5424FA0-E5DE-B3A1-61BC-BBF7451EB31A}"/>
              </a:ext>
            </a:extLst>
          </p:cNvPr>
          <p:cNvSpPr txBox="1">
            <a:spLocks/>
          </p:cNvSpPr>
          <p:nvPr/>
        </p:nvSpPr>
        <p:spPr>
          <a:xfrm rot="556983">
            <a:off x="5638868" y="1954354"/>
            <a:ext cx="4493021" cy="1362673"/>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lnSpc>
                <a:spcPct val="90000"/>
              </a:lnSpc>
            </a:pPr>
            <a:r>
              <a:rPr lang="en-US" sz="6000" b="0" dirty="0">
                <a:solidFill>
                  <a:schemeClr val="tx2"/>
                </a:solidFill>
              </a:rPr>
              <a:t>400 + 800 = </a:t>
            </a:r>
          </a:p>
        </p:txBody>
      </p:sp>
      <p:sp>
        <p:nvSpPr>
          <p:cNvPr id="7" name="Title 1">
            <a:extLst>
              <a:ext uri="{FF2B5EF4-FFF2-40B4-BE49-F238E27FC236}">
                <a16:creationId xmlns:a16="http://schemas.microsoft.com/office/drawing/2014/main" id="{B37C7D1E-D108-35C3-7AE9-148724EE8FF2}"/>
              </a:ext>
            </a:extLst>
          </p:cNvPr>
          <p:cNvSpPr txBox="1">
            <a:spLocks/>
          </p:cNvSpPr>
          <p:nvPr/>
        </p:nvSpPr>
        <p:spPr>
          <a:xfrm>
            <a:off x="4098216" y="4435292"/>
            <a:ext cx="5420563" cy="1362673"/>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lnSpc>
                <a:spcPct val="90000"/>
              </a:lnSpc>
            </a:pPr>
            <a:r>
              <a:rPr lang="en-US" sz="6000" b="0" dirty="0">
                <a:solidFill>
                  <a:schemeClr val="tx2"/>
                </a:solidFill>
              </a:rPr>
              <a:t>321 + 636 = </a:t>
            </a:r>
          </a:p>
        </p:txBody>
      </p:sp>
    </p:spTree>
    <p:extLst>
      <p:ext uri="{BB962C8B-B14F-4D97-AF65-F5344CB8AC3E}">
        <p14:creationId xmlns:p14="http://schemas.microsoft.com/office/powerpoint/2010/main" val="3728253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6D90-A9B1-D45D-5C96-2B0010FA9374}"/>
              </a:ext>
            </a:extLst>
          </p:cNvPr>
          <p:cNvSpPr>
            <a:spLocks noGrp="1"/>
          </p:cNvSpPr>
          <p:nvPr>
            <p:ph type="title"/>
          </p:nvPr>
        </p:nvSpPr>
        <p:spPr>
          <a:xfrm>
            <a:off x="485638" y="432149"/>
            <a:ext cx="8620486" cy="773950"/>
          </a:xfrm>
        </p:spPr>
        <p:txBody>
          <a:bodyPr vert="horz" lIns="91440" tIns="45720" rIns="91440" bIns="45720" rtlCol="0" anchor="b">
            <a:noAutofit/>
          </a:bodyPr>
          <a:lstStyle/>
          <a:p>
            <a:pPr>
              <a:lnSpc>
                <a:spcPct val="90000"/>
              </a:lnSpc>
            </a:pPr>
            <a:r>
              <a:rPr lang="en-US" sz="4000" dirty="0">
                <a:solidFill>
                  <a:schemeClr val="tx2"/>
                </a:solidFill>
              </a:rPr>
              <a:t>Your turn!</a:t>
            </a:r>
          </a:p>
        </p:txBody>
      </p:sp>
      <p:sp>
        <p:nvSpPr>
          <p:cNvPr id="3" name="Title 1">
            <a:extLst>
              <a:ext uri="{FF2B5EF4-FFF2-40B4-BE49-F238E27FC236}">
                <a16:creationId xmlns:a16="http://schemas.microsoft.com/office/drawing/2014/main" id="{BECB9101-F2DA-AADA-4387-BF241F24E94F}"/>
              </a:ext>
            </a:extLst>
          </p:cNvPr>
          <p:cNvSpPr txBox="1">
            <a:spLocks/>
          </p:cNvSpPr>
          <p:nvPr/>
        </p:nvSpPr>
        <p:spPr>
          <a:xfrm>
            <a:off x="485638" y="1850491"/>
            <a:ext cx="11097778" cy="4587254"/>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lgn="ctr">
              <a:lnSpc>
                <a:spcPct val="90000"/>
              </a:lnSpc>
            </a:pPr>
            <a:r>
              <a:rPr lang="en-US" sz="4000" b="0" dirty="0"/>
              <a:t>Spot the mistake:</a:t>
            </a:r>
          </a:p>
          <a:p>
            <a:pPr algn="ctr">
              <a:lnSpc>
                <a:spcPct val="90000"/>
              </a:lnSpc>
            </a:pPr>
            <a:r>
              <a:rPr lang="en-US" sz="4000" b="0" dirty="0"/>
              <a:t> </a:t>
            </a:r>
          </a:p>
          <a:p>
            <a:pPr algn="ctr">
              <a:lnSpc>
                <a:spcPct val="90000"/>
              </a:lnSpc>
            </a:pPr>
            <a:endParaRPr lang="en-US" sz="2400" b="0" dirty="0">
              <a:solidFill>
                <a:srgbClr val="00B0F0"/>
              </a:solidFill>
            </a:endParaRPr>
          </a:p>
          <a:p>
            <a:pPr algn="ctr">
              <a:lnSpc>
                <a:spcPct val="90000"/>
              </a:lnSpc>
            </a:pPr>
            <a:endParaRPr lang="en-US" sz="2400" b="0" dirty="0">
              <a:solidFill>
                <a:srgbClr val="00B0F0"/>
              </a:solidFill>
            </a:endParaRPr>
          </a:p>
          <a:p>
            <a:pPr algn="ctr">
              <a:lnSpc>
                <a:spcPct val="90000"/>
              </a:lnSpc>
            </a:pPr>
            <a:endParaRPr lang="en-US" sz="2400" b="0" dirty="0">
              <a:solidFill>
                <a:srgbClr val="00B0F0"/>
              </a:solidFill>
            </a:endParaRPr>
          </a:p>
          <a:p>
            <a:pPr algn="ctr">
              <a:lnSpc>
                <a:spcPct val="90000"/>
              </a:lnSpc>
            </a:pPr>
            <a:endParaRPr lang="en-US" sz="2400" b="0" dirty="0">
              <a:solidFill>
                <a:srgbClr val="00B0F0"/>
              </a:solidFill>
            </a:endParaRPr>
          </a:p>
          <a:p>
            <a:pPr algn="ctr">
              <a:lnSpc>
                <a:spcPct val="90000"/>
              </a:lnSpc>
            </a:pPr>
            <a:endParaRPr lang="en-US" sz="2400" b="0" dirty="0">
              <a:solidFill>
                <a:srgbClr val="00B0F0"/>
              </a:solidFill>
            </a:endParaRPr>
          </a:p>
          <a:p>
            <a:pPr algn="ctr">
              <a:lnSpc>
                <a:spcPct val="90000"/>
              </a:lnSpc>
            </a:pPr>
            <a:endParaRPr lang="en-US" sz="2400" b="0" dirty="0">
              <a:solidFill>
                <a:srgbClr val="00B0F0"/>
              </a:solidFill>
            </a:endParaRPr>
          </a:p>
          <a:p>
            <a:pPr algn="ctr">
              <a:lnSpc>
                <a:spcPct val="90000"/>
              </a:lnSpc>
            </a:pPr>
            <a:endParaRPr lang="en-US" sz="2400" b="0" dirty="0">
              <a:solidFill>
                <a:srgbClr val="00B0F0"/>
              </a:solidFill>
            </a:endParaRPr>
          </a:p>
          <a:p>
            <a:pPr algn="ctr">
              <a:lnSpc>
                <a:spcPct val="90000"/>
              </a:lnSpc>
            </a:pPr>
            <a:endParaRPr lang="en-US" sz="2400" b="0" dirty="0">
              <a:solidFill>
                <a:srgbClr val="00B0F0"/>
              </a:solidFill>
            </a:endParaRPr>
          </a:p>
          <a:p>
            <a:pPr algn="ctr">
              <a:lnSpc>
                <a:spcPct val="90000"/>
              </a:lnSpc>
            </a:pPr>
            <a:endParaRPr lang="en-US" sz="2800" b="0" dirty="0">
              <a:solidFill>
                <a:srgbClr val="FF0000"/>
              </a:solidFill>
            </a:endParaRPr>
          </a:p>
          <a:p>
            <a:pPr algn="ctr">
              <a:lnSpc>
                <a:spcPct val="90000"/>
              </a:lnSpc>
            </a:pPr>
            <a:r>
              <a:rPr lang="en-US" sz="2400" b="0" dirty="0">
                <a:solidFill>
                  <a:srgbClr val="00B0F0"/>
                </a:solidFill>
              </a:rPr>
              <a:t> </a:t>
            </a:r>
          </a:p>
        </p:txBody>
      </p:sp>
    </p:spTree>
    <p:extLst>
      <p:ext uri="{BB962C8B-B14F-4D97-AF65-F5344CB8AC3E}">
        <p14:creationId xmlns:p14="http://schemas.microsoft.com/office/powerpoint/2010/main" val="1584089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6D90-A9B1-D45D-5C96-2B0010FA9374}"/>
              </a:ext>
            </a:extLst>
          </p:cNvPr>
          <p:cNvSpPr>
            <a:spLocks noGrp="1"/>
          </p:cNvSpPr>
          <p:nvPr>
            <p:ph type="title"/>
          </p:nvPr>
        </p:nvSpPr>
        <p:spPr>
          <a:xfrm>
            <a:off x="1917273" y="2852077"/>
            <a:ext cx="8620486" cy="773950"/>
          </a:xfrm>
        </p:spPr>
        <p:txBody>
          <a:bodyPr vert="horz" lIns="91440" tIns="45720" rIns="91440" bIns="45720" rtlCol="0" anchor="b">
            <a:noAutofit/>
          </a:bodyPr>
          <a:lstStyle/>
          <a:p>
            <a:pPr algn="ctr">
              <a:lnSpc>
                <a:spcPct val="90000"/>
              </a:lnSpc>
            </a:pPr>
            <a:r>
              <a:rPr lang="en-US" sz="4000" dirty="0">
                <a:solidFill>
                  <a:schemeClr val="tx2"/>
                </a:solidFill>
              </a:rPr>
              <a:t>Any questions?</a:t>
            </a:r>
          </a:p>
        </p:txBody>
      </p:sp>
    </p:spTree>
    <p:extLst>
      <p:ext uri="{BB962C8B-B14F-4D97-AF65-F5344CB8AC3E}">
        <p14:creationId xmlns:p14="http://schemas.microsoft.com/office/powerpoint/2010/main" val="813959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BEC44CD-E290-4D60-A056-5BA05B182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descr="A calculus formula">
            <a:extLst>
              <a:ext uri="{FF2B5EF4-FFF2-40B4-BE49-F238E27FC236}">
                <a16:creationId xmlns:a16="http://schemas.microsoft.com/office/drawing/2014/main" id="{676344E2-6087-4FCC-1A83-7B2A0917F7C7}"/>
              </a:ext>
            </a:extLst>
          </p:cNvPr>
          <p:cNvPicPr>
            <a:picLocks noChangeAspect="1"/>
          </p:cNvPicPr>
          <p:nvPr/>
        </p:nvPicPr>
        <p:blipFill>
          <a:blip r:embed="rId2">
            <a:alphaModFix amt="40000"/>
          </a:blip>
          <a:srcRect t="2379" b="13351"/>
          <a:stretch/>
        </p:blipFill>
        <p:spPr>
          <a:xfrm>
            <a:off x="-2" y="-4"/>
            <a:ext cx="12192001" cy="6858001"/>
          </a:xfrm>
          <a:prstGeom prst="rect">
            <a:avLst/>
          </a:prstGeom>
        </p:spPr>
      </p:pic>
      <p:sp>
        <p:nvSpPr>
          <p:cNvPr id="6" name="Title 5">
            <a:extLst>
              <a:ext uri="{FF2B5EF4-FFF2-40B4-BE49-F238E27FC236}">
                <a16:creationId xmlns:a16="http://schemas.microsoft.com/office/drawing/2014/main" id="{EC7B7EDB-3CC8-E9AF-8788-11E2C6A128E1}"/>
              </a:ext>
            </a:extLst>
          </p:cNvPr>
          <p:cNvSpPr>
            <a:spLocks noGrp="1"/>
          </p:cNvSpPr>
          <p:nvPr>
            <p:ph type="title"/>
          </p:nvPr>
        </p:nvSpPr>
        <p:spPr>
          <a:xfrm>
            <a:off x="517870" y="978408"/>
            <a:ext cx="5021182" cy="2334248"/>
          </a:xfrm>
        </p:spPr>
        <p:txBody>
          <a:bodyPr vert="horz" lIns="91440" tIns="45720" rIns="91440" bIns="45720" rtlCol="0" anchor="t">
            <a:normAutofit/>
          </a:bodyPr>
          <a:lstStyle/>
          <a:p>
            <a:r>
              <a:rPr lang="en-US" dirty="0">
                <a:solidFill>
                  <a:srgbClr val="FFFFFF"/>
                </a:solidFill>
              </a:rPr>
              <a:t>Mental Methods</a:t>
            </a:r>
          </a:p>
        </p:txBody>
      </p:sp>
      <p:sp>
        <p:nvSpPr>
          <p:cNvPr id="71" name="Rectangle 70">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11851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81F0C179-4DBF-6AB9-CD0B-9224A0C88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300216"/>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8">
            <a:extLst>
              <a:ext uri="{FF2B5EF4-FFF2-40B4-BE49-F238E27FC236}">
                <a16:creationId xmlns:a16="http://schemas.microsoft.com/office/drawing/2014/main" id="{373E1B86-C878-21ED-ADDC-2C16C5C8D9E1}"/>
              </a:ext>
            </a:extLst>
          </p:cNvPr>
          <p:cNvSpPr>
            <a:spLocks noGrp="1"/>
          </p:cNvSpPr>
          <p:nvPr>
            <p:ph type="title"/>
          </p:nvPr>
        </p:nvSpPr>
        <p:spPr>
          <a:xfrm>
            <a:off x="517868" y="582729"/>
            <a:ext cx="10801810" cy="4870457"/>
          </a:xfrm>
        </p:spPr>
        <p:txBody>
          <a:bodyPr/>
          <a:lstStyle/>
          <a:p>
            <a:pPr algn="ctr"/>
            <a:r>
              <a:rPr lang="en-GB" dirty="0"/>
              <a:t>66 addition facts within 10</a:t>
            </a:r>
          </a:p>
        </p:txBody>
      </p:sp>
      <p:pic>
        <p:nvPicPr>
          <p:cNvPr id="10" name="Picture 9">
            <a:extLst>
              <a:ext uri="{FF2B5EF4-FFF2-40B4-BE49-F238E27FC236}">
                <a16:creationId xmlns:a16="http://schemas.microsoft.com/office/drawing/2014/main" id="{996DD111-7C3D-E2AF-DBEE-538022AA64C9}"/>
              </a:ext>
            </a:extLst>
          </p:cNvPr>
          <p:cNvPicPr>
            <a:picLocks noChangeAspect="1"/>
          </p:cNvPicPr>
          <p:nvPr/>
        </p:nvPicPr>
        <p:blipFill>
          <a:blip r:embed="rId2"/>
          <a:stretch>
            <a:fillRect/>
          </a:stretch>
        </p:blipFill>
        <p:spPr>
          <a:xfrm>
            <a:off x="2601096" y="1537166"/>
            <a:ext cx="6989807" cy="4441882"/>
          </a:xfrm>
          <a:prstGeom prst="rect">
            <a:avLst/>
          </a:prstGeom>
        </p:spPr>
      </p:pic>
    </p:spTree>
    <p:extLst>
      <p:ext uri="{BB962C8B-B14F-4D97-AF65-F5344CB8AC3E}">
        <p14:creationId xmlns:p14="http://schemas.microsoft.com/office/powerpoint/2010/main" val="3957237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676D90-A9B1-D45D-5C96-2B0010FA9374}"/>
              </a:ext>
            </a:extLst>
          </p:cNvPr>
          <p:cNvSpPr>
            <a:spLocks noGrp="1"/>
          </p:cNvSpPr>
          <p:nvPr>
            <p:ph type="title"/>
          </p:nvPr>
        </p:nvSpPr>
        <p:spPr>
          <a:xfrm>
            <a:off x="485638" y="508091"/>
            <a:ext cx="8620486" cy="773950"/>
          </a:xfrm>
        </p:spPr>
        <p:txBody>
          <a:bodyPr vert="horz" lIns="91440" tIns="45720" rIns="91440" bIns="45720" rtlCol="0" anchor="b">
            <a:noAutofit/>
          </a:bodyPr>
          <a:lstStyle/>
          <a:p>
            <a:pPr>
              <a:lnSpc>
                <a:spcPct val="90000"/>
              </a:lnSpc>
            </a:pPr>
            <a:r>
              <a:rPr lang="en-US" sz="4000" dirty="0">
                <a:solidFill>
                  <a:schemeClr val="tx2"/>
                </a:solidFill>
              </a:rPr>
              <a:t>Year 1 </a:t>
            </a:r>
          </a:p>
        </p:txBody>
      </p:sp>
      <p:sp>
        <p:nvSpPr>
          <p:cNvPr id="27" name="Freeform: Shape 26">
            <a:extLst>
              <a:ext uri="{FF2B5EF4-FFF2-40B4-BE49-F238E27FC236}">
                <a16:creationId xmlns:a16="http://schemas.microsoft.com/office/drawing/2014/main" id="{81F0C179-4DBF-6AB9-CD0B-9224A0C88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300216"/>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F2EE0597-7486-6D18-8800-6EE14B66563D}"/>
              </a:ext>
            </a:extLst>
          </p:cNvPr>
          <p:cNvPicPr>
            <a:picLocks noChangeAspect="1"/>
          </p:cNvPicPr>
          <p:nvPr/>
        </p:nvPicPr>
        <p:blipFill>
          <a:blip r:embed="rId2"/>
          <a:stretch>
            <a:fillRect/>
          </a:stretch>
        </p:blipFill>
        <p:spPr>
          <a:xfrm>
            <a:off x="485638" y="1468894"/>
            <a:ext cx="11315254" cy="4319262"/>
          </a:xfrm>
          <a:prstGeom prst="rect">
            <a:avLst/>
          </a:prstGeom>
        </p:spPr>
      </p:pic>
    </p:spTree>
    <p:extLst>
      <p:ext uri="{BB962C8B-B14F-4D97-AF65-F5344CB8AC3E}">
        <p14:creationId xmlns:p14="http://schemas.microsoft.com/office/powerpoint/2010/main" val="3066895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676D90-A9B1-D45D-5C96-2B0010FA9374}"/>
              </a:ext>
            </a:extLst>
          </p:cNvPr>
          <p:cNvSpPr>
            <a:spLocks noGrp="1"/>
          </p:cNvSpPr>
          <p:nvPr>
            <p:ph type="title"/>
          </p:nvPr>
        </p:nvSpPr>
        <p:spPr>
          <a:xfrm>
            <a:off x="485638" y="508091"/>
            <a:ext cx="8620486" cy="773950"/>
          </a:xfrm>
        </p:spPr>
        <p:txBody>
          <a:bodyPr vert="horz" lIns="91440" tIns="45720" rIns="91440" bIns="45720" rtlCol="0" anchor="b">
            <a:noAutofit/>
          </a:bodyPr>
          <a:lstStyle/>
          <a:p>
            <a:pPr>
              <a:lnSpc>
                <a:spcPct val="90000"/>
              </a:lnSpc>
            </a:pPr>
            <a:r>
              <a:rPr lang="en-US" sz="4000" dirty="0">
                <a:solidFill>
                  <a:schemeClr val="tx2"/>
                </a:solidFill>
              </a:rPr>
              <a:t>Year 2</a:t>
            </a:r>
          </a:p>
        </p:txBody>
      </p:sp>
      <p:sp>
        <p:nvSpPr>
          <p:cNvPr id="27" name="Freeform: Shape 26">
            <a:extLst>
              <a:ext uri="{FF2B5EF4-FFF2-40B4-BE49-F238E27FC236}">
                <a16:creationId xmlns:a16="http://schemas.microsoft.com/office/drawing/2014/main" id="{81F0C179-4DBF-6AB9-CD0B-9224A0C88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300216"/>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B95A5D3D-F13E-C449-5137-4FC6D47145C5}"/>
              </a:ext>
            </a:extLst>
          </p:cNvPr>
          <p:cNvPicPr>
            <a:picLocks noChangeAspect="1"/>
          </p:cNvPicPr>
          <p:nvPr/>
        </p:nvPicPr>
        <p:blipFill>
          <a:blip r:embed="rId2"/>
          <a:stretch>
            <a:fillRect/>
          </a:stretch>
        </p:blipFill>
        <p:spPr>
          <a:xfrm>
            <a:off x="533486" y="1599449"/>
            <a:ext cx="11149864" cy="4500044"/>
          </a:xfrm>
          <a:prstGeom prst="rect">
            <a:avLst/>
          </a:prstGeom>
        </p:spPr>
      </p:pic>
    </p:spTree>
    <p:extLst>
      <p:ext uri="{BB962C8B-B14F-4D97-AF65-F5344CB8AC3E}">
        <p14:creationId xmlns:p14="http://schemas.microsoft.com/office/powerpoint/2010/main" val="3413315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676D90-A9B1-D45D-5C96-2B0010FA9374}"/>
              </a:ext>
            </a:extLst>
          </p:cNvPr>
          <p:cNvSpPr>
            <a:spLocks noGrp="1"/>
          </p:cNvSpPr>
          <p:nvPr>
            <p:ph type="title"/>
          </p:nvPr>
        </p:nvSpPr>
        <p:spPr>
          <a:xfrm>
            <a:off x="485638" y="508091"/>
            <a:ext cx="8620486" cy="773950"/>
          </a:xfrm>
        </p:spPr>
        <p:txBody>
          <a:bodyPr vert="horz" lIns="91440" tIns="45720" rIns="91440" bIns="45720" rtlCol="0" anchor="b">
            <a:noAutofit/>
          </a:bodyPr>
          <a:lstStyle/>
          <a:p>
            <a:pPr>
              <a:lnSpc>
                <a:spcPct val="90000"/>
              </a:lnSpc>
            </a:pPr>
            <a:r>
              <a:rPr lang="en-US" sz="4000" dirty="0">
                <a:solidFill>
                  <a:schemeClr val="tx2"/>
                </a:solidFill>
              </a:rPr>
              <a:t>Year 3</a:t>
            </a:r>
          </a:p>
        </p:txBody>
      </p:sp>
      <p:sp>
        <p:nvSpPr>
          <p:cNvPr id="27" name="Freeform: Shape 26">
            <a:extLst>
              <a:ext uri="{FF2B5EF4-FFF2-40B4-BE49-F238E27FC236}">
                <a16:creationId xmlns:a16="http://schemas.microsoft.com/office/drawing/2014/main" id="{81F0C179-4DBF-6AB9-CD0B-9224A0C88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300216"/>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B3F1994E-7F3E-2936-709B-C7962642DF74}"/>
              </a:ext>
            </a:extLst>
          </p:cNvPr>
          <p:cNvPicPr>
            <a:picLocks noChangeAspect="1"/>
          </p:cNvPicPr>
          <p:nvPr/>
        </p:nvPicPr>
        <p:blipFill>
          <a:blip r:embed="rId2"/>
          <a:stretch>
            <a:fillRect/>
          </a:stretch>
        </p:blipFill>
        <p:spPr>
          <a:xfrm>
            <a:off x="517868" y="1465857"/>
            <a:ext cx="11285352" cy="4232007"/>
          </a:xfrm>
          <a:prstGeom prst="rect">
            <a:avLst/>
          </a:prstGeom>
        </p:spPr>
      </p:pic>
    </p:spTree>
    <p:extLst>
      <p:ext uri="{BB962C8B-B14F-4D97-AF65-F5344CB8AC3E}">
        <p14:creationId xmlns:p14="http://schemas.microsoft.com/office/powerpoint/2010/main" val="124976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676D90-A9B1-D45D-5C96-2B0010FA9374}"/>
              </a:ext>
            </a:extLst>
          </p:cNvPr>
          <p:cNvSpPr>
            <a:spLocks noGrp="1"/>
          </p:cNvSpPr>
          <p:nvPr>
            <p:ph type="title"/>
          </p:nvPr>
        </p:nvSpPr>
        <p:spPr>
          <a:xfrm>
            <a:off x="485638" y="508091"/>
            <a:ext cx="8620486" cy="773950"/>
          </a:xfrm>
        </p:spPr>
        <p:txBody>
          <a:bodyPr vert="horz" lIns="91440" tIns="45720" rIns="91440" bIns="45720" rtlCol="0" anchor="b">
            <a:noAutofit/>
          </a:bodyPr>
          <a:lstStyle/>
          <a:p>
            <a:pPr>
              <a:lnSpc>
                <a:spcPct val="90000"/>
              </a:lnSpc>
            </a:pPr>
            <a:r>
              <a:rPr lang="en-US" sz="4000" dirty="0">
                <a:solidFill>
                  <a:schemeClr val="tx2"/>
                </a:solidFill>
              </a:rPr>
              <a:t>Year 4</a:t>
            </a:r>
          </a:p>
        </p:txBody>
      </p:sp>
      <p:sp>
        <p:nvSpPr>
          <p:cNvPr id="27" name="Freeform: Shape 26">
            <a:extLst>
              <a:ext uri="{FF2B5EF4-FFF2-40B4-BE49-F238E27FC236}">
                <a16:creationId xmlns:a16="http://schemas.microsoft.com/office/drawing/2014/main" id="{81F0C179-4DBF-6AB9-CD0B-9224A0C88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300216"/>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9EB3F1AA-18AF-264A-FAA8-4D735E054F18}"/>
              </a:ext>
            </a:extLst>
          </p:cNvPr>
          <p:cNvPicPr>
            <a:picLocks noChangeAspect="1"/>
          </p:cNvPicPr>
          <p:nvPr/>
        </p:nvPicPr>
        <p:blipFill>
          <a:blip r:embed="rId2"/>
          <a:stretch>
            <a:fillRect/>
          </a:stretch>
        </p:blipFill>
        <p:spPr>
          <a:xfrm>
            <a:off x="517868" y="1451664"/>
            <a:ext cx="11165482" cy="3998071"/>
          </a:xfrm>
          <a:prstGeom prst="rect">
            <a:avLst/>
          </a:prstGeom>
        </p:spPr>
      </p:pic>
    </p:spTree>
    <p:extLst>
      <p:ext uri="{BB962C8B-B14F-4D97-AF65-F5344CB8AC3E}">
        <p14:creationId xmlns:p14="http://schemas.microsoft.com/office/powerpoint/2010/main" val="2782249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BEC44CD-E290-4D60-A056-5BA05B182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descr="A calculus formula">
            <a:extLst>
              <a:ext uri="{FF2B5EF4-FFF2-40B4-BE49-F238E27FC236}">
                <a16:creationId xmlns:a16="http://schemas.microsoft.com/office/drawing/2014/main" id="{676344E2-6087-4FCC-1A83-7B2A0917F7C7}"/>
              </a:ext>
            </a:extLst>
          </p:cNvPr>
          <p:cNvPicPr>
            <a:picLocks noChangeAspect="1"/>
          </p:cNvPicPr>
          <p:nvPr/>
        </p:nvPicPr>
        <p:blipFill>
          <a:blip r:embed="rId2">
            <a:alphaModFix amt="40000"/>
          </a:blip>
          <a:srcRect t="2084" b="13646"/>
          <a:stretch/>
        </p:blipFill>
        <p:spPr>
          <a:xfrm>
            <a:off x="-2" y="-4"/>
            <a:ext cx="12192001" cy="6858001"/>
          </a:xfrm>
          <a:prstGeom prst="rect">
            <a:avLst/>
          </a:prstGeom>
        </p:spPr>
      </p:pic>
      <p:sp>
        <p:nvSpPr>
          <p:cNvPr id="6" name="Title 5">
            <a:extLst>
              <a:ext uri="{FF2B5EF4-FFF2-40B4-BE49-F238E27FC236}">
                <a16:creationId xmlns:a16="http://schemas.microsoft.com/office/drawing/2014/main" id="{EC7B7EDB-3CC8-E9AF-8788-11E2C6A128E1}"/>
              </a:ext>
            </a:extLst>
          </p:cNvPr>
          <p:cNvSpPr>
            <a:spLocks noGrp="1"/>
          </p:cNvSpPr>
          <p:nvPr>
            <p:ph type="title"/>
          </p:nvPr>
        </p:nvSpPr>
        <p:spPr>
          <a:xfrm>
            <a:off x="517870" y="978408"/>
            <a:ext cx="5021182" cy="2334248"/>
          </a:xfrm>
        </p:spPr>
        <p:txBody>
          <a:bodyPr vert="horz" lIns="91440" tIns="45720" rIns="91440" bIns="45720" rtlCol="0" anchor="t">
            <a:normAutofit/>
          </a:bodyPr>
          <a:lstStyle/>
          <a:p>
            <a:r>
              <a:rPr lang="en-US">
                <a:solidFill>
                  <a:srgbClr val="FFFFFF"/>
                </a:solidFill>
              </a:rPr>
              <a:t>Written Methods</a:t>
            </a:r>
          </a:p>
        </p:txBody>
      </p:sp>
      <p:sp>
        <p:nvSpPr>
          <p:cNvPr id="57" name="Rectangle 56">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77070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13BF8304384A44AB0962454750F404" ma:contentTypeVersion="6" ma:contentTypeDescription="Create a new document." ma:contentTypeScope="" ma:versionID="fb39725be0abd1d3e9f895f821e12aae">
  <xsd:schema xmlns:xsd="http://www.w3.org/2001/XMLSchema" xmlns:xs="http://www.w3.org/2001/XMLSchema" xmlns:p="http://schemas.microsoft.com/office/2006/metadata/properties" xmlns:ns2="635405f9-8e09-41af-8526-3c6a375de08d" targetNamespace="http://schemas.microsoft.com/office/2006/metadata/properties" ma:root="true" ma:fieldsID="eb5a27762aafc67543706b874d7098a5" ns2:_="">
    <xsd:import namespace="635405f9-8e09-41af-8526-3c6a375de0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5405f9-8e09-41af-8526-3c6a375de0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796E12-2940-4CB7-AE9E-8D82B1127ECB}">
  <ds:schemaRefs>
    <ds:schemaRef ds:uri="http://schemas.microsoft.com/sharepoint/v3/contenttype/forms"/>
  </ds:schemaRefs>
</ds:datastoreItem>
</file>

<file path=customXml/itemProps2.xml><?xml version="1.0" encoding="utf-8"?>
<ds:datastoreItem xmlns:ds="http://schemas.openxmlformats.org/officeDocument/2006/customXml" ds:itemID="{E4021166-D186-4F97-B56B-BC68EAEB7B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5405f9-8e09-41af-8526-3c6a375de0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D2A08C-0C33-47EB-992C-4A3AFA341EAD}">
  <ds:schemaRefs>
    <ds:schemaRef ds:uri="http://purl.org/dc/elements/1.1/"/>
    <ds:schemaRef ds:uri="http://schemas.microsoft.com/office/2006/metadata/properties"/>
    <ds:schemaRef ds:uri="635405f9-8e09-41af-8526-3c6a375de08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54</TotalTime>
  <Words>223</Words>
  <Application>Microsoft Office PowerPoint</Application>
  <PresentationFormat>Widescreen</PresentationFormat>
  <Paragraphs>76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GestaltVTI</vt:lpstr>
      <vt:lpstr>PowerPoint Presentation</vt:lpstr>
      <vt:lpstr>How would you solve the following calculations?</vt:lpstr>
      <vt:lpstr>Mental Methods</vt:lpstr>
      <vt:lpstr>66 addition facts within 10</vt:lpstr>
      <vt:lpstr>Year 1 </vt:lpstr>
      <vt:lpstr>Year 2</vt:lpstr>
      <vt:lpstr>Year 3</vt:lpstr>
      <vt:lpstr>Year 4</vt:lpstr>
      <vt:lpstr>Written Methods</vt:lpstr>
      <vt:lpstr>Reception</vt:lpstr>
      <vt:lpstr>Year 1</vt:lpstr>
      <vt:lpstr>Your turn!</vt:lpstr>
      <vt:lpstr>Year 2</vt:lpstr>
      <vt:lpstr>Your turn!</vt:lpstr>
      <vt:lpstr>Your turn!</vt:lpstr>
      <vt:lpstr>Year 3</vt:lpstr>
      <vt:lpstr>PowerPoint Presentation</vt:lpstr>
      <vt:lpstr>Your turn!</vt:lpstr>
      <vt:lpstr>Year 4</vt:lpstr>
      <vt:lpstr>Your turn!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Carter</dc:creator>
  <cp:lastModifiedBy>Natalie Carter</cp:lastModifiedBy>
  <cp:revision>29</cp:revision>
  <dcterms:created xsi:type="dcterms:W3CDTF">2024-10-07T18:48:36Z</dcterms:created>
  <dcterms:modified xsi:type="dcterms:W3CDTF">2024-10-10T10:43:05Z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0x0101008B13BF8304384A44AB0962454750F404</vt:lpwstr>
  </property>
</Properties>
</file>