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29"/>
  </p:notesMasterIdLst>
  <p:sldIdLst>
    <p:sldId id="256" r:id="rId2"/>
    <p:sldId id="280" r:id="rId3"/>
    <p:sldId id="258" r:id="rId4"/>
    <p:sldId id="268" r:id="rId5"/>
    <p:sldId id="259" r:id="rId6"/>
    <p:sldId id="260" r:id="rId7"/>
    <p:sldId id="273" r:id="rId8"/>
    <p:sldId id="274" r:id="rId9"/>
    <p:sldId id="275" r:id="rId10"/>
    <p:sldId id="261" r:id="rId11"/>
    <p:sldId id="262" r:id="rId12"/>
    <p:sldId id="269" r:id="rId13"/>
    <p:sldId id="270" r:id="rId14"/>
    <p:sldId id="271" r:id="rId15"/>
    <p:sldId id="272" r:id="rId16"/>
    <p:sldId id="263" r:id="rId17"/>
    <p:sldId id="281" r:id="rId18"/>
    <p:sldId id="277" r:id="rId19"/>
    <p:sldId id="276" r:id="rId20"/>
    <p:sldId id="278" r:id="rId21"/>
    <p:sldId id="284" r:id="rId22"/>
    <p:sldId id="285" r:id="rId23"/>
    <p:sldId id="264" r:id="rId24"/>
    <p:sldId id="265" r:id="rId25"/>
    <p:sldId id="279" r:id="rId26"/>
    <p:sldId id="282"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A68393-78E7-6A2C-5438-7AFE615CE06B}" v="1743" dt="2026-09-20T11:07:38.6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7" autoAdjust="0"/>
    <p:restoredTop sz="94660"/>
  </p:normalViewPr>
  <p:slideViewPr>
    <p:cSldViewPr snapToGrid="0">
      <p:cViewPr varScale="1">
        <p:scale>
          <a:sx n="85" d="100"/>
          <a:sy n="85" d="100"/>
        </p:scale>
        <p:origin x="456"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403BB-0B77-4AF7-83B3-575E5F05D45E}" type="datetimeFigureOut">
              <a:t>9/20/2026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6D6DDA-E40B-4B20-8F07-496EECD5532F}" type="slidenum">
              <a:t>‹#›</a:t>
            </a:fld>
            <a:endParaRPr lang="en-US"/>
          </a:p>
        </p:txBody>
      </p:sp>
    </p:spTree>
    <p:extLst>
      <p:ext uri="{BB962C8B-B14F-4D97-AF65-F5344CB8AC3E}">
        <p14:creationId xmlns:p14="http://schemas.microsoft.com/office/powerpoint/2010/main" val="3273809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Ask the parents to make different groups of. </a:t>
            </a:r>
          </a:p>
          <a:p>
            <a:endParaRPr lang="en-US" dirty="0">
              <a:ea typeface="Calibri"/>
              <a:cs typeface="Calibri"/>
            </a:endParaRPr>
          </a:p>
          <a:p>
            <a:r>
              <a:rPr lang="en-US" dirty="0">
                <a:ea typeface="Calibri"/>
                <a:cs typeface="Calibri"/>
              </a:rPr>
              <a:t>Example: 2 groups of 3. 5 groups of 9. </a:t>
            </a:r>
          </a:p>
          <a:p>
            <a:endParaRPr lang="en-US" dirty="0">
              <a:ea typeface="Calibri"/>
              <a:cs typeface="Calibri"/>
            </a:endParaRPr>
          </a:p>
          <a:p>
            <a:r>
              <a:rPr lang="en-US" dirty="0">
                <a:ea typeface="Calibri"/>
                <a:cs typeface="Calibri"/>
              </a:rPr>
              <a:t>This could be done with anything at home. Lego, toys, counters, sweets etc. </a:t>
            </a:r>
          </a:p>
        </p:txBody>
      </p:sp>
      <p:sp>
        <p:nvSpPr>
          <p:cNvPr id="4" name="Slide Number Placeholder 3"/>
          <p:cNvSpPr>
            <a:spLocks noGrp="1"/>
          </p:cNvSpPr>
          <p:nvPr>
            <p:ph type="sldNum" sz="quarter" idx="5"/>
          </p:nvPr>
        </p:nvSpPr>
        <p:spPr/>
        <p:txBody>
          <a:bodyPr/>
          <a:lstStyle/>
          <a:p>
            <a:fld id="{F36D6DDA-E40B-4B20-8F07-496EECD5532F}" type="slidenum">
              <a:t>3</a:t>
            </a:fld>
            <a:endParaRPr lang="en-US"/>
          </a:p>
        </p:txBody>
      </p:sp>
    </p:spTree>
    <p:extLst>
      <p:ext uri="{BB962C8B-B14F-4D97-AF65-F5344CB8AC3E}">
        <p14:creationId xmlns:p14="http://schemas.microsoft.com/office/powerpoint/2010/main" val="146867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C3B89-A4FD-F5E7-AF2B-7283CDEA0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5DF82-2B7F-65A5-6806-18630460F6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73E13A-2277-E47C-D051-35D7D6CD5EE9}"/>
              </a:ext>
            </a:extLst>
          </p:cNvPr>
          <p:cNvSpPr>
            <a:spLocks noGrp="1"/>
          </p:cNvSpPr>
          <p:nvPr>
            <p:ph type="body" idx="1"/>
          </p:nvPr>
        </p:nvSpPr>
        <p:spPr/>
        <p:txBody>
          <a:bodyPr/>
          <a:lstStyle/>
          <a:p>
            <a:r>
              <a:rPr lang="en-US" dirty="0">
                <a:ea typeface="Calibri"/>
                <a:cs typeface="Calibri"/>
              </a:rPr>
              <a:t>Now get the parents to make arrays for </a:t>
            </a:r>
            <a:r>
              <a:rPr lang="en-US" dirty="0" err="1">
                <a:ea typeface="Calibri"/>
                <a:cs typeface="Calibri"/>
              </a:rPr>
              <a:t>differnt</a:t>
            </a:r>
            <a:r>
              <a:rPr lang="en-US" dirty="0">
                <a:ea typeface="Calibri"/>
                <a:cs typeface="Calibri"/>
              </a:rPr>
              <a:t> multiplications with practical equipment. </a:t>
            </a:r>
            <a:endParaRPr lang="en-US" dirty="0"/>
          </a:p>
        </p:txBody>
      </p:sp>
      <p:sp>
        <p:nvSpPr>
          <p:cNvPr id="4" name="Slide Number Placeholder 3">
            <a:extLst>
              <a:ext uri="{FF2B5EF4-FFF2-40B4-BE49-F238E27FC236}">
                <a16:creationId xmlns:a16="http://schemas.microsoft.com/office/drawing/2014/main" id="{2B923E7C-22EA-8F77-E168-867010C157C6}"/>
              </a:ext>
            </a:extLst>
          </p:cNvPr>
          <p:cNvSpPr>
            <a:spLocks noGrp="1"/>
          </p:cNvSpPr>
          <p:nvPr>
            <p:ph type="sldNum" sz="quarter" idx="5"/>
          </p:nvPr>
        </p:nvSpPr>
        <p:spPr/>
        <p:txBody>
          <a:bodyPr/>
          <a:lstStyle/>
          <a:p>
            <a:fld id="{F36D6DDA-E40B-4B20-8F07-496EECD5532F}" type="slidenum">
              <a:t>4</a:t>
            </a:fld>
            <a:endParaRPr lang="en-US"/>
          </a:p>
        </p:txBody>
      </p:sp>
    </p:spTree>
    <p:extLst>
      <p:ext uri="{BB962C8B-B14F-4D97-AF65-F5344CB8AC3E}">
        <p14:creationId xmlns:p14="http://schemas.microsoft.com/office/powerpoint/2010/main" val="1945001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Can you show 5 x 3 as an array and as groups? </a:t>
            </a:r>
          </a:p>
        </p:txBody>
      </p:sp>
      <p:sp>
        <p:nvSpPr>
          <p:cNvPr id="4" name="Slide Number Placeholder 3"/>
          <p:cNvSpPr>
            <a:spLocks noGrp="1"/>
          </p:cNvSpPr>
          <p:nvPr>
            <p:ph type="sldNum" sz="quarter" idx="5"/>
          </p:nvPr>
        </p:nvSpPr>
        <p:spPr/>
        <p:txBody>
          <a:bodyPr/>
          <a:lstStyle/>
          <a:p>
            <a:fld id="{F36D6DDA-E40B-4B20-8F07-496EECD5532F}" type="slidenum">
              <a:t>5</a:t>
            </a:fld>
            <a:endParaRPr lang="en-US"/>
          </a:p>
        </p:txBody>
      </p:sp>
    </p:spTree>
    <p:extLst>
      <p:ext uri="{BB962C8B-B14F-4D97-AF65-F5344CB8AC3E}">
        <p14:creationId xmlns:p14="http://schemas.microsoft.com/office/powerpoint/2010/main" val="233778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the parents that we allow the </a:t>
            </a:r>
            <a:r>
              <a:rPr lang="en-US" dirty="0" err="1">
                <a:ea typeface="Calibri"/>
                <a:cs typeface="Calibri"/>
              </a:rPr>
              <a:t>childre</a:t>
            </a:r>
            <a:r>
              <a:rPr lang="en-US" dirty="0">
                <a:ea typeface="Calibri"/>
                <a:cs typeface="Calibri"/>
              </a:rPr>
              <a:t> to explore arrays to show this </a:t>
            </a:r>
            <a:r>
              <a:rPr lang="en-US" dirty="0" err="1">
                <a:ea typeface="Calibri"/>
                <a:cs typeface="Calibri"/>
              </a:rPr>
              <a:t>untilt</a:t>
            </a:r>
            <a:r>
              <a:rPr lang="en-US" dirty="0">
                <a:ea typeface="Calibri"/>
                <a:cs typeface="Calibri"/>
              </a:rPr>
              <a:t> he children figure it out themselves. </a:t>
            </a:r>
          </a:p>
          <a:p>
            <a:endParaRPr lang="en-US" dirty="0">
              <a:ea typeface="Calibri"/>
              <a:cs typeface="Calibri"/>
            </a:endParaRPr>
          </a:p>
          <a:p>
            <a:r>
              <a:rPr lang="en-US" dirty="0">
                <a:ea typeface="Calibri"/>
                <a:cs typeface="Calibri"/>
              </a:rPr>
              <a:t>Ask parents to make an array and then turn it to show </a:t>
            </a:r>
            <a:r>
              <a:rPr lang="en-US" dirty="0" err="1">
                <a:ea typeface="Calibri"/>
                <a:cs typeface="Calibri"/>
              </a:rPr>
              <a:t>commutivity</a:t>
            </a:r>
            <a:r>
              <a:rPr lang="en-US" dirty="0">
                <a:ea typeface="Calibri"/>
                <a:cs typeface="Calibri"/>
              </a:rPr>
              <a:t>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F36D6DDA-E40B-4B20-8F07-496EECD5532F}" type="slidenum">
              <a:t>12</a:t>
            </a:fld>
            <a:endParaRPr lang="en-US"/>
          </a:p>
        </p:txBody>
      </p:sp>
    </p:spTree>
    <p:extLst>
      <p:ext uri="{BB962C8B-B14F-4D97-AF65-F5344CB8AC3E}">
        <p14:creationId xmlns:p14="http://schemas.microsoft.com/office/powerpoint/2010/main" val="3175925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EF870EAB-D897-45C1-AAD6-148D36D08F43}" type="datetimeFigureOut">
              <a:rPr lang="en-GB" smtClean="0"/>
              <a:t>20/09/2026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B99D4C1-8C6F-4BE5-83CC-C250104CB97D}" type="slidenum">
              <a:rPr lang="en-GB" smtClean="0"/>
              <a:t>‹#›</a:t>
            </a:fld>
            <a:endParaRPr lang="en-GB"/>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08971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F870EAB-D897-45C1-AAD6-148D36D08F43}"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917605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GB"/>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F870EAB-D897-45C1-AAD6-148D36D08F43}"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99D4C1-8C6F-4BE5-83CC-C250104CB97D}"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476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EF870EAB-D897-45C1-AAD6-148D36D08F43}"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274477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EF870EAB-D897-45C1-AAD6-148D36D08F43}" type="datetimeFigureOut">
              <a:rPr lang="en-GB" smtClean="0"/>
              <a:t>20/09/2026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874127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EF870EAB-D897-45C1-AAD6-148D36D08F43}" type="datetimeFigureOut">
              <a:rPr lang="en-GB" smtClean="0"/>
              <a:t>20/09/2026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2702701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70EAB-D897-45C1-AAD6-148D36D08F43}" type="datetimeFigureOut">
              <a:rPr lang="en-GB" smtClean="0"/>
              <a:t>20/09/2026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1519465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GB"/>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F870EAB-D897-45C1-AAD6-148D36D08F43}"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4057379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F870EAB-D897-45C1-AAD6-148D36D08F43}" type="datetimeFigureOut">
              <a:rPr lang="en-GB" smtClean="0"/>
              <a:t>20/09/2026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626539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F870EAB-D897-45C1-AAD6-148D36D08F43}"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3817055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F870EAB-D897-45C1-AAD6-148D36D08F43}" type="datetimeFigureOut">
              <a:rPr lang="en-GB" smtClean="0"/>
              <a:t>20/09/2026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99D4C1-8C6F-4BE5-83CC-C250104CB97D}" type="slidenum">
              <a:rPr lang="en-GB" smtClean="0"/>
              <a:t>‹#›</a:t>
            </a:fld>
            <a:endParaRPr lang="en-GB"/>
          </a:p>
        </p:txBody>
      </p:sp>
    </p:spTree>
    <p:extLst>
      <p:ext uri="{BB962C8B-B14F-4D97-AF65-F5344CB8AC3E}">
        <p14:creationId xmlns:p14="http://schemas.microsoft.com/office/powerpoint/2010/main" val="2717633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F870EAB-D897-45C1-AAD6-148D36D08F43}" type="datetimeFigureOut">
              <a:rPr lang="en-GB" smtClean="0"/>
              <a:t>20/09/2026</a:t>
            </a:fld>
            <a:endParaRPr lang="en-GB"/>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3B99D4C1-8C6F-4BE5-83CC-C250104CB97D}" type="slidenum">
              <a:rPr lang="en-GB" smtClean="0"/>
              <a:t>‹#›</a:t>
            </a:fld>
            <a:endParaRPr lang="en-GB"/>
          </a:p>
        </p:txBody>
      </p:sp>
    </p:spTree>
    <p:extLst>
      <p:ext uri="{BB962C8B-B14F-4D97-AF65-F5344CB8AC3E}">
        <p14:creationId xmlns:p14="http://schemas.microsoft.com/office/powerpoint/2010/main" val="386845417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e7rYbk9PNuM&amp;t=50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topmarks.co.uk/maths-games/hit-the-button" TargetMode="External"/><Relationship Id="rId2" Type="http://schemas.openxmlformats.org/officeDocument/2006/relationships/hyperlink" Target="https://ttrockstars.com/" TargetMode="Externa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descr="Toy plastic numbers">
            <a:extLst>
              <a:ext uri="{FF2B5EF4-FFF2-40B4-BE49-F238E27FC236}">
                <a16:creationId xmlns:a16="http://schemas.microsoft.com/office/drawing/2014/main" id="{C4A4E151-2CBE-B1BA-BC5B-C3178947D446}"/>
              </a:ext>
            </a:extLst>
          </p:cNvPr>
          <p:cNvPicPr>
            <a:picLocks noChangeAspect="1"/>
          </p:cNvPicPr>
          <p:nvPr/>
        </p:nvPicPr>
        <p:blipFill>
          <a:blip r:embed="rId2"/>
          <a:srcRect t="8542" r="-2" b="7061"/>
          <a:stretch>
            <a:fillRect/>
          </a:stretch>
        </p:blipFill>
        <p:spPr>
          <a:xfrm>
            <a:off x="-3047" y="10"/>
            <a:ext cx="12191999" cy="6857990"/>
          </a:xfrm>
          <a:prstGeom prst="rect">
            <a:avLst/>
          </a:prstGeom>
        </p:spPr>
      </p:pic>
      <p:sp>
        <p:nvSpPr>
          <p:cNvPr id="2" name="Title 1">
            <a:extLst>
              <a:ext uri="{FF2B5EF4-FFF2-40B4-BE49-F238E27FC236}">
                <a16:creationId xmlns:a16="http://schemas.microsoft.com/office/drawing/2014/main" id="{79DAE197-FC39-40AC-99BA-D1BA6418ACC7}"/>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GB" sz="5200" dirty="0">
                <a:solidFill>
                  <a:srgbClr val="FFFFFF"/>
                </a:solidFill>
              </a:rPr>
              <a:t>Multiplication Tables Workshop </a:t>
            </a:r>
          </a:p>
        </p:txBody>
      </p:sp>
      <p:sp>
        <p:nvSpPr>
          <p:cNvPr id="3" name="Subtitle 2">
            <a:extLst>
              <a:ext uri="{FF2B5EF4-FFF2-40B4-BE49-F238E27FC236}">
                <a16:creationId xmlns:a16="http://schemas.microsoft.com/office/drawing/2014/main" id="{60442755-FE34-4F09-8D8B-CDCF82EAF507}"/>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vert="horz" lIns="91440" tIns="45720" rIns="91440" bIns="45720" rtlCol="0" anchor="t">
            <a:normAutofit/>
          </a:bodyPr>
          <a:lstStyle/>
          <a:p>
            <a:r>
              <a:rPr lang="en-GB" dirty="0">
                <a:solidFill>
                  <a:srgbClr val="FFFFFF"/>
                </a:solidFill>
                <a:ea typeface="Calibri"/>
                <a:cs typeface="Calibri"/>
              </a:rPr>
              <a:t>Year 4</a:t>
            </a:r>
            <a:endParaRPr lang="en-GB" dirty="0">
              <a:solidFill>
                <a:srgbClr val="FFFFFF"/>
              </a:solidFill>
            </a:endParaRPr>
          </a:p>
        </p:txBody>
      </p:sp>
    </p:spTree>
    <p:extLst>
      <p:ext uri="{BB962C8B-B14F-4D97-AF65-F5344CB8AC3E}">
        <p14:creationId xmlns:p14="http://schemas.microsoft.com/office/powerpoint/2010/main" val="460933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A6DA6-1AEA-4A75-8E73-55F380220BD9}"/>
              </a:ext>
            </a:extLst>
          </p:cNvPr>
          <p:cNvSpPr txBox="1">
            <a:spLocks/>
          </p:cNvSpPr>
          <p:nvPr/>
        </p:nvSpPr>
        <p:spPr>
          <a:xfrm>
            <a:off x="1143000" y="609600"/>
            <a:ext cx="9875520" cy="135636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GB" sz="5400" b="1" dirty="0">
                <a:solidFill>
                  <a:schemeClr val="accent1">
                    <a:lumMod val="75000"/>
                  </a:schemeClr>
                </a:solidFill>
                <a:latin typeface="Letter-join Plus 36" panose="02000505000000020003" pitchFamily="50" charset="0"/>
              </a:rPr>
              <a:t>Why times tables matter</a:t>
            </a:r>
          </a:p>
        </p:txBody>
      </p:sp>
      <p:sp>
        <p:nvSpPr>
          <p:cNvPr id="3" name="Content Placeholder 6">
            <a:extLst>
              <a:ext uri="{FF2B5EF4-FFF2-40B4-BE49-F238E27FC236}">
                <a16:creationId xmlns:a16="http://schemas.microsoft.com/office/drawing/2014/main" id="{0A69A279-5124-48DB-9078-CC553DA4A778}"/>
              </a:ext>
            </a:extLst>
          </p:cNvPr>
          <p:cNvSpPr txBox="1">
            <a:spLocks/>
          </p:cNvSpPr>
          <p:nvPr/>
        </p:nvSpPr>
        <p:spPr>
          <a:xfrm>
            <a:off x="959224" y="1676400"/>
            <a:ext cx="4152900" cy="4876799"/>
          </a:xfrm>
          <a:prstGeom prst="rect">
            <a:avLst/>
          </a:prstGeom>
        </p:spPr>
        <p:txBody>
          <a:bodyPr vert="horz" lIns="91440" tIns="45720" rIns="91440" bIns="45720" rtlCol="0" anchor="t">
            <a:normAutofit fontScale="92500" lnSpcReduction="1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0" indent="0">
              <a:buFont typeface="Corbel" pitchFamily="34" charset="0"/>
              <a:buNone/>
            </a:pPr>
            <a:r>
              <a:rPr lang="en-US" sz="2800" dirty="0">
                <a:solidFill>
                  <a:schemeClr val="accent1">
                    <a:lumMod val="75000"/>
                  </a:schemeClr>
                </a:solidFill>
                <a:latin typeface="Letter-join Plus 36" panose="02000505000000020003" pitchFamily="50" charset="0"/>
                <a:ea typeface="Calibri" panose="020F0502020204030204"/>
                <a:cs typeface="Calibri" panose="020F0502020204030204"/>
              </a:rPr>
              <a:t>They are very important in the mathematics curriculum. </a:t>
            </a:r>
          </a:p>
          <a:p>
            <a:pPr marL="742950" lvl="1" indent="-285750">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Written multiplication and division</a:t>
            </a:r>
            <a:endParaRPr lang="en-US" sz="2400" dirty="0">
              <a:solidFill>
                <a:schemeClr val="accent1">
                  <a:lumMod val="75000"/>
                </a:schemeClr>
              </a:solidFill>
              <a:latin typeface="Letter-join Plus 36" panose="02000505000000020003" pitchFamily="50" charset="0"/>
              <a:cs typeface="Segoe UI"/>
            </a:endParaRPr>
          </a:p>
          <a:p>
            <a:pPr marL="742950" lvl="1" indent="-285750">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Fractions</a:t>
            </a:r>
            <a:endParaRPr lang="en-US" sz="2400" dirty="0">
              <a:solidFill>
                <a:schemeClr val="accent1">
                  <a:lumMod val="75000"/>
                </a:schemeClr>
              </a:solidFill>
              <a:latin typeface="Letter-join Plus 36" panose="02000505000000020003" pitchFamily="50" charset="0"/>
              <a:cs typeface="Segoe UI"/>
            </a:endParaRPr>
          </a:p>
          <a:p>
            <a:pPr marL="742950" lvl="1" indent="-285750">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Percentages</a:t>
            </a:r>
            <a:endParaRPr lang="en-US" sz="2400" dirty="0">
              <a:solidFill>
                <a:schemeClr val="accent1">
                  <a:lumMod val="75000"/>
                </a:schemeClr>
              </a:solidFill>
              <a:latin typeface="Letter-join Plus 36" panose="02000505000000020003" pitchFamily="50" charset="0"/>
              <a:cs typeface="Segoe UI"/>
            </a:endParaRPr>
          </a:p>
          <a:p>
            <a:pPr marL="742950" lvl="1" indent="-285750">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Problem solving</a:t>
            </a:r>
            <a:br>
              <a:rPr lang="en-GB" sz="2400" dirty="0">
                <a:solidFill>
                  <a:schemeClr val="accent1">
                    <a:lumMod val="75000"/>
                  </a:schemeClr>
                </a:solidFill>
                <a:latin typeface="Letter-join Plus 36" panose="02000505000000020003" pitchFamily="50" charset="0"/>
                <a:cs typeface="Segoe UI"/>
              </a:rPr>
            </a:br>
            <a:endParaRPr lang="en-GB" sz="2400" dirty="0">
              <a:solidFill>
                <a:schemeClr val="accent1">
                  <a:lumMod val="75000"/>
                </a:schemeClr>
              </a:solidFill>
              <a:latin typeface="Letter-join Plus 36" panose="02000505000000020003" pitchFamily="50" charset="0"/>
              <a:cs typeface="Segoe UI"/>
            </a:endParaRPr>
          </a:p>
          <a:p>
            <a:pPr>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Expected recall by the end of Year 4 (Multiplication Tables Check).</a:t>
            </a:r>
            <a:endParaRPr lang="en-US" sz="2400" dirty="0">
              <a:solidFill>
                <a:schemeClr val="accent1">
                  <a:lumMod val="75000"/>
                </a:schemeClr>
              </a:solidFill>
              <a:latin typeface="Letter-join Plus 36" panose="02000505000000020003" pitchFamily="50" charset="0"/>
              <a:cs typeface="Segoe UI"/>
            </a:endParaRPr>
          </a:p>
          <a:p>
            <a:pPr>
              <a:buFont typeface="Arial,Sans-Serif" panose="020B0604020202020204" pitchFamily="34" charset="0"/>
              <a:buChar char="•"/>
            </a:pPr>
            <a:r>
              <a:rPr lang="en-GB" sz="2400" dirty="0">
                <a:solidFill>
                  <a:schemeClr val="accent1">
                    <a:lumMod val="75000"/>
                  </a:schemeClr>
                </a:solidFill>
                <a:latin typeface="Letter-join Plus 36" panose="02000505000000020003" pitchFamily="50" charset="0"/>
                <a:cs typeface="Segoe UI"/>
              </a:rPr>
              <a:t>Times tables are about rapid recall, not endlessly completing worksheets.</a:t>
            </a:r>
            <a:endParaRPr lang="en-US" sz="2400" dirty="0">
              <a:solidFill>
                <a:schemeClr val="accent1">
                  <a:lumMod val="75000"/>
                </a:schemeClr>
              </a:solidFill>
              <a:latin typeface="Letter-join Plus 36" panose="02000505000000020003" pitchFamily="50" charset="0"/>
              <a:cs typeface="Segoe UI"/>
            </a:endParaRPr>
          </a:p>
          <a:p>
            <a:endParaRPr lang="en-US" sz="2800" dirty="0">
              <a:solidFill>
                <a:schemeClr val="accent1">
                  <a:lumMod val="75000"/>
                </a:schemeClr>
              </a:solidFill>
              <a:latin typeface="Letter-join Plus 36" panose="02000505000000020003" pitchFamily="50" charset="0"/>
              <a:ea typeface="Calibri"/>
              <a:cs typeface="Calibri"/>
            </a:endParaRPr>
          </a:p>
        </p:txBody>
      </p:sp>
      <p:pic>
        <p:nvPicPr>
          <p:cNvPr id="4" name="Picture 3" descr="Toy plastic numbers">
            <a:extLst>
              <a:ext uri="{FF2B5EF4-FFF2-40B4-BE49-F238E27FC236}">
                <a16:creationId xmlns:a16="http://schemas.microsoft.com/office/drawing/2014/main" id="{E610F0A6-58DE-45C9-9D99-F87E02A8EFB2}"/>
              </a:ext>
            </a:extLst>
          </p:cNvPr>
          <p:cNvPicPr>
            <a:picLocks noChangeAspect="1"/>
          </p:cNvPicPr>
          <p:nvPr/>
        </p:nvPicPr>
        <p:blipFill>
          <a:blip r:embed="rId2"/>
          <a:srcRect r="2511" b="-2"/>
          <a:stretch>
            <a:fillRect/>
          </a:stretch>
        </p:blipFill>
        <p:spPr>
          <a:xfrm>
            <a:off x="5658629" y="1864953"/>
            <a:ext cx="6170299" cy="4224808"/>
          </a:xfrm>
          <a:prstGeom prst="rect">
            <a:avLst/>
          </a:prstGeom>
        </p:spPr>
      </p:pic>
    </p:spTree>
    <p:extLst>
      <p:ext uri="{BB962C8B-B14F-4D97-AF65-F5344CB8AC3E}">
        <p14:creationId xmlns:p14="http://schemas.microsoft.com/office/powerpoint/2010/main" val="1774412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4F19-5406-47CC-B346-AA1976ED0BCA}"/>
              </a:ext>
            </a:extLst>
          </p:cNvPr>
          <p:cNvSpPr>
            <a:spLocks noGrp="1"/>
          </p:cNvSpPr>
          <p:nvPr>
            <p:ph type="title"/>
          </p:nvPr>
        </p:nvSpPr>
        <p:spPr/>
        <p:txBody>
          <a:bodyPr/>
          <a:lstStyle/>
          <a:p>
            <a:r>
              <a:rPr lang="en-GB" b="1" cap="none" dirty="0">
                <a:solidFill>
                  <a:schemeClr val="accent1">
                    <a:lumMod val="75000"/>
                  </a:schemeClr>
                </a:solidFill>
                <a:latin typeface="Letter-join Plus 36" panose="02000505000000020003" pitchFamily="50" charset="0"/>
              </a:rPr>
              <a:t>How do children learn their times tables?</a:t>
            </a:r>
          </a:p>
        </p:txBody>
      </p:sp>
      <p:sp>
        <p:nvSpPr>
          <p:cNvPr id="3" name="Content Placeholder 2">
            <a:extLst>
              <a:ext uri="{FF2B5EF4-FFF2-40B4-BE49-F238E27FC236}">
                <a16:creationId xmlns:a16="http://schemas.microsoft.com/office/drawing/2014/main" id="{77BBBA28-7AC4-4486-A821-20C791D12A09}"/>
              </a:ext>
            </a:extLst>
          </p:cNvPr>
          <p:cNvSpPr>
            <a:spLocks noGrp="1"/>
          </p:cNvSpPr>
          <p:nvPr>
            <p:ph idx="1"/>
          </p:nvPr>
        </p:nvSpPr>
        <p:spPr/>
        <p:txBody>
          <a:bodyPr vert="horz" lIns="91440" tIns="45720" rIns="91440" bIns="45720" rtlCol="0" anchor="t">
            <a:normAutofit/>
          </a:bodyPr>
          <a:lstStyle/>
          <a:p>
            <a:pPr marL="0" indent="0">
              <a:buNone/>
            </a:pPr>
            <a:r>
              <a:rPr lang="en-GB" sz="2800" dirty="0">
                <a:solidFill>
                  <a:schemeClr val="accent1">
                    <a:lumMod val="75000"/>
                  </a:schemeClr>
                </a:solidFill>
                <a:latin typeface="Letter-join Plus 36" panose="02000505000000020003" pitchFamily="50" charset="0"/>
              </a:rPr>
              <a:t>Concrete</a:t>
            </a:r>
          </a:p>
          <a:p>
            <a:pPr marL="0" indent="0">
              <a:buNone/>
            </a:pPr>
            <a:r>
              <a:rPr lang="en-GB" sz="2800" dirty="0">
                <a:solidFill>
                  <a:schemeClr val="accent1">
                    <a:lumMod val="75000"/>
                  </a:schemeClr>
                </a:solidFill>
                <a:latin typeface="Letter-join Plus 36" panose="02000505000000020003" pitchFamily="50" charset="0"/>
                <a:ea typeface="Calibri"/>
                <a:cs typeface="Calibri"/>
              </a:rPr>
              <a:t>We begin by exploring times tables with practical equipment. The children need to first of all understand what groups are. </a:t>
            </a:r>
          </a:p>
          <a:p>
            <a:pPr marL="0" indent="0">
              <a:buNone/>
            </a:pPr>
            <a:endParaRPr lang="en-GB" sz="2800" dirty="0">
              <a:solidFill>
                <a:schemeClr val="accent1">
                  <a:lumMod val="75000"/>
                </a:schemeClr>
              </a:solidFill>
              <a:latin typeface="Letter-join Plus 36" panose="02000505000000020003" pitchFamily="50" charset="0"/>
              <a:ea typeface="Calibri"/>
              <a:cs typeface="Calibri"/>
            </a:endParaRPr>
          </a:p>
          <a:p>
            <a:pPr marL="0" indent="0">
              <a:buNone/>
            </a:pPr>
            <a:r>
              <a:rPr lang="en-GB" sz="2800" dirty="0">
                <a:solidFill>
                  <a:schemeClr val="accent1">
                    <a:lumMod val="75000"/>
                  </a:schemeClr>
                </a:solidFill>
                <a:latin typeface="Letter-join Plus 36" panose="02000505000000020003" pitchFamily="50" charset="0"/>
                <a:ea typeface="Calibri"/>
                <a:cs typeface="Calibri"/>
              </a:rPr>
              <a:t>Example: 3 groups of 4 </a:t>
            </a:r>
          </a:p>
          <a:p>
            <a:pPr marL="0" indent="0">
              <a:buNone/>
            </a:pPr>
            <a:endParaRPr lang="en-GB" sz="2800" dirty="0">
              <a:latin typeface="Letter-join Plus 36" panose="02000505000000020003" pitchFamily="50" charset="0"/>
              <a:ea typeface="Calibri"/>
              <a:cs typeface="Calibri"/>
            </a:endParaRPr>
          </a:p>
          <a:p>
            <a:pPr marL="0" indent="0">
              <a:buNone/>
            </a:pPr>
            <a:endParaRPr lang="en-GB" sz="2800" dirty="0">
              <a:latin typeface="Letter-join Plus 36" panose="02000505000000020003" pitchFamily="50" charset="0"/>
              <a:ea typeface="Calibri"/>
              <a:cs typeface="Calibri"/>
            </a:endParaRPr>
          </a:p>
        </p:txBody>
      </p:sp>
      <p:pic>
        <p:nvPicPr>
          <p:cNvPr id="4" name="Picture 3">
            <a:extLst>
              <a:ext uri="{FF2B5EF4-FFF2-40B4-BE49-F238E27FC236}">
                <a16:creationId xmlns:a16="http://schemas.microsoft.com/office/drawing/2014/main" id="{0AE30012-02E0-833F-6ACD-52B1432D6EF2}"/>
              </a:ext>
            </a:extLst>
          </p:cNvPr>
          <p:cNvPicPr>
            <a:picLocks noChangeAspect="1"/>
          </p:cNvPicPr>
          <p:nvPr/>
        </p:nvPicPr>
        <p:blipFill>
          <a:blip r:embed="rId3"/>
          <a:stretch>
            <a:fillRect/>
          </a:stretch>
        </p:blipFill>
        <p:spPr>
          <a:xfrm>
            <a:off x="3572715" y="4838825"/>
            <a:ext cx="5476875" cy="1724025"/>
          </a:xfrm>
          <a:prstGeom prst="rect">
            <a:avLst/>
          </a:prstGeom>
        </p:spPr>
      </p:pic>
    </p:spTree>
    <p:extLst>
      <p:ext uri="{BB962C8B-B14F-4D97-AF65-F5344CB8AC3E}">
        <p14:creationId xmlns:p14="http://schemas.microsoft.com/office/powerpoint/2010/main" val="2971737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0413A-6127-BDDE-E28E-FA5F2A1E9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374216-0EAE-ABCE-CE9C-D4D2EE860EC0}"/>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How do children learn their times tables?</a:t>
            </a:r>
          </a:p>
        </p:txBody>
      </p:sp>
      <p:sp>
        <p:nvSpPr>
          <p:cNvPr id="3" name="Content Placeholder 2">
            <a:extLst>
              <a:ext uri="{FF2B5EF4-FFF2-40B4-BE49-F238E27FC236}">
                <a16:creationId xmlns:a16="http://schemas.microsoft.com/office/drawing/2014/main" id="{66A5D596-B777-CC1D-565A-77CA5DA4A7AB}"/>
              </a:ext>
            </a:extLst>
          </p:cNvPr>
          <p:cNvSpPr>
            <a:spLocks noGrp="1"/>
          </p:cNvSpPr>
          <p:nvPr>
            <p:ph idx="1"/>
          </p:nvPr>
        </p:nvSpPr>
        <p:spPr/>
        <p:txBody>
          <a:bodyPr vert="horz" lIns="91440" tIns="45720" rIns="91440" bIns="45720" rtlCol="0" anchor="t">
            <a:normAutofit/>
          </a:bodyPr>
          <a:lstStyle/>
          <a:p>
            <a:pPr marL="0" indent="0">
              <a:buNone/>
            </a:pPr>
            <a:r>
              <a:rPr lang="en-GB" sz="2800" dirty="0">
                <a:solidFill>
                  <a:schemeClr val="accent1">
                    <a:lumMod val="75000"/>
                  </a:schemeClr>
                </a:solidFill>
                <a:latin typeface="Letter-join Plus 36" panose="02000505000000020003" pitchFamily="50" charset="0"/>
              </a:rPr>
              <a:t>Concrete</a:t>
            </a:r>
          </a:p>
          <a:p>
            <a:pPr marL="0" indent="0">
              <a:buNone/>
            </a:pPr>
            <a:r>
              <a:rPr lang="en-GB" sz="2800" dirty="0">
                <a:solidFill>
                  <a:schemeClr val="accent1">
                    <a:lumMod val="75000"/>
                  </a:schemeClr>
                </a:solidFill>
                <a:latin typeface="Letter-join Plus 36" panose="02000505000000020003" pitchFamily="50" charset="0"/>
                <a:ea typeface="Calibri"/>
                <a:cs typeface="Calibri"/>
              </a:rPr>
              <a:t>Children then progress to creating arrays with practical equipment. </a:t>
            </a:r>
            <a:endParaRPr lang="en-GB" sz="2800" dirty="0">
              <a:solidFill>
                <a:schemeClr val="accent1">
                  <a:lumMod val="75000"/>
                </a:schemeClr>
              </a:solidFill>
              <a:latin typeface="Letter-join Plus 36" panose="02000505000000020003" pitchFamily="50" charset="0"/>
            </a:endParaRPr>
          </a:p>
          <a:p>
            <a:pPr marL="0" indent="0">
              <a:buNone/>
            </a:pPr>
            <a:endParaRPr lang="en-GB" sz="2800" dirty="0">
              <a:solidFill>
                <a:schemeClr val="accent1">
                  <a:lumMod val="75000"/>
                </a:schemeClr>
              </a:solidFill>
              <a:latin typeface="Letter-join Plus 36" panose="02000505000000020003" pitchFamily="50" charset="0"/>
              <a:ea typeface="Calibri"/>
              <a:cs typeface="Calibri"/>
            </a:endParaRPr>
          </a:p>
          <a:p>
            <a:pPr marL="0" indent="0">
              <a:buNone/>
            </a:pPr>
            <a:r>
              <a:rPr lang="en-GB" sz="2800" dirty="0">
                <a:solidFill>
                  <a:schemeClr val="accent1">
                    <a:lumMod val="75000"/>
                  </a:schemeClr>
                </a:solidFill>
                <a:latin typeface="Letter-join Plus 36" panose="02000505000000020003" pitchFamily="50" charset="0"/>
                <a:ea typeface="Calibri"/>
                <a:cs typeface="Calibri"/>
              </a:rPr>
              <a:t>Example: 3 x 4 = </a:t>
            </a:r>
          </a:p>
          <a:p>
            <a:pPr marL="0" indent="0">
              <a:buNone/>
            </a:pPr>
            <a:endParaRPr lang="en-GB" sz="2800" dirty="0">
              <a:latin typeface="Letter-join Plus 36" panose="02000505000000020003" pitchFamily="50" charset="0"/>
              <a:ea typeface="Calibri"/>
              <a:cs typeface="Calibri"/>
            </a:endParaRPr>
          </a:p>
        </p:txBody>
      </p:sp>
      <p:pic>
        <p:nvPicPr>
          <p:cNvPr id="5" name="Picture 4">
            <a:extLst>
              <a:ext uri="{FF2B5EF4-FFF2-40B4-BE49-F238E27FC236}">
                <a16:creationId xmlns:a16="http://schemas.microsoft.com/office/drawing/2014/main" id="{AD24ACB4-54EB-E9AA-9329-8D21CB8FCC49}"/>
              </a:ext>
            </a:extLst>
          </p:cNvPr>
          <p:cNvPicPr>
            <a:picLocks noChangeAspect="1"/>
          </p:cNvPicPr>
          <p:nvPr/>
        </p:nvPicPr>
        <p:blipFill>
          <a:blip r:embed="rId3"/>
          <a:stretch>
            <a:fillRect/>
          </a:stretch>
        </p:blipFill>
        <p:spPr>
          <a:xfrm>
            <a:off x="4359067" y="4183960"/>
            <a:ext cx="2502038" cy="1858341"/>
          </a:xfrm>
          <a:prstGeom prst="rect">
            <a:avLst/>
          </a:prstGeom>
        </p:spPr>
      </p:pic>
    </p:spTree>
    <p:extLst>
      <p:ext uri="{BB962C8B-B14F-4D97-AF65-F5344CB8AC3E}">
        <p14:creationId xmlns:p14="http://schemas.microsoft.com/office/powerpoint/2010/main" val="732106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4F19-5406-47CC-B346-AA1976ED0BCA}"/>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How do children learn their times tables?</a:t>
            </a:r>
          </a:p>
        </p:txBody>
      </p:sp>
      <p:sp>
        <p:nvSpPr>
          <p:cNvPr id="3" name="Content Placeholder 2">
            <a:extLst>
              <a:ext uri="{FF2B5EF4-FFF2-40B4-BE49-F238E27FC236}">
                <a16:creationId xmlns:a16="http://schemas.microsoft.com/office/drawing/2014/main" id="{77BBBA28-7AC4-4486-A821-20C791D12A09}"/>
              </a:ext>
            </a:extLst>
          </p:cNvPr>
          <p:cNvSpPr>
            <a:spLocks noGrp="1"/>
          </p:cNvSpPr>
          <p:nvPr>
            <p:ph idx="1"/>
          </p:nvPr>
        </p:nvSpPr>
        <p:spPr/>
        <p:txBody>
          <a:bodyPr vert="horz" lIns="91440" tIns="45720" rIns="91440" bIns="45720" rtlCol="0" anchor="t">
            <a:normAutofit/>
          </a:bodyPr>
          <a:lstStyle/>
          <a:p>
            <a:pPr marL="0" indent="0">
              <a:buNone/>
            </a:pPr>
            <a:r>
              <a:rPr lang="en-GB" sz="2800" dirty="0">
                <a:solidFill>
                  <a:schemeClr val="accent1">
                    <a:lumMod val="75000"/>
                  </a:schemeClr>
                </a:solidFill>
                <a:latin typeface="Letter-join Plus 36" panose="02000505000000020003" pitchFamily="50" charset="0"/>
              </a:rPr>
              <a:t>Pictorial</a:t>
            </a:r>
          </a:p>
          <a:p>
            <a:pPr marL="0" indent="0">
              <a:buNone/>
            </a:pPr>
            <a:r>
              <a:rPr lang="en-GB" sz="2800" dirty="0">
                <a:solidFill>
                  <a:schemeClr val="accent1">
                    <a:lumMod val="75000"/>
                  </a:schemeClr>
                </a:solidFill>
                <a:latin typeface="Letter-join Plus 36" panose="02000505000000020003" pitchFamily="50" charset="0"/>
                <a:ea typeface="Calibri"/>
                <a:cs typeface="Calibri"/>
              </a:rPr>
              <a:t>Once the children have grasped these to aspects with practical equipment. We begin to draw the representations. </a:t>
            </a:r>
            <a:endParaRPr lang="en-GB" sz="2800" dirty="0">
              <a:solidFill>
                <a:schemeClr val="accent1">
                  <a:lumMod val="75000"/>
                </a:schemeClr>
              </a:solidFill>
              <a:latin typeface="Letter-join Plus 36" panose="02000505000000020003" pitchFamily="50" charset="0"/>
            </a:endParaRPr>
          </a:p>
        </p:txBody>
      </p:sp>
      <p:pic>
        <p:nvPicPr>
          <p:cNvPr id="5" name="Picture 4">
            <a:extLst>
              <a:ext uri="{FF2B5EF4-FFF2-40B4-BE49-F238E27FC236}">
                <a16:creationId xmlns:a16="http://schemas.microsoft.com/office/drawing/2014/main" id="{45020EBF-5676-08FF-ED8D-A38D5B84EC05}"/>
              </a:ext>
            </a:extLst>
          </p:cNvPr>
          <p:cNvPicPr>
            <a:picLocks noChangeAspect="1"/>
          </p:cNvPicPr>
          <p:nvPr/>
        </p:nvPicPr>
        <p:blipFill>
          <a:blip r:embed="rId3"/>
          <a:stretch>
            <a:fillRect/>
          </a:stretch>
        </p:blipFill>
        <p:spPr>
          <a:xfrm>
            <a:off x="616820" y="4198572"/>
            <a:ext cx="5476875" cy="1724025"/>
          </a:xfrm>
          <a:prstGeom prst="rect">
            <a:avLst/>
          </a:prstGeom>
        </p:spPr>
      </p:pic>
      <p:pic>
        <p:nvPicPr>
          <p:cNvPr id="7" name="Picture 6">
            <a:extLst>
              <a:ext uri="{FF2B5EF4-FFF2-40B4-BE49-F238E27FC236}">
                <a16:creationId xmlns:a16="http://schemas.microsoft.com/office/drawing/2014/main" id="{C4EF95A9-514E-CB3C-18CF-1E7CD183E4B8}"/>
              </a:ext>
            </a:extLst>
          </p:cNvPr>
          <p:cNvPicPr>
            <a:picLocks noChangeAspect="1"/>
          </p:cNvPicPr>
          <p:nvPr/>
        </p:nvPicPr>
        <p:blipFill>
          <a:blip r:embed="rId4"/>
          <a:stretch>
            <a:fillRect/>
          </a:stretch>
        </p:blipFill>
        <p:spPr>
          <a:xfrm>
            <a:off x="8267390" y="4048766"/>
            <a:ext cx="2502038" cy="1858341"/>
          </a:xfrm>
          <a:prstGeom prst="rect">
            <a:avLst/>
          </a:prstGeom>
        </p:spPr>
      </p:pic>
    </p:spTree>
    <p:extLst>
      <p:ext uri="{BB962C8B-B14F-4D97-AF65-F5344CB8AC3E}">
        <p14:creationId xmlns:p14="http://schemas.microsoft.com/office/powerpoint/2010/main" val="267033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4F19-5406-47CC-B346-AA1976ED0BCA}"/>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How do children learn their times tables?</a:t>
            </a:r>
          </a:p>
        </p:txBody>
      </p:sp>
      <p:sp>
        <p:nvSpPr>
          <p:cNvPr id="3" name="Content Placeholder 2">
            <a:extLst>
              <a:ext uri="{FF2B5EF4-FFF2-40B4-BE49-F238E27FC236}">
                <a16:creationId xmlns:a16="http://schemas.microsoft.com/office/drawing/2014/main" id="{77BBBA28-7AC4-4486-A821-20C791D12A09}"/>
              </a:ext>
            </a:extLst>
          </p:cNvPr>
          <p:cNvSpPr>
            <a:spLocks noGrp="1"/>
          </p:cNvSpPr>
          <p:nvPr>
            <p:ph idx="1"/>
          </p:nvPr>
        </p:nvSpPr>
        <p:spPr>
          <a:xfrm>
            <a:off x="1062318" y="1707776"/>
            <a:ext cx="9872871" cy="4038600"/>
          </a:xfrm>
        </p:spPr>
        <p:txBody>
          <a:bodyPr vert="horz" lIns="91440" tIns="45720" rIns="91440" bIns="45720" rtlCol="0" anchor="t">
            <a:normAutofit/>
          </a:bodyPr>
          <a:lstStyle/>
          <a:p>
            <a:pPr marL="0" indent="0">
              <a:buNone/>
            </a:pPr>
            <a:r>
              <a:rPr lang="en-GB" sz="2800" dirty="0">
                <a:solidFill>
                  <a:schemeClr val="accent1">
                    <a:lumMod val="75000"/>
                  </a:schemeClr>
                </a:solidFill>
                <a:latin typeface="Letter-join Plus 36" panose="02000505000000020003" pitchFamily="50" charset="0"/>
              </a:rPr>
              <a:t>Abstract</a:t>
            </a:r>
          </a:p>
          <a:p>
            <a:pPr marL="0" indent="0">
              <a:buNone/>
            </a:pPr>
            <a:r>
              <a:rPr lang="en-GB" sz="2800" dirty="0">
                <a:solidFill>
                  <a:schemeClr val="accent1">
                    <a:lumMod val="75000"/>
                  </a:schemeClr>
                </a:solidFill>
                <a:latin typeface="Letter-join Plus 36" panose="02000505000000020003" pitchFamily="50" charset="0"/>
                <a:ea typeface="Calibri"/>
                <a:cs typeface="Calibri"/>
              </a:rPr>
              <a:t>We then move on to the children looking at the abstract part of maths. This is when they just use the numbers. We build this first by relating back to the concrete and pictorial. </a:t>
            </a:r>
          </a:p>
          <a:p>
            <a:pPr marL="0" indent="0">
              <a:buNone/>
            </a:pPr>
            <a:endParaRPr lang="en-GB" sz="2800" dirty="0">
              <a:solidFill>
                <a:schemeClr val="accent1">
                  <a:lumMod val="75000"/>
                </a:schemeClr>
              </a:solidFill>
              <a:latin typeface="Letter-join Plus 36" panose="02000505000000020003" pitchFamily="50" charset="0"/>
              <a:ea typeface="Calibri"/>
              <a:cs typeface="Calibri"/>
            </a:endParaRPr>
          </a:p>
          <a:p>
            <a:pPr marL="0" indent="0" algn="ctr">
              <a:buNone/>
            </a:pPr>
            <a:r>
              <a:rPr lang="en-GB" sz="2800" dirty="0">
                <a:solidFill>
                  <a:schemeClr val="accent1">
                    <a:lumMod val="75000"/>
                  </a:schemeClr>
                </a:solidFill>
                <a:latin typeface="Letter-join Plus 36" panose="02000505000000020003" pitchFamily="50" charset="0"/>
                <a:ea typeface="Calibri"/>
                <a:cs typeface="Calibri"/>
              </a:rPr>
              <a:t>3 x 4 = 3 groups of 4 </a:t>
            </a:r>
          </a:p>
        </p:txBody>
      </p:sp>
      <p:pic>
        <p:nvPicPr>
          <p:cNvPr id="5" name="Picture 4" descr="A red circle with four dots&#10;&#10;AI-generated content may be incorrect.">
            <a:extLst>
              <a:ext uri="{FF2B5EF4-FFF2-40B4-BE49-F238E27FC236}">
                <a16:creationId xmlns:a16="http://schemas.microsoft.com/office/drawing/2014/main" id="{3512B871-F3A9-E2D7-D7BB-AD66E9D9C22A}"/>
              </a:ext>
            </a:extLst>
          </p:cNvPr>
          <p:cNvPicPr>
            <a:picLocks noChangeAspect="1"/>
          </p:cNvPicPr>
          <p:nvPr/>
        </p:nvPicPr>
        <p:blipFill>
          <a:blip r:embed="rId2"/>
          <a:stretch>
            <a:fillRect/>
          </a:stretch>
        </p:blipFill>
        <p:spPr>
          <a:xfrm>
            <a:off x="1256811" y="4768843"/>
            <a:ext cx="5476875" cy="1724025"/>
          </a:xfrm>
          <a:prstGeom prst="rect">
            <a:avLst/>
          </a:prstGeom>
        </p:spPr>
      </p:pic>
      <p:pic>
        <p:nvPicPr>
          <p:cNvPr id="7" name="Picture 6" descr="A group of orange circles&#10;&#10;AI-generated content may be incorrect.">
            <a:extLst>
              <a:ext uri="{FF2B5EF4-FFF2-40B4-BE49-F238E27FC236}">
                <a16:creationId xmlns:a16="http://schemas.microsoft.com/office/drawing/2014/main" id="{AABDDF9E-CF76-5C72-6C1D-D4AA0831E91C}"/>
              </a:ext>
            </a:extLst>
          </p:cNvPr>
          <p:cNvPicPr>
            <a:picLocks noChangeAspect="1"/>
          </p:cNvPicPr>
          <p:nvPr/>
        </p:nvPicPr>
        <p:blipFill>
          <a:blip r:embed="rId3"/>
          <a:stretch>
            <a:fillRect/>
          </a:stretch>
        </p:blipFill>
        <p:spPr>
          <a:xfrm>
            <a:off x="7611848" y="4634527"/>
            <a:ext cx="2502038" cy="1858341"/>
          </a:xfrm>
          <a:prstGeom prst="rect">
            <a:avLst/>
          </a:prstGeom>
        </p:spPr>
      </p:pic>
    </p:spTree>
    <p:extLst>
      <p:ext uri="{BB962C8B-B14F-4D97-AF65-F5344CB8AC3E}">
        <p14:creationId xmlns:p14="http://schemas.microsoft.com/office/powerpoint/2010/main" val="162466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B561-C5D3-F330-2F7C-C6C58471C2C5}"/>
              </a:ext>
            </a:extLst>
          </p:cNvPr>
          <p:cNvSpPr>
            <a:spLocks noGrp="1"/>
          </p:cNvSpPr>
          <p:nvPr>
            <p:ph type="title"/>
          </p:nvPr>
        </p:nvSpPr>
        <p:spPr>
          <a:xfrm>
            <a:off x="1044388" y="363971"/>
            <a:ext cx="9875520" cy="1356360"/>
          </a:xfrm>
        </p:spPr>
        <p:txBody>
          <a:bodyPr/>
          <a:lstStyle/>
          <a:p>
            <a:r>
              <a:rPr lang="en-US" b="1" dirty="0">
                <a:solidFill>
                  <a:schemeClr val="accent1">
                    <a:lumMod val="75000"/>
                  </a:schemeClr>
                </a:solidFill>
                <a:latin typeface="Letter-join Plus 36" panose="02000505000000020003" pitchFamily="50" charset="0"/>
                <a:ea typeface="Calibri Light"/>
                <a:cs typeface="Calibri Light"/>
              </a:rPr>
              <a:t>When do the children learn times tables?</a:t>
            </a:r>
            <a:endParaRPr lang="en-US" b="1" dirty="0">
              <a:solidFill>
                <a:schemeClr val="accent1">
                  <a:lumMod val="75000"/>
                </a:schemeClr>
              </a:solidFill>
              <a:latin typeface="Letter-join Plus 36" panose="02000505000000020003" pitchFamily="50" charset="0"/>
            </a:endParaRPr>
          </a:p>
        </p:txBody>
      </p:sp>
      <p:graphicFrame>
        <p:nvGraphicFramePr>
          <p:cNvPr id="9" name="Table 8">
            <a:extLst>
              <a:ext uri="{FF2B5EF4-FFF2-40B4-BE49-F238E27FC236}">
                <a16:creationId xmlns:a16="http://schemas.microsoft.com/office/drawing/2014/main" id="{514ED35B-EDAB-F383-BD22-B1DCCE70D082}"/>
              </a:ext>
            </a:extLst>
          </p:cNvPr>
          <p:cNvGraphicFramePr>
            <a:graphicFrameLocks noGrp="1"/>
          </p:cNvGraphicFramePr>
          <p:nvPr>
            <p:extLst>
              <p:ext uri="{D42A27DB-BD31-4B8C-83A1-F6EECF244321}">
                <p14:modId xmlns:p14="http://schemas.microsoft.com/office/powerpoint/2010/main" val="1710431195"/>
              </p:ext>
            </p:extLst>
          </p:nvPr>
        </p:nvGraphicFramePr>
        <p:xfrm>
          <a:off x="1823941" y="1716289"/>
          <a:ext cx="8168640" cy="4714560"/>
        </p:xfrm>
        <a:graphic>
          <a:graphicData uri="http://schemas.openxmlformats.org/drawingml/2006/table">
            <a:tbl>
              <a:tblPr firstRow="1" bandRow="1">
                <a:tableStyleId>{BC89EF96-8CEA-46FF-86C4-4CE0E7609802}</a:tableStyleId>
              </a:tblPr>
              <a:tblGrid>
                <a:gridCol w="1394388">
                  <a:extLst>
                    <a:ext uri="{9D8B030D-6E8A-4147-A177-3AD203B41FA5}">
                      <a16:colId xmlns:a16="http://schemas.microsoft.com/office/drawing/2014/main" val="2656555687"/>
                    </a:ext>
                  </a:extLst>
                </a:gridCol>
                <a:gridCol w="6774252">
                  <a:extLst>
                    <a:ext uri="{9D8B030D-6E8A-4147-A177-3AD203B41FA5}">
                      <a16:colId xmlns:a16="http://schemas.microsoft.com/office/drawing/2014/main" val="160279267"/>
                    </a:ext>
                  </a:extLst>
                </a:gridCol>
              </a:tblGrid>
              <a:tr h="370840">
                <a:tc>
                  <a:txBody>
                    <a:bodyPr/>
                    <a:lstStyle/>
                    <a:p>
                      <a:pPr>
                        <a:lnSpc>
                          <a:spcPct val="200000"/>
                        </a:lnSpc>
                      </a:pPr>
                      <a:r>
                        <a:rPr lang="en-US" sz="2400" dirty="0">
                          <a:solidFill>
                            <a:schemeClr val="accent1">
                              <a:lumMod val="75000"/>
                            </a:schemeClr>
                          </a:solidFill>
                          <a:latin typeface="Letter-join Plus 36" panose="02000505000000020003" pitchFamily="50" charset="0"/>
                        </a:rPr>
                        <a:t>Year 1</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Count in multiples of </a:t>
                      </a:r>
                      <a:r>
                        <a:rPr lang="en-US" sz="1800" b="1" u="none" strike="noStrike" noProof="0" dirty="0">
                          <a:solidFill>
                            <a:schemeClr val="accent1">
                              <a:lumMod val="75000"/>
                            </a:schemeClr>
                          </a:solidFill>
                          <a:latin typeface="Letter-join Plus 36" panose="02000505000000020003" pitchFamily="50" charset="0"/>
                        </a:rPr>
                        <a:t>2, 5 and 10</a:t>
                      </a:r>
                      <a:r>
                        <a:rPr lang="en-US" sz="1800" b="0" u="none" strike="noStrike" noProof="0" dirty="0">
                          <a:solidFill>
                            <a:schemeClr val="accent1">
                              <a:lumMod val="75000"/>
                            </a:schemeClr>
                          </a:solidFill>
                          <a:latin typeface="Letter-join Plus 36" panose="02000505000000020003" pitchFamily="50" charset="0"/>
                        </a:rPr>
                        <a:t>. Begin learning doubles and halves</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3055213735"/>
                  </a:ext>
                </a:extLst>
              </a:tr>
              <a:tr h="370840">
                <a:tc>
                  <a:txBody>
                    <a:bodyPr/>
                    <a:lstStyle/>
                    <a:p>
                      <a:pPr>
                        <a:lnSpc>
                          <a:spcPct val="200000"/>
                        </a:lnSpc>
                      </a:pPr>
                      <a:r>
                        <a:rPr lang="en-US" sz="2400" dirty="0">
                          <a:solidFill>
                            <a:schemeClr val="accent1">
                              <a:lumMod val="75000"/>
                            </a:schemeClr>
                          </a:solidFill>
                          <a:latin typeface="Letter-join Plus 36" panose="02000505000000020003" pitchFamily="50" charset="0"/>
                        </a:rPr>
                        <a:t>Year 2</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Recall and use the </a:t>
                      </a:r>
                      <a:r>
                        <a:rPr lang="en-US" sz="1800" b="1" u="none" strike="noStrike" noProof="0" dirty="0">
                          <a:solidFill>
                            <a:schemeClr val="accent1">
                              <a:lumMod val="75000"/>
                            </a:schemeClr>
                          </a:solidFill>
                          <a:latin typeface="Letter-join Plus 36" panose="02000505000000020003" pitchFamily="50" charset="0"/>
                        </a:rPr>
                        <a:t>2, 5 and 10 times tables</a:t>
                      </a:r>
                      <a:r>
                        <a:rPr lang="en-US" sz="1800" b="0" u="none" strike="noStrike" noProof="0" dirty="0">
                          <a:solidFill>
                            <a:schemeClr val="accent1">
                              <a:lumMod val="75000"/>
                            </a:schemeClr>
                          </a:solidFill>
                          <a:latin typeface="Letter-join Plus 36" panose="02000505000000020003" pitchFamily="50" charset="0"/>
                        </a:rPr>
                        <a:t> and related division facts.</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2790032886"/>
                  </a:ext>
                </a:extLst>
              </a:tr>
              <a:tr h="370840">
                <a:tc>
                  <a:txBody>
                    <a:bodyPr/>
                    <a:lstStyle/>
                    <a:p>
                      <a:pPr>
                        <a:lnSpc>
                          <a:spcPct val="200000"/>
                        </a:lnSpc>
                      </a:pPr>
                      <a:r>
                        <a:rPr lang="en-US" sz="2400" dirty="0">
                          <a:solidFill>
                            <a:schemeClr val="accent1">
                              <a:lumMod val="75000"/>
                            </a:schemeClr>
                          </a:solidFill>
                          <a:latin typeface="Letter-join Plus 36" panose="02000505000000020003" pitchFamily="50" charset="0"/>
                        </a:rPr>
                        <a:t>Year 3 </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Recall and use the </a:t>
                      </a:r>
                      <a:r>
                        <a:rPr lang="en-US" sz="1800" b="1" u="none" strike="noStrike" noProof="0" dirty="0">
                          <a:solidFill>
                            <a:schemeClr val="accent1">
                              <a:lumMod val="75000"/>
                            </a:schemeClr>
                          </a:solidFill>
                          <a:latin typeface="Letter-join Plus 36" panose="02000505000000020003" pitchFamily="50" charset="0"/>
                        </a:rPr>
                        <a:t>3, 4 and 8 times tables</a:t>
                      </a:r>
                      <a:r>
                        <a:rPr lang="en-US" sz="1800" b="0" u="none" strike="noStrike" noProof="0" dirty="0">
                          <a:solidFill>
                            <a:schemeClr val="accent1">
                              <a:lumMod val="75000"/>
                            </a:schemeClr>
                          </a:solidFill>
                          <a:latin typeface="Letter-join Plus 36" panose="02000505000000020003" pitchFamily="50" charset="0"/>
                        </a:rPr>
                        <a:t> and related division facts.</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1598621322"/>
                  </a:ext>
                </a:extLst>
              </a:tr>
              <a:tr h="370840">
                <a:tc>
                  <a:txBody>
                    <a:bodyPr/>
                    <a:lstStyle/>
                    <a:p>
                      <a:pPr>
                        <a:lnSpc>
                          <a:spcPct val="200000"/>
                        </a:lnSpc>
                      </a:pPr>
                      <a:r>
                        <a:rPr lang="en-US" sz="2400" dirty="0">
                          <a:solidFill>
                            <a:schemeClr val="accent1">
                              <a:lumMod val="75000"/>
                            </a:schemeClr>
                          </a:solidFill>
                          <a:latin typeface="Letter-join Plus 36" panose="02000505000000020003" pitchFamily="50" charset="0"/>
                        </a:rPr>
                        <a:t>Year 4</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Learn the </a:t>
                      </a:r>
                      <a:r>
                        <a:rPr lang="en-US" sz="1800" b="1" u="none" strike="noStrike" noProof="0" dirty="0">
                          <a:solidFill>
                            <a:schemeClr val="accent1">
                              <a:lumMod val="75000"/>
                            </a:schemeClr>
                          </a:solidFill>
                          <a:latin typeface="Letter-join Plus 36" panose="02000505000000020003" pitchFamily="50" charset="0"/>
                        </a:rPr>
                        <a:t>6, 7, 9, 11 and 12 times tables</a:t>
                      </a:r>
                      <a:r>
                        <a:rPr lang="en-US" sz="1800" b="0" u="none" strike="noStrike" noProof="0" dirty="0">
                          <a:solidFill>
                            <a:schemeClr val="accent1">
                              <a:lumMod val="75000"/>
                            </a:schemeClr>
                          </a:solidFill>
                          <a:latin typeface="Letter-join Plus 36" panose="02000505000000020003" pitchFamily="50" charset="0"/>
                        </a:rPr>
                        <a:t>. By the end of Year 4, children should know </a:t>
                      </a:r>
                      <a:r>
                        <a:rPr lang="en-US" sz="1800" b="1" u="none" strike="noStrike" noProof="0" dirty="0">
                          <a:solidFill>
                            <a:schemeClr val="accent1">
                              <a:lumMod val="75000"/>
                            </a:schemeClr>
                          </a:solidFill>
                          <a:latin typeface="Letter-join Plus 36" panose="02000505000000020003" pitchFamily="50" charset="0"/>
                        </a:rPr>
                        <a:t>all multiplication facts up to 12 × 12</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4127102611"/>
                  </a:ext>
                </a:extLst>
              </a:tr>
              <a:tr h="370840">
                <a:tc>
                  <a:txBody>
                    <a:bodyPr/>
                    <a:lstStyle/>
                    <a:p>
                      <a:pPr>
                        <a:lnSpc>
                          <a:spcPct val="200000"/>
                        </a:lnSpc>
                      </a:pPr>
                      <a:r>
                        <a:rPr lang="en-US" sz="2400" dirty="0">
                          <a:solidFill>
                            <a:schemeClr val="accent1">
                              <a:lumMod val="75000"/>
                            </a:schemeClr>
                          </a:solidFill>
                          <a:latin typeface="Letter-join Plus 36" panose="02000505000000020003" pitchFamily="50" charset="0"/>
                        </a:rPr>
                        <a:t>Year 5</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Consolidate and rapidly recall </a:t>
                      </a:r>
                      <a:r>
                        <a:rPr lang="en-US" sz="1800" b="1" u="none" strike="noStrike" noProof="0" dirty="0">
                          <a:solidFill>
                            <a:schemeClr val="accent1">
                              <a:lumMod val="75000"/>
                            </a:schemeClr>
                          </a:solidFill>
                          <a:latin typeface="Letter-join Plus 36" panose="02000505000000020003" pitchFamily="50" charset="0"/>
                        </a:rPr>
                        <a:t>all times tables up to 12 × 12</a:t>
                      </a:r>
                      <a:r>
                        <a:rPr lang="en-US" sz="1800" b="0" u="none" strike="noStrike" noProof="0" dirty="0">
                          <a:solidFill>
                            <a:schemeClr val="accent1">
                              <a:lumMod val="75000"/>
                            </a:schemeClr>
                          </a:solidFill>
                          <a:latin typeface="Letter-join Plus 36" panose="02000505000000020003" pitchFamily="50" charset="0"/>
                        </a:rPr>
                        <a:t>.</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251518466"/>
                  </a:ext>
                </a:extLst>
              </a:tr>
              <a:tr h="370839">
                <a:tc>
                  <a:txBody>
                    <a:bodyPr/>
                    <a:lstStyle/>
                    <a:p>
                      <a:pPr lvl="0">
                        <a:lnSpc>
                          <a:spcPct val="200000"/>
                        </a:lnSpc>
                        <a:buNone/>
                      </a:pPr>
                      <a:r>
                        <a:rPr lang="en-US" sz="2400" dirty="0">
                          <a:solidFill>
                            <a:schemeClr val="accent1">
                              <a:lumMod val="75000"/>
                            </a:schemeClr>
                          </a:solidFill>
                          <a:latin typeface="Letter-join Plus 36" panose="02000505000000020003" pitchFamily="50" charset="0"/>
                        </a:rPr>
                        <a:t>Year 6 </a:t>
                      </a:r>
                    </a:p>
                  </a:txBody>
                  <a:tcPr/>
                </a:tc>
                <a:tc>
                  <a:txBody>
                    <a:bodyPr/>
                    <a:lstStyle/>
                    <a:p>
                      <a:pPr lvl="0" algn="l">
                        <a:lnSpc>
                          <a:spcPct val="200000"/>
                        </a:lnSpc>
                        <a:spcBef>
                          <a:spcPts val="0"/>
                        </a:spcBef>
                        <a:spcAft>
                          <a:spcPts val="0"/>
                        </a:spcAft>
                        <a:buNone/>
                      </a:pPr>
                      <a:r>
                        <a:rPr lang="en-US" sz="1800" b="0" u="none" strike="noStrike" noProof="0" dirty="0">
                          <a:solidFill>
                            <a:schemeClr val="accent1">
                              <a:lumMod val="75000"/>
                            </a:schemeClr>
                          </a:solidFill>
                          <a:latin typeface="Letter-join Plus 36" panose="02000505000000020003" pitchFamily="50" charset="0"/>
                        </a:rPr>
                        <a:t>Continue to use and apply </a:t>
                      </a:r>
                      <a:r>
                        <a:rPr lang="en-US" sz="1800" b="1" u="none" strike="noStrike" noProof="0" dirty="0">
                          <a:solidFill>
                            <a:schemeClr val="accent1">
                              <a:lumMod val="75000"/>
                            </a:schemeClr>
                          </a:solidFill>
                          <a:latin typeface="Letter-join Plus 36" panose="02000505000000020003" pitchFamily="50" charset="0"/>
                        </a:rPr>
                        <a:t>all times tables up to 12 × 12</a:t>
                      </a:r>
                      <a:r>
                        <a:rPr lang="en-US" sz="1800" b="0" u="none" strike="noStrike" noProof="0" dirty="0">
                          <a:solidFill>
                            <a:schemeClr val="accent1">
                              <a:lumMod val="75000"/>
                            </a:schemeClr>
                          </a:solidFill>
                          <a:latin typeface="Letter-join Plus 36" panose="02000505000000020003" pitchFamily="50" charset="0"/>
                        </a:rPr>
                        <a:t> fluently</a:t>
                      </a:r>
                      <a:endParaRPr lang="en-US" sz="3200" dirty="0">
                        <a:solidFill>
                          <a:schemeClr val="accent1">
                            <a:lumMod val="75000"/>
                          </a:schemeClr>
                        </a:solidFill>
                        <a:latin typeface="Letter-join Plus 36" panose="02000505000000020003" pitchFamily="50" charset="0"/>
                      </a:endParaRPr>
                    </a:p>
                  </a:txBody>
                  <a:tcPr/>
                </a:tc>
                <a:extLst>
                  <a:ext uri="{0D108BD9-81ED-4DB2-BD59-A6C34878D82A}">
                    <a16:rowId xmlns:a16="http://schemas.microsoft.com/office/drawing/2014/main" val="3113183729"/>
                  </a:ext>
                </a:extLst>
              </a:tr>
            </a:tbl>
          </a:graphicData>
        </a:graphic>
      </p:graphicFrame>
    </p:spTree>
    <p:extLst>
      <p:ext uri="{BB962C8B-B14F-4D97-AF65-F5344CB8AC3E}">
        <p14:creationId xmlns:p14="http://schemas.microsoft.com/office/powerpoint/2010/main" val="2104707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1A5C2-F903-C0DA-B5C5-BC80074E1B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36678-CD43-92EA-06B2-6959936C6303}"/>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What order do they learn them? </a:t>
            </a:r>
            <a:endParaRPr lang="en-US" b="1" dirty="0">
              <a:solidFill>
                <a:schemeClr val="accent1">
                  <a:lumMod val="75000"/>
                </a:schemeClr>
              </a:solidFill>
              <a:latin typeface="Letter-join Plus 36" panose="02000505000000020003" pitchFamily="50" charset="0"/>
            </a:endParaRPr>
          </a:p>
        </p:txBody>
      </p:sp>
      <p:pic>
        <p:nvPicPr>
          <p:cNvPr id="5" name="Picture 4">
            <a:extLst>
              <a:ext uri="{FF2B5EF4-FFF2-40B4-BE49-F238E27FC236}">
                <a16:creationId xmlns:a16="http://schemas.microsoft.com/office/drawing/2014/main" id="{A4BAB06B-BE26-0DC7-10FE-EDCB4A554592}"/>
              </a:ext>
            </a:extLst>
          </p:cNvPr>
          <p:cNvPicPr>
            <a:picLocks noChangeAspect="1"/>
          </p:cNvPicPr>
          <p:nvPr/>
        </p:nvPicPr>
        <p:blipFill>
          <a:blip r:embed="rId2"/>
          <a:stretch>
            <a:fillRect/>
          </a:stretch>
        </p:blipFill>
        <p:spPr>
          <a:xfrm>
            <a:off x="3201175" y="2810764"/>
            <a:ext cx="4543425" cy="2000250"/>
          </a:xfrm>
          <a:prstGeom prst="rect">
            <a:avLst/>
          </a:prstGeom>
        </p:spPr>
      </p:pic>
      <p:pic>
        <p:nvPicPr>
          <p:cNvPr id="6" name="Picture 5">
            <a:extLst>
              <a:ext uri="{FF2B5EF4-FFF2-40B4-BE49-F238E27FC236}">
                <a16:creationId xmlns:a16="http://schemas.microsoft.com/office/drawing/2014/main" id="{0BBD3196-2594-E56B-004C-180E522173F8}"/>
              </a:ext>
            </a:extLst>
          </p:cNvPr>
          <p:cNvPicPr>
            <a:picLocks noChangeAspect="1"/>
          </p:cNvPicPr>
          <p:nvPr/>
        </p:nvPicPr>
        <p:blipFill rotWithShape="1">
          <a:blip r:embed="rId3"/>
          <a:srcRect l="16248"/>
          <a:stretch/>
        </p:blipFill>
        <p:spPr>
          <a:xfrm>
            <a:off x="663388" y="2810764"/>
            <a:ext cx="2193775" cy="2009775"/>
          </a:xfrm>
          <a:prstGeom prst="rect">
            <a:avLst/>
          </a:prstGeom>
        </p:spPr>
      </p:pic>
      <p:sp>
        <p:nvSpPr>
          <p:cNvPr id="4" name="TextBox 3">
            <a:extLst>
              <a:ext uri="{FF2B5EF4-FFF2-40B4-BE49-F238E27FC236}">
                <a16:creationId xmlns:a16="http://schemas.microsoft.com/office/drawing/2014/main" id="{D35454AE-8990-49EE-BE42-7C0BE9BC2F87}"/>
              </a:ext>
            </a:extLst>
          </p:cNvPr>
          <p:cNvSpPr txBox="1"/>
          <p:nvPr/>
        </p:nvSpPr>
        <p:spPr>
          <a:xfrm>
            <a:off x="609600" y="1965960"/>
            <a:ext cx="1963271" cy="646331"/>
          </a:xfrm>
          <a:prstGeom prst="rect">
            <a:avLst/>
          </a:prstGeom>
          <a:noFill/>
        </p:spPr>
        <p:txBody>
          <a:bodyPr wrap="square" rtlCol="0">
            <a:spAutoFit/>
          </a:bodyPr>
          <a:lstStyle/>
          <a:p>
            <a:r>
              <a:rPr lang="en-GB" sz="3600" dirty="0">
                <a:solidFill>
                  <a:schemeClr val="accent1">
                    <a:lumMod val="75000"/>
                  </a:schemeClr>
                </a:solidFill>
                <a:latin typeface="Letter-join Plus 36" panose="02000505000000020003" pitchFamily="50" charset="0"/>
              </a:rPr>
              <a:t>Year 2</a:t>
            </a:r>
          </a:p>
        </p:txBody>
      </p:sp>
      <p:sp>
        <p:nvSpPr>
          <p:cNvPr id="7" name="TextBox 6">
            <a:extLst>
              <a:ext uri="{FF2B5EF4-FFF2-40B4-BE49-F238E27FC236}">
                <a16:creationId xmlns:a16="http://schemas.microsoft.com/office/drawing/2014/main" id="{506347B0-97D3-429D-B55A-F2DCDF18A0E3}"/>
              </a:ext>
            </a:extLst>
          </p:cNvPr>
          <p:cNvSpPr txBox="1"/>
          <p:nvPr/>
        </p:nvSpPr>
        <p:spPr>
          <a:xfrm>
            <a:off x="3231709" y="2020371"/>
            <a:ext cx="1963271" cy="646331"/>
          </a:xfrm>
          <a:prstGeom prst="rect">
            <a:avLst/>
          </a:prstGeom>
          <a:noFill/>
        </p:spPr>
        <p:txBody>
          <a:bodyPr wrap="square" rtlCol="0">
            <a:spAutoFit/>
          </a:bodyPr>
          <a:lstStyle/>
          <a:p>
            <a:r>
              <a:rPr lang="en-GB" sz="3600" dirty="0">
                <a:solidFill>
                  <a:schemeClr val="accent1">
                    <a:lumMod val="75000"/>
                  </a:schemeClr>
                </a:solidFill>
                <a:latin typeface="Letter-join Plus 36" panose="02000505000000020003" pitchFamily="50" charset="0"/>
              </a:rPr>
              <a:t>Year 3</a:t>
            </a:r>
          </a:p>
        </p:txBody>
      </p:sp>
      <p:sp>
        <p:nvSpPr>
          <p:cNvPr id="8" name="TextBox 7">
            <a:extLst>
              <a:ext uri="{FF2B5EF4-FFF2-40B4-BE49-F238E27FC236}">
                <a16:creationId xmlns:a16="http://schemas.microsoft.com/office/drawing/2014/main" id="{B5CFBE92-9E64-4D16-A33B-3A6C4C82F27A}"/>
              </a:ext>
            </a:extLst>
          </p:cNvPr>
          <p:cNvSpPr txBox="1"/>
          <p:nvPr/>
        </p:nvSpPr>
        <p:spPr>
          <a:xfrm>
            <a:off x="8319247" y="2065196"/>
            <a:ext cx="1963271" cy="646331"/>
          </a:xfrm>
          <a:prstGeom prst="rect">
            <a:avLst/>
          </a:prstGeom>
          <a:noFill/>
        </p:spPr>
        <p:txBody>
          <a:bodyPr wrap="square" rtlCol="0">
            <a:spAutoFit/>
          </a:bodyPr>
          <a:lstStyle/>
          <a:p>
            <a:r>
              <a:rPr lang="en-GB" sz="3600" dirty="0">
                <a:solidFill>
                  <a:schemeClr val="accent1">
                    <a:lumMod val="75000"/>
                  </a:schemeClr>
                </a:solidFill>
                <a:latin typeface="Letter-join Plus 36" panose="02000505000000020003" pitchFamily="50" charset="0"/>
              </a:rPr>
              <a:t>Year 4</a:t>
            </a:r>
          </a:p>
        </p:txBody>
      </p:sp>
      <p:pic>
        <p:nvPicPr>
          <p:cNvPr id="10" name="Picture 9">
            <a:extLst>
              <a:ext uri="{FF2B5EF4-FFF2-40B4-BE49-F238E27FC236}">
                <a16:creationId xmlns:a16="http://schemas.microsoft.com/office/drawing/2014/main" id="{2D75F393-7C0F-4715-9A74-40DDD8761B1C}"/>
              </a:ext>
            </a:extLst>
          </p:cNvPr>
          <p:cNvPicPr>
            <a:picLocks noChangeAspect="1"/>
          </p:cNvPicPr>
          <p:nvPr/>
        </p:nvPicPr>
        <p:blipFill>
          <a:blip r:embed="rId4"/>
          <a:stretch>
            <a:fillRect/>
          </a:stretch>
        </p:blipFill>
        <p:spPr>
          <a:xfrm>
            <a:off x="8283388" y="2908116"/>
            <a:ext cx="3378194" cy="2874119"/>
          </a:xfrm>
          <a:prstGeom prst="rect">
            <a:avLst/>
          </a:prstGeom>
        </p:spPr>
      </p:pic>
    </p:spTree>
    <p:extLst>
      <p:ext uri="{BB962C8B-B14F-4D97-AF65-F5344CB8AC3E}">
        <p14:creationId xmlns:p14="http://schemas.microsoft.com/office/powerpoint/2010/main" val="3609486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D303B-F1D3-D36A-5B2E-0BCFE8E06E08}"/>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Year 4</a:t>
            </a:r>
            <a:endParaRPr lang="en-US" b="1" dirty="0">
              <a:solidFill>
                <a:schemeClr val="accent1">
                  <a:lumMod val="75000"/>
                </a:schemeClr>
              </a:solidFill>
              <a:latin typeface="Letter-join Plus 36" panose="02000505000000020003" pitchFamily="50" charset="0"/>
            </a:endParaRPr>
          </a:p>
        </p:txBody>
      </p:sp>
      <p:sp>
        <p:nvSpPr>
          <p:cNvPr id="3" name="Content Placeholder 2">
            <a:extLst>
              <a:ext uri="{FF2B5EF4-FFF2-40B4-BE49-F238E27FC236}">
                <a16:creationId xmlns:a16="http://schemas.microsoft.com/office/drawing/2014/main" id="{2142D694-7F73-1C4C-DAB0-56EBD9ABCC1D}"/>
              </a:ext>
            </a:extLst>
          </p:cNvPr>
          <p:cNvSpPr>
            <a:spLocks noGrp="1"/>
          </p:cNvSpPr>
          <p:nvPr>
            <p:ph idx="1"/>
          </p:nvPr>
        </p:nvSpPr>
        <p:spPr>
          <a:xfrm>
            <a:off x="838200" y="1825625"/>
            <a:ext cx="4397188" cy="4351338"/>
          </a:xfrm>
        </p:spPr>
        <p:txBody>
          <a:bodyPr vert="horz" lIns="91440" tIns="45720" rIns="91440" bIns="45720" rtlCol="0" anchor="t">
            <a:normAutofit/>
          </a:bodyPr>
          <a:lstStyle/>
          <a:p>
            <a:pPr marL="45720" indent="0">
              <a:buNone/>
            </a:pPr>
            <a:r>
              <a:rPr lang="en-US" sz="3200" dirty="0">
                <a:solidFill>
                  <a:schemeClr val="accent1">
                    <a:lumMod val="75000"/>
                  </a:schemeClr>
                </a:solidFill>
                <a:latin typeface="Letter-join Plus 36" panose="02000505000000020003" pitchFamily="50" charset="0"/>
                <a:ea typeface="Calibri"/>
                <a:cs typeface="Calibri"/>
              </a:rPr>
              <a:t>By the time the children begin to learn their 6 times tables in Year 4, they already know most of them from their learning in Year 2 and 3. </a:t>
            </a:r>
            <a:endParaRPr lang="en-US" sz="3200" dirty="0">
              <a:solidFill>
                <a:schemeClr val="accent1">
                  <a:lumMod val="75000"/>
                </a:schemeClr>
              </a:solidFill>
              <a:latin typeface="Letter-join Plus 36" panose="02000505000000020003" pitchFamily="50" charset="0"/>
            </a:endParaRPr>
          </a:p>
        </p:txBody>
      </p:sp>
      <p:pic>
        <p:nvPicPr>
          <p:cNvPr id="4" name="Picture 3">
            <a:extLst>
              <a:ext uri="{FF2B5EF4-FFF2-40B4-BE49-F238E27FC236}">
                <a16:creationId xmlns:a16="http://schemas.microsoft.com/office/drawing/2014/main" id="{B8D355CF-882A-F2C0-AC93-126E57DBF4ED}"/>
              </a:ext>
            </a:extLst>
          </p:cNvPr>
          <p:cNvPicPr>
            <a:picLocks noChangeAspect="1"/>
          </p:cNvPicPr>
          <p:nvPr/>
        </p:nvPicPr>
        <p:blipFill>
          <a:blip r:embed="rId2"/>
          <a:stretch>
            <a:fillRect/>
          </a:stretch>
        </p:blipFill>
        <p:spPr>
          <a:xfrm>
            <a:off x="5387772" y="246381"/>
            <a:ext cx="6505575" cy="6191250"/>
          </a:xfrm>
          <a:prstGeom prst="rect">
            <a:avLst/>
          </a:prstGeom>
        </p:spPr>
      </p:pic>
    </p:spTree>
    <p:extLst>
      <p:ext uri="{BB962C8B-B14F-4D97-AF65-F5344CB8AC3E}">
        <p14:creationId xmlns:p14="http://schemas.microsoft.com/office/powerpoint/2010/main" val="3655063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4970F-00A7-415F-BABE-2ECC4931AA41}"/>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Important message</a:t>
            </a:r>
          </a:p>
        </p:txBody>
      </p:sp>
      <p:sp>
        <p:nvSpPr>
          <p:cNvPr id="5" name="Content Placeholder 4">
            <a:extLst>
              <a:ext uri="{FF2B5EF4-FFF2-40B4-BE49-F238E27FC236}">
                <a16:creationId xmlns:a16="http://schemas.microsoft.com/office/drawing/2014/main" id="{DDC9ABB1-BAD5-2751-E87E-567F53483ED4}"/>
              </a:ext>
            </a:extLst>
          </p:cNvPr>
          <p:cNvSpPr>
            <a:spLocks noGrp="1"/>
          </p:cNvSpPr>
          <p:nvPr>
            <p:ph idx="1"/>
          </p:nvPr>
        </p:nvSpPr>
        <p:spPr/>
        <p:txBody>
          <a:bodyPr vert="horz" lIns="91440" tIns="45720" rIns="91440" bIns="45720" rtlCol="0" anchor="t">
            <a:normAutofit/>
          </a:bodyPr>
          <a:lstStyle/>
          <a:p>
            <a:pPr marL="45720" indent="0" algn="ctr">
              <a:buNone/>
            </a:pPr>
            <a:r>
              <a:rPr lang="en-GB" sz="4000" dirty="0">
                <a:solidFill>
                  <a:schemeClr val="accent1">
                    <a:lumMod val="75000"/>
                  </a:schemeClr>
                </a:solidFill>
                <a:latin typeface="Letter-join Plus 36" panose="02000505000000020003" pitchFamily="50" charset="0"/>
                <a:cs typeface="Segoe UI"/>
              </a:rPr>
              <a:t>It is important that children understand times tables and patterns in times tables before learning them by rote. </a:t>
            </a:r>
            <a:endParaRPr lang="en-US" sz="4000" dirty="0">
              <a:solidFill>
                <a:schemeClr val="accent1">
                  <a:lumMod val="75000"/>
                </a:schemeClr>
              </a:solidFill>
              <a:latin typeface="Letter-join Plus 36" panose="02000505000000020003" pitchFamily="50" charset="0"/>
              <a:cs typeface="Segoe UI"/>
            </a:endParaRPr>
          </a:p>
        </p:txBody>
      </p:sp>
    </p:spTree>
    <p:extLst>
      <p:ext uri="{BB962C8B-B14F-4D97-AF65-F5344CB8AC3E}">
        <p14:creationId xmlns:p14="http://schemas.microsoft.com/office/powerpoint/2010/main" val="180511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D81BB-D245-4B9D-8D77-C1C7059BC91B}"/>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Strategies to help to learn </a:t>
            </a:r>
          </a:p>
        </p:txBody>
      </p:sp>
      <p:sp>
        <p:nvSpPr>
          <p:cNvPr id="3" name="Content Placeholder 2">
            <a:extLst>
              <a:ext uri="{FF2B5EF4-FFF2-40B4-BE49-F238E27FC236}">
                <a16:creationId xmlns:a16="http://schemas.microsoft.com/office/drawing/2014/main" id="{2C8F6F1B-7BE6-4907-A41A-797A94CAA065}"/>
              </a:ext>
            </a:extLst>
          </p:cNvPr>
          <p:cNvSpPr>
            <a:spLocks noGrp="1"/>
          </p:cNvSpPr>
          <p:nvPr>
            <p:ph idx="1"/>
          </p:nvPr>
        </p:nvSpPr>
        <p:spPr/>
        <p:txBody>
          <a:bodyPr>
            <a:normAutofit/>
          </a:bodyPr>
          <a:lstStyle/>
          <a:p>
            <a:r>
              <a:rPr lang="en-GB" sz="4000" dirty="0">
                <a:solidFill>
                  <a:schemeClr val="accent1">
                    <a:lumMod val="75000"/>
                  </a:schemeClr>
                </a:solidFill>
                <a:latin typeface="Letter-join Plus 36" panose="02000505000000020003" pitchFamily="50" charset="0"/>
              </a:rPr>
              <a:t>Arrays</a:t>
            </a:r>
          </a:p>
          <a:p>
            <a:r>
              <a:rPr lang="en-GB" sz="4000" dirty="0">
                <a:solidFill>
                  <a:schemeClr val="accent1">
                    <a:lumMod val="75000"/>
                  </a:schemeClr>
                </a:solidFill>
                <a:latin typeface="Letter-join Plus 36" panose="02000505000000020003" pitchFamily="50" charset="0"/>
              </a:rPr>
              <a:t>Commutativity</a:t>
            </a:r>
          </a:p>
          <a:p>
            <a:r>
              <a:rPr lang="en-GB" sz="4000" dirty="0">
                <a:solidFill>
                  <a:schemeClr val="accent1">
                    <a:lumMod val="75000"/>
                  </a:schemeClr>
                </a:solidFill>
                <a:latin typeface="Letter-join Plus 36" panose="02000505000000020003" pitchFamily="50" charset="0"/>
              </a:rPr>
              <a:t>Fact families</a:t>
            </a:r>
          </a:p>
          <a:p>
            <a:r>
              <a:rPr lang="en-GB" sz="4000" dirty="0">
                <a:solidFill>
                  <a:schemeClr val="accent1">
                    <a:lumMod val="75000"/>
                  </a:schemeClr>
                </a:solidFill>
                <a:latin typeface="Letter-join Plus 36" panose="02000505000000020003" pitchFamily="50" charset="0"/>
              </a:rPr>
              <a:t>Known facts</a:t>
            </a:r>
          </a:p>
          <a:p>
            <a:endParaRPr lang="en-GB" sz="4000" dirty="0">
              <a:solidFill>
                <a:schemeClr val="accent1">
                  <a:lumMod val="75000"/>
                </a:schemeClr>
              </a:solidFill>
              <a:latin typeface="Letter-join Plus 36" panose="02000505000000020003" pitchFamily="50" charset="0"/>
            </a:endParaRPr>
          </a:p>
        </p:txBody>
      </p:sp>
    </p:spTree>
    <p:extLst>
      <p:ext uri="{BB962C8B-B14F-4D97-AF65-F5344CB8AC3E}">
        <p14:creationId xmlns:p14="http://schemas.microsoft.com/office/powerpoint/2010/main" val="2023679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4406A-97CB-FFCA-871B-E16438EADE88}"/>
              </a:ext>
            </a:extLst>
          </p:cNvPr>
          <p:cNvSpPr>
            <a:spLocks noGrp="1"/>
          </p:cNvSpPr>
          <p:nvPr>
            <p:ph type="title"/>
          </p:nvPr>
        </p:nvSpPr>
        <p:spPr/>
        <p:txBody>
          <a:bodyPr/>
          <a:lstStyle/>
          <a:p>
            <a:pPr marL="228600" indent="-228600">
              <a:spcBef>
                <a:spcPts val="1000"/>
              </a:spcBef>
            </a:pPr>
            <a:r>
              <a:rPr lang="en-GB" sz="4800" dirty="0">
                <a:solidFill>
                  <a:schemeClr val="accent1">
                    <a:lumMod val="75000"/>
                  </a:schemeClr>
                </a:solidFill>
                <a:latin typeface="Letter-join Plus 36" panose="02000505000000020003" pitchFamily="50" charset="0"/>
                <a:ea typeface="Calibri"/>
                <a:cs typeface="Calibri"/>
              </a:rPr>
              <a:t>Commutativity</a:t>
            </a:r>
            <a:endParaRPr lang="en-US" sz="4800" dirty="0">
              <a:solidFill>
                <a:schemeClr val="accent1">
                  <a:lumMod val="75000"/>
                </a:schemeClr>
              </a:solidFill>
              <a:latin typeface="Letter-join Plus 36" panose="02000505000000020003" pitchFamily="50" charset="0"/>
              <a:ea typeface="Calibri"/>
              <a:cs typeface="Calibri"/>
            </a:endParaRPr>
          </a:p>
        </p:txBody>
      </p:sp>
      <p:sp>
        <p:nvSpPr>
          <p:cNvPr id="3" name="Content Placeholder 2">
            <a:extLst>
              <a:ext uri="{FF2B5EF4-FFF2-40B4-BE49-F238E27FC236}">
                <a16:creationId xmlns:a16="http://schemas.microsoft.com/office/drawing/2014/main" id="{9A317A18-71EE-779B-E8A6-C3223300DCE8}"/>
              </a:ext>
            </a:extLst>
          </p:cNvPr>
          <p:cNvSpPr>
            <a:spLocks noGrp="1"/>
          </p:cNvSpPr>
          <p:nvPr>
            <p:ph idx="1"/>
          </p:nvPr>
        </p:nvSpPr>
        <p:spPr/>
        <p:txBody>
          <a:bodyPr vert="horz" lIns="91440" tIns="45720" rIns="91440" bIns="45720" rtlCol="0" anchor="t">
            <a:normAutofit/>
          </a:bodyPr>
          <a:lstStyle/>
          <a:p>
            <a:r>
              <a:rPr lang="en-US" sz="2800" dirty="0">
                <a:solidFill>
                  <a:schemeClr val="accent1">
                    <a:lumMod val="75000"/>
                  </a:schemeClr>
                </a:solidFill>
                <a:latin typeface="Letter-join Plus 36" panose="02000505000000020003" pitchFamily="50" charset="0"/>
                <a:ea typeface="Calibri"/>
                <a:cs typeface="Calibri"/>
              </a:rPr>
              <a:t>The order that the numbers are written in do not change the result. </a:t>
            </a:r>
          </a:p>
          <a:p>
            <a:pPr marL="0" indent="0">
              <a:buNone/>
            </a:pPr>
            <a:r>
              <a:rPr lang="en-US" sz="2800" dirty="0">
                <a:solidFill>
                  <a:schemeClr val="accent1">
                    <a:lumMod val="75000"/>
                  </a:schemeClr>
                </a:solidFill>
                <a:latin typeface="Letter-join Plus 36" panose="02000505000000020003" pitchFamily="50" charset="0"/>
                <a:ea typeface="Calibri"/>
                <a:cs typeface="Calibri"/>
              </a:rPr>
              <a:t>Example. </a:t>
            </a:r>
          </a:p>
          <a:p>
            <a:pPr marL="0" indent="0">
              <a:buNone/>
            </a:pPr>
            <a:r>
              <a:rPr lang="en-US" sz="2800" dirty="0">
                <a:solidFill>
                  <a:schemeClr val="accent1">
                    <a:lumMod val="75000"/>
                  </a:schemeClr>
                </a:solidFill>
                <a:latin typeface="Letter-join Plus 36" panose="02000505000000020003" pitchFamily="50" charset="0"/>
                <a:ea typeface="Calibri"/>
                <a:cs typeface="Calibri"/>
              </a:rPr>
              <a:t>3 x 4 = 12                          4 x 3 = 12 </a:t>
            </a:r>
          </a:p>
        </p:txBody>
      </p:sp>
      <p:pic>
        <p:nvPicPr>
          <p:cNvPr id="5" name="Picture 4" descr="A group of orange circles&#10;&#10;AI-generated content may be incorrect.">
            <a:extLst>
              <a:ext uri="{FF2B5EF4-FFF2-40B4-BE49-F238E27FC236}">
                <a16:creationId xmlns:a16="http://schemas.microsoft.com/office/drawing/2014/main" id="{02E62776-CB49-966A-6E36-2F5FF0FD0A79}"/>
              </a:ext>
            </a:extLst>
          </p:cNvPr>
          <p:cNvPicPr>
            <a:picLocks noChangeAspect="1"/>
          </p:cNvPicPr>
          <p:nvPr/>
        </p:nvPicPr>
        <p:blipFill>
          <a:blip r:embed="rId3"/>
          <a:stretch>
            <a:fillRect/>
          </a:stretch>
        </p:blipFill>
        <p:spPr>
          <a:xfrm>
            <a:off x="2396954" y="4320961"/>
            <a:ext cx="2502038" cy="1858341"/>
          </a:xfrm>
          <a:prstGeom prst="rect">
            <a:avLst/>
          </a:prstGeom>
        </p:spPr>
      </p:pic>
      <p:pic>
        <p:nvPicPr>
          <p:cNvPr id="6" name="Picture 5" descr="A group of orange circles&#10;&#10;AI-generated content may be incorrect.">
            <a:extLst>
              <a:ext uri="{FF2B5EF4-FFF2-40B4-BE49-F238E27FC236}">
                <a16:creationId xmlns:a16="http://schemas.microsoft.com/office/drawing/2014/main" id="{333B61FB-F7C6-E36F-FE89-8A6677F66C42}"/>
              </a:ext>
            </a:extLst>
          </p:cNvPr>
          <p:cNvPicPr>
            <a:picLocks noChangeAspect="1"/>
          </p:cNvPicPr>
          <p:nvPr/>
        </p:nvPicPr>
        <p:blipFill>
          <a:blip r:embed="rId3"/>
          <a:stretch>
            <a:fillRect/>
          </a:stretch>
        </p:blipFill>
        <p:spPr>
          <a:xfrm rot="5400000">
            <a:off x="7040672" y="4068211"/>
            <a:ext cx="2502038" cy="1858341"/>
          </a:xfrm>
          <a:prstGeom prst="rect">
            <a:avLst/>
          </a:prstGeom>
        </p:spPr>
      </p:pic>
    </p:spTree>
    <p:extLst>
      <p:ext uri="{BB962C8B-B14F-4D97-AF65-F5344CB8AC3E}">
        <p14:creationId xmlns:p14="http://schemas.microsoft.com/office/powerpoint/2010/main" val="1104112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D8AD-E34D-83D9-B6AF-C093E961550C}"/>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Fact Families </a:t>
            </a:r>
            <a:endParaRPr lang="en-US" b="1" dirty="0">
              <a:solidFill>
                <a:schemeClr val="accent1">
                  <a:lumMod val="75000"/>
                </a:schemeClr>
              </a:solidFill>
              <a:latin typeface="Letter-join Plus 36" panose="02000505000000020003" pitchFamily="50" charset="0"/>
            </a:endParaRPr>
          </a:p>
        </p:txBody>
      </p:sp>
      <p:sp>
        <p:nvSpPr>
          <p:cNvPr id="3" name="Content Placeholder 2">
            <a:extLst>
              <a:ext uri="{FF2B5EF4-FFF2-40B4-BE49-F238E27FC236}">
                <a16:creationId xmlns:a16="http://schemas.microsoft.com/office/drawing/2014/main" id="{EE6AC193-FAEF-27E7-6BA7-7394E8CAA8DD}"/>
              </a:ext>
            </a:extLst>
          </p:cNvPr>
          <p:cNvSpPr>
            <a:spLocks noGrp="1"/>
          </p:cNvSpPr>
          <p:nvPr>
            <p:ph idx="1"/>
          </p:nvPr>
        </p:nvSpPr>
        <p:spPr/>
        <p:txBody>
          <a:bodyPr vert="horz" lIns="91440" tIns="45720" rIns="91440" bIns="45720" rtlCol="0" anchor="t">
            <a:normAutofit/>
          </a:bodyPr>
          <a:lstStyle/>
          <a:p>
            <a:pPr marL="45720" indent="0" algn="ctr">
              <a:buNone/>
            </a:pPr>
            <a:r>
              <a:rPr lang="en-US" sz="3200" dirty="0">
                <a:solidFill>
                  <a:schemeClr val="accent1">
                    <a:lumMod val="75000"/>
                  </a:schemeClr>
                </a:solidFill>
                <a:latin typeface="Letter-join Plus 36" panose="02000505000000020003" pitchFamily="50" charset="0"/>
                <a:ea typeface="Calibri"/>
                <a:cs typeface="Calibri"/>
              </a:rPr>
              <a:t>Once children have understood the commutative law (that times tables can be done in any order and get the same result), we then move on to learning about fact families. </a:t>
            </a:r>
            <a:endParaRPr lang="en-US" sz="3200" dirty="0">
              <a:solidFill>
                <a:schemeClr val="accent1">
                  <a:lumMod val="75000"/>
                </a:schemeClr>
              </a:solidFill>
              <a:latin typeface="Letter-join Plus 36" panose="02000505000000020003" pitchFamily="50" charset="0"/>
            </a:endParaRPr>
          </a:p>
        </p:txBody>
      </p:sp>
    </p:spTree>
    <p:extLst>
      <p:ext uri="{BB962C8B-B14F-4D97-AF65-F5344CB8AC3E}">
        <p14:creationId xmlns:p14="http://schemas.microsoft.com/office/powerpoint/2010/main" val="9803869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F0498-104E-2D3E-846B-91E236FD42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B41041-0A1C-3292-93C3-7C94974679B7}"/>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Fact Families </a:t>
            </a:r>
            <a:endParaRPr lang="en-US" b="1" dirty="0">
              <a:solidFill>
                <a:schemeClr val="accent1">
                  <a:lumMod val="75000"/>
                </a:schemeClr>
              </a:solidFill>
              <a:latin typeface="Letter-join Plus 36" panose="02000505000000020003" pitchFamily="50" charset="0"/>
            </a:endParaRPr>
          </a:p>
        </p:txBody>
      </p:sp>
      <p:pic>
        <p:nvPicPr>
          <p:cNvPr id="6" name="Picture 5">
            <a:extLst>
              <a:ext uri="{FF2B5EF4-FFF2-40B4-BE49-F238E27FC236}">
                <a16:creationId xmlns:a16="http://schemas.microsoft.com/office/drawing/2014/main" id="{1AE148CE-A983-B092-7956-09917D91A918}"/>
              </a:ext>
            </a:extLst>
          </p:cNvPr>
          <p:cNvPicPr>
            <a:picLocks noChangeAspect="1"/>
          </p:cNvPicPr>
          <p:nvPr/>
        </p:nvPicPr>
        <p:blipFill>
          <a:blip r:embed="rId2"/>
          <a:stretch>
            <a:fillRect/>
          </a:stretch>
        </p:blipFill>
        <p:spPr>
          <a:xfrm>
            <a:off x="1618690" y="1575827"/>
            <a:ext cx="8954620" cy="4826934"/>
          </a:xfrm>
          <a:prstGeom prst="rect">
            <a:avLst/>
          </a:prstGeom>
        </p:spPr>
      </p:pic>
    </p:spTree>
    <p:extLst>
      <p:ext uri="{BB962C8B-B14F-4D97-AF65-F5344CB8AC3E}">
        <p14:creationId xmlns:p14="http://schemas.microsoft.com/office/powerpoint/2010/main" val="3571868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7289-C95C-30D0-2478-86D84CCFEED5}"/>
              </a:ext>
            </a:extLst>
          </p:cNvPr>
          <p:cNvSpPr>
            <a:spLocks noGrp="1"/>
          </p:cNvSpPr>
          <p:nvPr>
            <p:ph type="title"/>
          </p:nvPr>
        </p:nvSpPr>
        <p:spPr/>
        <p:txBody>
          <a:bodyPr/>
          <a:lstStyle/>
          <a:p>
            <a:r>
              <a:rPr lang="en-US" b="1" dirty="0">
                <a:latin typeface="Letter-join Plus 36" panose="02000505000000020003" pitchFamily="50" charset="0"/>
                <a:ea typeface="Calibri Light"/>
                <a:cs typeface="Calibri Light"/>
              </a:rPr>
              <a:t>Known Facts</a:t>
            </a:r>
            <a:endParaRPr lang="en-US" b="1" dirty="0">
              <a:latin typeface="Letter-join Plus 36" panose="02000505000000020003" pitchFamily="50" charset="0"/>
            </a:endParaRPr>
          </a:p>
        </p:txBody>
      </p:sp>
      <p:pic>
        <p:nvPicPr>
          <p:cNvPr id="4" name="Picture 3">
            <a:extLst>
              <a:ext uri="{FF2B5EF4-FFF2-40B4-BE49-F238E27FC236}">
                <a16:creationId xmlns:a16="http://schemas.microsoft.com/office/drawing/2014/main" id="{3BFE5368-CE35-62AF-9595-B6161D61B129}"/>
              </a:ext>
            </a:extLst>
          </p:cNvPr>
          <p:cNvPicPr>
            <a:picLocks noChangeAspect="1"/>
          </p:cNvPicPr>
          <p:nvPr/>
        </p:nvPicPr>
        <p:blipFill>
          <a:blip r:embed="rId2"/>
          <a:stretch>
            <a:fillRect/>
          </a:stretch>
        </p:blipFill>
        <p:spPr>
          <a:xfrm>
            <a:off x="4419444" y="766763"/>
            <a:ext cx="6800850" cy="5324475"/>
          </a:xfrm>
          <a:prstGeom prst="rect">
            <a:avLst/>
          </a:prstGeom>
        </p:spPr>
      </p:pic>
    </p:spTree>
    <p:extLst>
      <p:ext uri="{BB962C8B-B14F-4D97-AF65-F5344CB8AC3E}">
        <p14:creationId xmlns:p14="http://schemas.microsoft.com/office/powerpoint/2010/main" val="1335736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DA26-984C-489D-949E-93F3E54D8B83}"/>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Tricks and patterns</a:t>
            </a:r>
          </a:p>
        </p:txBody>
      </p:sp>
      <p:sp>
        <p:nvSpPr>
          <p:cNvPr id="4" name="Content Placeholder 3">
            <a:extLst>
              <a:ext uri="{FF2B5EF4-FFF2-40B4-BE49-F238E27FC236}">
                <a16:creationId xmlns:a16="http://schemas.microsoft.com/office/drawing/2014/main" id="{BBC0BE5E-48EC-40F9-ACD4-591FB45CF1A9}"/>
              </a:ext>
            </a:extLst>
          </p:cNvPr>
          <p:cNvSpPr>
            <a:spLocks noGrp="1"/>
          </p:cNvSpPr>
          <p:nvPr>
            <p:ph idx="1"/>
          </p:nvPr>
        </p:nvSpPr>
        <p:spPr>
          <a:xfrm>
            <a:off x="1143001" y="2057400"/>
            <a:ext cx="3815862" cy="4038600"/>
          </a:xfrm>
        </p:spPr>
        <p:txBody>
          <a:bodyPr>
            <a:normAutofit fontScale="92500" lnSpcReduction="20000"/>
          </a:bodyPr>
          <a:lstStyle/>
          <a:p>
            <a:pPr marL="45720" indent="0">
              <a:buNone/>
            </a:pPr>
            <a:r>
              <a:rPr lang="en-GB" b="1" dirty="0">
                <a:solidFill>
                  <a:schemeClr val="accent1">
                    <a:lumMod val="75000"/>
                  </a:schemeClr>
                </a:solidFill>
                <a:latin typeface="Letter-join Plus 36" panose="02000505000000020003" pitchFamily="50" charset="0"/>
              </a:rPr>
              <a:t>2 Times Table</a:t>
            </a:r>
          </a:p>
          <a:p>
            <a:r>
              <a:rPr lang="en-GB" dirty="0">
                <a:solidFill>
                  <a:schemeClr val="accent1">
                    <a:lumMod val="75000"/>
                  </a:schemeClr>
                </a:solidFill>
                <a:latin typeface="Letter-join Plus 36" panose="02000505000000020003" pitchFamily="50" charset="0"/>
              </a:rPr>
              <a:t>All answers are even numbers.</a:t>
            </a:r>
          </a:p>
          <a:p>
            <a:r>
              <a:rPr lang="en-GB" dirty="0">
                <a:solidFill>
                  <a:schemeClr val="accent1">
                    <a:lumMod val="75000"/>
                  </a:schemeClr>
                </a:solidFill>
                <a:latin typeface="Letter-join Plus 36" panose="02000505000000020003" pitchFamily="50" charset="0"/>
              </a:rPr>
              <a:t>Just double the number.</a:t>
            </a:r>
          </a:p>
          <a:p>
            <a:r>
              <a:rPr lang="en-GB" dirty="0">
                <a:solidFill>
                  <a:schemeClr val="accent1">
                    <a:lumMod val="75000"/>
                  </a:schemeClr>
                </a:solidFill>
                <a:latin typeface="Letter-join Plus 36" panose="02000505000000020003" pitchFamily="50" charset="0"/>
              </a:rPr>
              <a:t>2 × 7 = 14 (double 7)</a:t>
            </a:r>
          </a:p>
          <a:p>
            <a:endParaRPr lang="en-GB" dirty="0">
              <a:solidFill>
                <a:schemeClr val="accent1">
                  <a:lumMod val="75000"/>
                </a:schemeClr>
              </a:solidFill>
              <a:latin typeface="Letter-join Plus 36" panose="02000505000000020003" pitchFamily="50" charset="0"/>
            </a:endParaRPr>
          </a:p>
          <a:p>
            <a:pPr marL="45720" indent="0">
              <a:buNone/>
            </a:pPr>
            <a:r>
              <a:rPr lang="en-GB" b="1" dirty="0">
                <a:solidFill>
                  <a:schemeClr val="accent1">
                    <a:lumMod val="75000"/>
                  </a:schemeClr>
                </a:solidFill>
                <a:latin typeface="Letter-join Plus 36" panose="02000505000000020003" pitchFamily="50" charset="0"/>
              </a:rPr>
              <a:t>5 Times Table</a:t>
            </a:r>
          </a:p>
          <a:p>
            <a:r>
              <a:rPr lang="en-GB" dirty="0">
                <a:solidFill>
                  <a:schemeClr val="accent1">
                    <a:lumMod val="75000"/>
                  </a:schemeClr>
                </a:solidFill>
                <a:latin typeface="Letter-join Plus 36" panose="02000505000000020003" pitchFamily="50" charset="0"/>
              </a:rPr>
              <a:t>Answers always end in 5 or 0.</a:t>
            </a:r>
          </a:p>
          <a:p>
            <a:r>
              <a:rPr lang="en-GB" dirty="0">
                <a:solidFill>
                  <a:schemeClr val="accent1">
                    <a:lumMod val="75000"/>
                  </a:schemeClr>
                </a:solidFill>
                <a:latin typeface="Letter-join Plus 36" panose="02000505000000020003" pitchFamily="50" charset="0"/>
              </a:rPr>
              <a:t>Count in fives:5, 10, 15, 20, 25...</a:t>
            </a:r>
          </a:p>
          <a:p>
            <a:r>
              <a:rPr lang="en-GB" dirty="0">
                <a:solidFill>
                  <a:schemeClr val="accent1">
                    <a:lumMod val="75000"/>
                  </a:schemeClr>
                </a:solidFill>
                <a:latin typeface="Letter-join Plus 36" panose="02000505000000020003" pitchFamily="50" charset="0"/>
              </a:rPr>
              <a:t>Odd × 5 ends in 5.</a:t>
            </a:r>
          </a:p>
          <a:p>
            <a:r>
              <a:rPr lang="en-GB" dirty="0">
                <a:solidFill>
                  <a:schemeClr val="accent1">
                    <a:lumMod val="75000"/>
                  </a:schemeClr>
                </a:solidFill>
                <a:latin typeface="Letter-join Plus 36" panose="02000505000000020003" pitchFamily="50" charset="0"/>
              </a:rPr>
              <a:t>Even × 5 ends in 0.</a:t>
            </a:r>
          </a:p>
        </p:txBody>
      </p:sp>
      <p:sp>
        <p:nvSpPr>
          <p:cNvPr id="6" name="TextBox 5">
            <a:extLst>
              <a:ext uri="{FF2B5EF4-FFF2-40B4-BE49-F238E27FC236}">
                <a16:creationId xmlns:a16="http://schemas.microsoft.com/office/drawing/2014/main" id="{5BABA967-970E-48BF-8A75-F55136C75174}"/>
              </a:ext>
            </a:extLst>
          </p:cNvPr>
          <p:cNvSpPr txBox="1"/>
          <p:nvPr/>
        </p:nvSpPr>
        <p:spPr>
          <a:xfrm>
            <a:off x="5817209" y="2057400"/>
            <a:ext cx="5015133" cy="3970318"/>
          </a:xfrm>
          <a:prstGeom prst="rect">
            <a:avLst/>
          </a:prstGeom>
          <a:noFill/>
        </p:spPr>
        <p:txBody>
          <a:bodyPr wrap="square" rtlCol="0">
            <a:spAutoFit/>
          </a:bodyPr>
          <a:lstStyle/>
          <a:p>
            <a:r>
              <a:rPr lang="en-GB" b="1" dirty="0">
                <a:solidFill>
                  <a:schemeClr val="accent1">
                    <a:lumMod val="75000"/>
                  </a:schemeClr>
                </a:solidFill>
                <a:latin typeface="Letter-join Plus 36" panose="02000505000000020003" pitchFamily="50" charset="0"/>
              </a:rPr>
              <a:t>10 Times Table</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Add a 0 to the end.</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10 × 8 = 80</a:t>
            </a:r>
          </a:p>
          <a:p>
            <a:endParaRPr lang="en-GB" dirty="0">
              <a:solidFill>
                <a:schemeClr val="accent1">
                  <a:lumMod val="75000"/>
                </a:schemeClr>
              </a:solidFill>
              <a:latin typeface="Letter-join Plus 36" panose="02000505000000020003" pitchFamily="50" charset="0"/>
            </a:endParaRPr>
          </a:p>
          <a:p>
            <a:r>
              <a:rPr lang="en-GB" b="1" dirty="0">
                <a:solidFill>
                  <a:schemeClr val="accent1">
                    <a:lumMod val="75000"/>
                  </a:schemeClr>
                </a:solidFill>
                <a:latin typeface="Letter-join Plus 36" panose="02000505000000020003" pitchFamily="50" charset="0"/>
              </a:rPr>
              <a:t>11 Times Table</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For 11 × 1 to 11 × 9, the digits repeat:</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11 × 3 = 33</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11 × 7 = 77</a:t>
            </a:r>
          </a:p>
          <a:p>
            <a:endParaRPr lang="en-GB" dirty="0">
              <a:solidFill>
                <a:schemeClr val="accent1">
                  <a:lumMod val="75000"/>
                </a:schemeClr>
              </a:solidFill>
              <a:latin typeface="Letter-join Plus 36" panose="02000505000000020003" pitchFamily="50" charset="0"/>
            </a:endParaRPr>
          </a:p>
          <a:p>
            <a:r>
              <a:rPr lang="en-GB" b="1" dirty="0">
                <a:solidFill>
                  <a:schemeClr val="accent1">
                    <a:lumMod val="75000"/>
                  </a:schemeClr>
                </a:solidFill>
                <a:latin typeface="Letter-join Plus 36" panose="02000505000000020003" pitchFamily="50" charset="0"/>
              </a:rPr>
              <a:t>4 Times Table</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Double and double again.</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4 × 6 (double 6 = 12 and double 12 = 24)</a:t>
            </a:r>
          </a:p>
          <a:p>
            <a:pPr marL="285750" indent="-285750">
              <a:buFont typeface="Arial" panose="020B0604020202020204" pitchFamily="34" charset="0"/>
              <a:buChar char="•"/>
            </a:pPr>
            <a:r>
              <a:rPr lang="en-GB" dirty="0">
                <a:solidFill>
                  <a:schemeClr val="accent1">
                    <a:lumMod val="75000"/>
                  </a:schemeClr>
                </a:solidFill>
                <a:latin typeface="Letter-join Plus 36" panose="02000505000000020003" pitchFamily="50" charset="0"/>
              </a:rPr>
              <a:t>They are double the two times tables. </a:t>
            </a:r>
          </a:p>
          <a:p>
            <a:endParaRPr lang="en-GB" dirty="0"/>
          </a:p>
        </p:txBody>
      </p:sp>
    </p:spTree>
    <p:extLst>
      <p:ext uri="{BB962C8B-B14F-4D97-AF65-F5344CB8AC3E}">
        <p14:creationId xmlns:p14="http://schemas.microsoft.com/office/powerpoint/2010/main" val="628861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DA26-984C-489D-949E-93F3E54D8B83}"/>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Tricks and patterns</a:t>
            </a:r>
          </a:p>
        </p:txBody>
      </p:sp>
      <p:sp>
        <p:nvSpPr>
          <p:cNvPr id="6" name="TextBox 5">
            <a:extLst>
              <a:ext uri="{FF2B5EF4-FFF2-40B4-BE49-F238E27FC236}">
                <a16:creationId xmlns:a16="http://schemas.microsoft.com/office/drawing/2014/main" id="{5BABA967-970E-48BF-8A75-F55136C75174}"/>
              </a:ext>
            </a:extLst>
          </p:cNvPr>
          <p:cNvSpPr txBox="1"/>
          <p:nvPr/>
        </p:nvSpPr>
        <p:spPr>
          <a:xfrm>
            <a:off x="6243484" y="1762432"/>
            <a:ext cx="4775036" cy="4093428"/>
          </a:xfrm>
          <a:prstGeom prst="rect">
            <a:avLst/>
          </a:prstGeom>
          <a:noFill/>
        </p:spPr>
        <p:txBody>
          <a:bodyPr wrap="square" rtlCol="0">
            <a:spAutoFit/>
          </a:bodyPr>
          <a:lstStyle/>
          <a:p>
            <a:r>
              <a:rPr lang="en-GB" sz="2000" b="1" dirty="0">
                <a:solidFill>
                  <a:schemeClr val="accent1">
                    <a:lumMod val="75000"/>
                  </a:schemeClr>
                </a:solidFill>
                <a:latin typeface="Letter-join Plus 36" panose="02000505000000020003" pitchFamily="50" charset="0"/>
              </a:rPr>
              <a:t>7 Times Table</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No special trick, but use known facts:</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7 × 8 = 56</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Think: 5 × 8 = 40    and 2 × 8 = 16</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40 + 16 = 56</a:t>
            </a:r>
          </a:p>
          <a:p>
            <a:endParaRPr lang="en-GB" sz="2000" dirty="0">
              <a:solidFill>
                <a:schemeClr val="accent1">
                  <a:lumMod val="75000"/>
                </a:schemeClr>
              </a:solidFill>
              <a:latin typeface="Letter-join Plus 36" panose="02000505000000020003" pitchFamily="50" charset="0"/>
            </a:endParaRPr>
          </a:p>
          <a:p>
            <a:r>
              <a:rPr lang="en-GB" sz="2000" b="1" dirty="0">
                <a:solidFill>
                  <a:schemeClr val="accent1">
                    <a:lumMod val="75000"/>
                  </a:schemeClr>
                </a:solidFill>
                <a:latin typeface="Letter-join Plus 36" panose="02000505000000020003" pitchFamily="50" charset="0"/>
              </a:rPr>
              <a:t>12 Times Table</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Double the 6s</a:t>
            </a:r>
          </a:p>
          <a:p>
            <a:pPr marL="285750" indent="-285750">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10 times table + 2 times table</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12 × 7(10 × 7) + (2 × 7)</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70 + 14 = 84</a:t>
            </a:r>
          </a:p>
          <a:p>
            <a:endParaRPr lang="en-GB" sz="2000" dirty="0">
              <a:solidFill>
                <a:schemeClr val="accent1">
                  <a:lumMod val="75000"/>
                </a:schemeClr>
              </a:solidFill>
              <a:latin typeface="Letter-join Plus 36" panose="02000505000000020003" pitchFamily="50" charset="0"/>
            </a:endParaRPr>
          </a:p>
          <a:p>
            <a:endParaRPr lang="en-GB" sz="2000" dirty="0"/>
          </a:p>
        </p:txBody>
      </p:sp>
      <p:sp>
        <p:nvSpPr>
          <p:cNvPr id="3" name="TextBox 2">
            <a:extLst>
              <a:ext uri="{FF2B5EF4-FFF2-40B4-BE49-F238E27FC236}">
                <a16:creationId xmlns:a16="http://schemas.microsoft.com/office/drawing/2014/main" id="{862FF9C3-0499-41AF-9D82-F244394EFA46}"/>
              </a:ext>
            </a:extLst>
          </p:cNvPr>
          <p:cNvSpPr txBox="1"/>
          <p:nvPr/>
        </p:nvSpPr>
        <p:spPr>
          <a:xfrm>
            <a:off x="1143000" y="1762432"/>
            <a:ext cx="5230760" cy="5170646"/>
          </a:xfrm>
          <a:prstGeom prst="rect">
            <a:avLst/>
          </a:prstGeom>
          <a:noFill/>
        </p:spPr>
        <p:txBody>
          <a:bodyPr wrap="square" rtlCol="0">
            <a:spAutoFit/>
          </a:bodyPr>
          <a:lstStyle/>
          <a:p>
            <a:pPr marL="45720" indent="0">
              <a:lnSpc>
                <a:spcPct val="120000"/>
              </a:lnSpc>
              <a:buNone/>
            </a:pPr>
            <a:r>
              <a:rPr lang="en-GB" sz="2000" b="1" dirty="0">
                <a:solidFill>
                  <a:schemeClr val="accent1">
                    <a:lumMod val="75000"/>
                  </a:schemeClr>
                </a:solidFill>
                <a:latin typeface="Letter-join Plus 36" panose="02000505000000020003" pitchFamily="50" charset="0"/>
              </a:rPr>
              <a:t>8 Times Table</a:t>
            </a:r>
          </a:p>
          <a:p>
            <a:pPr marL="331470" indent="-285750">
              <a:lnSpc>
                <a:spcPct val="120000"/>
              </a:lnSpc>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Double three times.</a:t>
            </a:r>
          </a:p>
          <a:p>
            <a:pPr marL="331470" indent="-285750">
              <a:lnSpc>
                <a:spcPct val="120000"/>
              </a:lnSpc>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8 × 4 (4 → 8 → 16 → 32)</a:t>
            </a:r>
          </a:p>
          <a:p>
            <a:pPr marL="331470" indent="-285750">
              <a:lnSpc>
                <a:spcPct val="120000"/>
              </a:lnSpc>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They are double the 4 times tables.</a:t>
            </a:r>
          </a:p>
          <a:p>
            <a:pPr marL="45720" indent="0">
              <a:lnSpc>
                <a:spcPct val="120000"/>
              </a:lnSpc>
              <a:buNone/>
            </a:pPr>
            <a:endParaRPr lang="en-GB" sz="2000" dirty="0">
              <a:solidFill>
                <a:schemeClr val="accent1">
                  <a:lumMod val="75000"/>
                </a:schemeClr>
              </a:solidFill>
              <a:latin typeface="Letter-join Plus 36" panose="02000505000000020003" pitchFamily="50" charset="0"/>
            </a:endParaRPr>
          </a:p>
          <a:p>
            <a:pPr marL="45720" indent="0">
              <a:lnSpc>
                <a:spcPct val="120000"/>
              </a:lnSpc>
              <a:buNone/>
            </a:pPr>
            <a:r>
              <a:rPr lang="en-GB" sz="2000" b="1" dirty="0">
                <a:solidFill>
                  <a:schemeClr val="accent1">
                    <a:lumMod val="75000"/>
                  </a:schemeClr>
                </a:solidFill>
                <a:latin typeface="Letter-join Plus 36" panose="02000505000000020003" pitchFamily="50" charset="0"/>
              </a:rPr>
              <a:t>9 Times Table</a:t>
            </a:r>
          </a:p>
          <a:p>
            <a:pPr marL="331470" indent="-285750">
              <a:lnSpc>
                <a:spcPct val="120000"/>
              </a:lnSpc>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Finger Trick - Hold out 10 fingers. </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For 9 × 4: Fold down the 4th finger.</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3 fingers before it and 6 after it.</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Answer = 36</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The digits add to 9: (9 × 3 = 27 → 2 + 7 = 9) </a:t>
            </a:r>
          </a:p>
          <a:p>
            <a:pPr marL="331470" indent="-285750">
              <a:lnSpc>
                <a:spcPct val="120000"/>
              </a:lnSpc>
              <a:buFont typeface="Arial" panose="020B0604020202020204" pitchFamily="34" charset="0"/>
              <a:buChar char="•"/>
            </a:pPr>
            <a:r>
              <a:rPr lang="en-GB" sz="2000" dirty="0">
                <a:solidFill>
                  <a:schemeClr val="accent1">
                    <a:lumMod val="75000"/>
                  </a:schemeClr>
                </a:solidFill>
                <a:latin typeface="Letter-join Plus 36" panose="02000505000000020003" pitchFamily="50" charset="0"/>
              </a:rPr>
              <a:t>Tens Go Up, Ones Go Down</a:t>
            </a:r>
            <a:br>
              <a:rPr lang="en-GB" sz="2000" dirty="0">
                <a:solidFill>
                  <a:schemeClr val="accent1">
                    <a:lumMod val="75000"/>
                  </a:schemeClr>
                </a:solidFill>
                <a:latin typeface="Letter-join Plus 36" panose="02000505000000020003" pitchFamily="50" charset="0"/>
              </a:rPr>
            </a:br>
            <a:r>
              <a:rPr lang="en-GB" sz="2000" dirty="0">
                <a:solidFill>
                  <a:schemeClr val="accent1">
                    <a:lumMod val="75000"/>
                  </a:schemeClr>
                </a:solidFill>
                <a:latin typeface="Letter-join Plus 36" panose="02000505000000020003" pitchFamily="50" charset="0"/>
              </a:rPr>
              <a:t>09   18   27   36   45   etc</a:t>
            </a:r>
          </a:p>
          <a:p>
            <a:endParaRPr lang="en-GB" sz="2000" dirty="0"/>
          </a:p>
        </p:txBody>
      </p:sp>
    </p:spTree>
    <p:extLst>
      <p:ext uri="{BB962C8B-B14F-4D97-AF65-F5344CB8AC3E}">
        <p14:creationId xmlns:p14="http://schemas.microsoft.com/office/powerpoint/2010/main" val="36719579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E23A-E9E5-7461-42B0-46F5E57AC767}"/>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The tricky 6</a:t>
            </a:r>
            <a:endParaRPr lang="en-US" b="1" dirty="0">
              <a:solidFill>
                <a:schemeClr val="accent1">
                  <a:lumMod val="75000"/>
                </a:schemeClr>
              </a:solidFill>
              <a:latin typeface="Letter-join Plus 36" panose="02000505000000020003" pitchFamily="50" charset="0"/>
            </a:endParaRPr>
          </a:p>
        </p:txBody>
      </p:sp>
      <p:sp>
        <p:nvSpPr>
          <p:cNvPr id="3" name="Content Placeholder 2">
            <a:extLst>
              <a:ext uri="{FF2B5EF4-FFF2-40B4-BE49-F238E27FC236}">
                <a16:creationId xmlns:a16="http://schemas.microsoft.com/office/drawing/2014/main" id="{FC01E8F3-DC59-9188-3A78-E5571B48D8AC}"/>
              </a:ext>
            </a:extLst>
          </p:cNvPr>
          <p:cNvSpPr>
            <a:spLocks noGrp="1"/>
          </p:cNvSpPr>
          <p:nvPr>
            <p:ph idx="1"/>
          </p:nvPr>
        </p:nvSpPr>
        <p:spPr/>
        <p:txBody>
          <a:bodyPr vert="horz" lIns="91440" tIns="45720" rIns="91440" bIns="45720" rtlCol="0" anchor="t">
            <a:normAutofit/>
          </a:bodyPr>
          <a:lstStyle/>
          <a:p>
            <a:r>
              <a:rPr lang="en-US" sz="2800" dirty="0">
                <a:solidFill>
                  <a:schemeClr val="accent1">
                    <a:lumMod val="75000"/>
                  </a:schemeClr>
                </a:solidFill>
                <a:latin typeface="Letter-join Plus 36" panose="02000505000000020003" pitchFamily="50" charset="0"/>
                <a:ea typeface="+mn-lt"/>
                <a:cs typeface="+mn-lt"/>
              </a:rPr>
              <a:t>6 × 7 = 42</a:t>
            </a:r>
            <a:endParaRPr lang="en-US" sz="2800" dirty="0">
              <a:solidFill>
                <a:schemeClr val="accent1">
                  <a:lumMod val="75000"/>
                </a:schemeClr>
              </a:solidFill>
              <a:latin typeface="Letter-join Plus 36" panose="02000505000000020003" pitchFamily="50" charset="0"/>
            </a:endParaRPr>
          </a:p>
          <a:p>
            <a:r>
              <a:rPr lang="en-US" sz="2800" dirty="0">
                <a:solidFill>
                  <a:schemeClr val="accent1">
                    <a:lumMod val="75000"/>
                  </a:schemeClr>
                </a:solidFill>
                <a:latin typeface="Letter-join Plus 36" panose="02000505000000020003" pitchFamily="50" charset="0"/>
                <a:ea typeface="+mn-lt"/>
                <a:cs typeface="+mn-lt"/>
              </a:rPr>
              <a:t>7 × 8 = 56</a:t>
            </a:r>
          </a:p>
          <a:p>
            <a:r>
              <a:rPr lang="en-US" sz="2800" dirty="0">
                <a:solidFill>
                  <a:schemeClr val="accent1">
                    <a:lumMod val="75000"/>
                  </a:schemeClr>
                </a:solidFill>
                <a:latin typeface="Letter-join Plus 36" panose="02000505000000020003" pitchFamily="50" charset="0"/>
                <a:ea typeface="+mn-lt"/>
                <a:cs typeface="+mn-lt"/>
              </a:rPr>
              <a:t>8 × 8 = 64</a:t>
            </a:r>
            <a:endParaRPr lang="en-US" sz="2800" dirty="0">
              <a:solidFill>
                <a:schemeClr val="accent1">
                  <a:lumMod val="75000"/>
                </a:schemeClr>
              </a:solidFill>
              <a:latin typeface="Letter-join Plus 36" panose="02000505000000020003" pitchFamily="50" charset="0"/>
            </a:endParaRPr>
          </a:p>
          <a:p>
            <a:r>
              <a:rPr lang="en-US" sz="2800" dirty="0">
                <a:solidFill>
                  <a:schemeClr val="accent1">
                    <a:lumMod val="75000"/>
                  </a:schemeClr>
                </a:solidFill>
                <a:latin typeface="Letter-join Plus 36" panose="02000505000000020003" pitchFamily="50" charset="0"/>
                <a:ea typeface="+mn-lt"/>
                <a:cs typeface="+mn-lt"/>
              </a:rPr>
              <a:t>7 × 9 = 63</a:t>
            </a:r>
            <a:endParaRPr lang="en-US" sz="2800" dirty="0">
              <a:solidFill>
                <a:schemeClr val="accent1">
                  <a:lumMod val="75000"/>
                </a:schemeClr>
              </a:solidFill>
              <a:latin typeface="Letter-join Plus 36" panose="02000505000000020003" pitchFamily="50" charset="0"/>
            </a:endParaRPr>
          </a:p>
          <a:p>
            <a:r>
              <a:rPr lang="en-US" sz="2800" dirty="0">
                <a:solidFill>
                  <a:schemeClr val="accent1">
                    <a:lumMod val="75000"/>
                  </a:schemeClr>
                </a:solidFill>
                <a:latin typeface="Letter-join Plus 36" panose="02000505000000020003" pitchFamily="50" charset="0"/>
                <a:ea typeface="+mn-lt"/>
                <a:cs typeface="+mn-lt"/>
              </a:rPr>
              <a:t>8 × 9 = 72</a:t>
            </a:r>
            <a:endParaRPr lang="en-US" sz="2800" dirty="0">
              <a:solidFill>
                <a:schemeClr val="accent1">
                  <a:lumMod val="75000"/>
                </a:schemeClr>
              </a:solidFill>
              <a:latin typeface="Letter-join Plus 36" panose="02000505000000020003" pitchFamily="50" charset="0"/>
            </a:endParaRPr>
          </a:p>
          <a:p>
            <a:r>
              <a:rPr lang="en-US" sz="2800" dirty="0">
                <a:solidFill>
                  <a:schemeClr val="accent1">
                    <a:lumMod val="75000"/>
                  </a:schemeClr>
                </a:solidFill>
                <a:latin typeface="Letter-join Plus 36" panose="02000505000000020003" pitchFamily="50" charset="0"/>
                <a:ea typeface="+mn-lt"/>
                <a:cs typeface="+mn-lt"/>
              </a:rPr>
              <a:t>6 × 8 = 48</a:t>
            </a:r>
            <a:endParaRPr lang="en-US" sz="2800" dirty="0">
              <a:solidFill>
                <a:schemeClr val="accent1">
                  <a:lumMod val="75000"/>
                </a:schemeClr>
              </a:solidFill>
              <a:latin typeface="Letter-join Plus 36" panose="02000505000000020003" pitchFamily="50" charset="0"/>
            </a:endParaRPr>
          </a:p>
          <a:p>
            <a:endParaRPr lang="en-US" sz="2800" dirty="0">
              <a:solidFill>
                <a:schemeClr val="accent1">
                  <a:lumMod val="75000"/>
                </a:schemeClr>
              </a:solidFill>
              <a:latin typeface="Letter-join Plus 36" panose="02000505000000020003" pitchFamily="50" charset="0"/>
              <a:ea typeface="Calibri"/>
              <a:cs typeface="Calibri"/>
            </a:endParaRPr>
          </a:p>
          <a:p>
            <a:endParaRPr lang="en-US" sz="2800" dirty="0">
              <a:solidFill>
                <a:schemeClr val="accent1">
                  <a:lumMod val="75000"/>
                </a:schemeClr>
              </a:solidFill>
              <a:latin typeface="Letter-join Plus 36" panose="02000505000000020003" pitchFamily="50" charset="0"/>
              <a:ea typeface="Calibri"/>
              <a:cs typeface="Calibri"/>
            </a:endParaRPr>
          </a:p>
        </p:txBody>
      </p:sp>
    </p:spTree>
    <p:extLst>
      <p:ext uri="{BB962C8B-B14F-4D97-AF65-F5344CB8AC3E}">
        <p14:creationId xmlns:p14="http://schemas.microsoft.com/office/powerpoint/2010/main" val="1954592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64EE0-37A9-229D-88AC-23B30168EC51}"/>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Top Takeaways</a:t>
            </a:r>
            <a:endParaRPr lang="en-US" b="1" dirty="0">
              <a:solidFill>
                <a:schemeClr val="accent1">
                  <a:lumMod val="75000"/>
                </a:schemeClr>
              </a:solidFill>
              <a:latin typeface="Letter-join Plus 36" panose="02000505000000020003" pitchFamily="50" charset="0"/>
            </a:endParaRPr>
          </a:p>
        </p:txBody>
      </p:sp>
      <p:sp>
        <p:nvSpPr>
          <p:cNvPr id="3" name="Content Placeholder 2">
            <a:extLst>
              <a:ext uri="{FF2B5EF4-FFF2-40B4-BE49-F238E27FC236}">
                <a16:creationId xmlns:a16="http://schemas.microsoft.com/office/drawing/2014/main" id="{29B1B193-989C-74B8-5283-C9E04313B803}"/>
              </a:ext>
            </a:extLst>
          </p:cNvPr>
          <p:cNvSpPr>
            <a:spLocks noGrp="1"/>
          </p:cNvSpPr>
          <p:nvPr>
            <p:ph idx="1"/>
          </p:nvPr>
        </p:nvSpPr>
        <p:spPr/>
        <p:txBody>
          <a:bodyPr vert="horz" lIns="91440" tIns="45720" rIns="91440" bIns="45720" rtlCol="0" anchor="t">
            <a:normAutofit/>
          </a:bodyPr>
          <a:lstStyle/>
          <a:p>
            <a:r>
              <a:rPr lang="en-US" sz="2800" dirty="0">
                <a:solidFill>
                  <a:schemeClr val="accent1">
                    <a:lumMod val="75000"/>
                  </a:schemeClr>
                </a:solidFill>
                <a:latin typeface="Letter-join Plus 36" panose="02000505000000020003" pitchFamily="50" charset="0"/>
                <a:ea typeface="Calibri"/>
                <a:cs typeface="Calibri"/>
              </a:rPr>
              <a:t>Allow children to explore times tables before learning by rote. </a:t>
            </a:r>
          </a:p>
          <a:p>
            <a:r>
              <a:rPr lang="en-US" sz="2800" dirty="0">
                <a:solidFill>
                  <a:schemeClr val="accent1">
                    <a:lumMod val="75000"/>
                  </a:schemeClr>
                </a:solidFill>
                <a:latin typeface="Letter-join Plus 36" panose="02000505000000020003" pitchFamily="50" charset="0"/>
                <a:ea typeface="Calibri"/>
                <a:cs typeface="Calibri"/>
              </a:rPr>
              <a:t>Do not introduce new times tables until they have been taught in school. </a:t>
            </a:r>
          </a:p>
          <a:p>
            <a:r>
              <a:rPr lang="en-US" sz="2800" dirty="0">
                <a:solidFill>
                  <a:schemeClr val="accent1">
                    <a:lumMod val="75000"/>
                  </a:schemeClr>
                </a:solidFill>
                <a:latin typeface="Letter-join Plus 36" panose="02000505000000020003" pitchFamily="50" charset="0"/>
                <a:ea typeface="Calibri"/>
                <a:cs typeface="Calibri"/>
              </a:rPr>
              <a:t>Try to not make learning of times tables stressful. </a:t>
            </a:r>
          </a:p>
          <a:p>
            <a:r>
              <a:rPr lang="en-US" sz="2800" dirty="0">
                <a:solidFill>
                  <a:schemeClr val="accent1">
                    <a:lumMod val="75000"/>
                  </a:schemeClr>
                </a:solidFill>
                <a:latin typeface="Letter-join Plus 36" panose="02000505000000020003" pitchFamily="50" charset="0"/>
                <a:ea typeface="Calibri"/>
                <a:cs typeface="Calibri"/>
              </a:rPr>
              <a:t>Play games and have fun learning them. </a:t>
            </a:r>
          </a:p>
          <a:p>
            <a:r>
              <a:rPr lang="en-US" sz="2800" dirty="0" err="1">
                <a:solidFill>
                  <a:schemeClr val="accent1">
                    <a:lumMod val="75000"/>
                  </a:schemeClr>
                </a:solidFill>
                <a:latin typeface="Letter-join Plus 36" panose="02000505000000020003" pitchFamily="50" charset="0"/>
                <a:ea typeface="Calibri"/>
                <a:cs typeface="Calibri"/>
              </a:rPr>
              <a:t>Practise</a:t>
            </a:r>
            <a:r>
              <a:rPr lang="en-US" sz="2800" dirty="0">
                <a:solidFill>
                  <a:schemeClr val="accent1">
                    <a:lumMod val="75000"/>
                  </a:schemeClr>
                </a:solidFill>
                <a:latin typeface="Letter-join Plus 36" panose="02000505000000020003" pitchFamily="50" charset="0"/>
                <a:ea typeface="Calibri"/>
                <a:cs typeface="Calibri"/>
              </a:rPr>
              <a:t> regular and often. Do 5 minutes </a:t>
            </a:r>
            <a:r>
              <a:rPr lang="en-US" sz="2800" dirty="0" err="1">
                <a:solidFill>
                  <a:schemeClr val="accent1">
                    <a:lumMod val="75000"/>
                  </a:schemeClr>
                </a:solidFill>
                <a:latin typeface="Letter-join Plus 36" panose="02000505000000020003" pitchFamily="50" charset="0"/>
                <a:ea typeface="Calibri"/>
                <a:cs typeface="Calibri"/>
              </a:rPr>
              <a:t>practise</a:t>
            </a:r>
            <a:r>
              <a:rPr lang="en-US" sz="2800" dirty="0">
                <a:solidFill>
                  <a:schemeClr val="accent1">
                    <a:lumMod val="75000"/>
                  </a:schemeClr>
                </a:solidFill>
                <a:latin typeface="Letter-join Plus 36" panose="02000505000000020003" pitchFamily="50" charset="0"/>
                <a:ea typeface="Calibri"/>
                <a:cs typeface="Calibri"/>
              </a:rPr>
              <a:t> every day over 30 minutes on one day. </a:t>
            </a:r>
          </a:p>
        </p:txBody>
      </p:sp>
    </p:spTree>
    <p:extLst>
      <p:ext uri="{BB962C8B-B14F-4D97-AF65-F5344CB8AC3E}">
        <p14:creationId xmlns:p14="http://schemas.microsoft.com/office/powerpoint/2010/main" val="407571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0C639-84B0-ED3D-8F0E-DB0CDBEB3928}"/>
              </a:ext>
            </a:extLst>
          </p:cNvPr>
          <p:cNvSpPr>
            <a:spLocks noGrp="1"/>
          </p:cNvSpPr>
          <p:nvPr>
            <p:ph type="ctrTitle"/>
          </p:nvPr>
        </p:nvSpPr>
        <p:spPr>
          <a:xfrm>
            <a:off x="388178" y="1111860"/>
            <a:ext cx="4143332" cy="2547257"/>
          </a:xfrm>
          <a:noFill/>
        </p:spPr>
        <p:txBody>
          <a:bodyPr vert="horz" lIns="91440" tIns="45720" rIns="91440" bIns="45720" rtlCol="0" anchor="ctr">
            <a:normAutofit/>
          </a:bodyPr>
          <a:lstStyle/>
          <a:p>
            <a:r>
              <a:rPr lang="en-US" sz="3200" kern="1200" cap="none" dirty="0">
                <a:solidFill>
                  <a:srgbClr val="FFFFFF"/>
                </a:solidFill>
                <a:latin typeface="Letter-join Plus 36" panose="02000505000000020003" pitchFamily="50" charset="0"/>
              </a:rPr>
              <a:t>Let's get the children in and have some fun learning times tables</a:t>
            </a:r>
          </a:p>
        </p:txBody>
      </p:sp>
      <p:pic>
        <p:nvPicPr>
          <p:cNvPr id="5" name="Picture 4">
            <a:extLst>
              <a:ext uri="{FF2B5EF4-FFF2-40B4-BE49-F238E27FC236}">
                <a16:creationId xmlns:a16="http://schemas.microsoft.com/office/drawing/2014/main" id="{ED71E247-9403-9270-C5A8-91700C95FABF}"/>
              </a:ext>
            </a:extLst>
          </p:cNvPr>
          <p:cNvPicPr>
            <a:picLocks noChangeAspect="1"/>
          </p:cNvPicPr>
          <p:nvPr/>
        </p:nvPicPr>
        <p:blipFill>
          <a:blip r:embed="rId2"/>
          <a:stretch>
            <a:fillRect/>
          </a:stretch>
        </p:blipFill>
        <p:spPr>
          <a:xfrm>
            <a:off x="4777316" y="1224108"/>
            <a:ext cx="6780700" cy="4407455"/>
          </a:xfrm>
          <a:prstGeom prst="rect">
            <a:avLst/>
          </a:prstGeom>
        </p:spPr>
      </p:pic>
    </p:spTree>
    <p:extLst>
      <p:ext uri="{BB962C8B-B14F-4D97-AF65-F5344CB8AC3E}">
        <p14:creationId xmlns:p14="http://schemas.microsoft.com/office/powerpoint/2010/main" val="781851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32C4E-DB4C-4A33-844D-84AEE94C0CE1}"/>
              </a:ext>
            </a:extLst>
          </p:cNvPr>
          <p:cNvSpPr>
            <a:spLocks noGrp="1"/>
          </p:cNvSpPr>
          <p:nvPr>
            <p:ph type="title"/>
          </p:nvPr>
        </p:nvSpPr>
        <p:spPr/>
        <p:txBody>
          <a:bodyPr/>
          <a:lstStyle/>
          <a:p>
            <a:pPr algn="ctr"/>
            <a:r>
              <a:rPr lang="en-GB" dirty="0"/>
              <a:t>Games </a:t>
            </a:r>
          </a:p>
        </p:txBody>
      </p:sp>
      <p:sp>
        <p:nvSpPr>
          <p:cNvPr id="3" name="Content Placeholder 2">
            <a:extLst>
              <a:ext uri="{FF2B5EF4-FFF2-40B4-BE49-F238E27FC236}">
                <a16:creationId xmlns:a16="http://schemas.microsoft.com/office/drawing/2014/main" id="{72B7549C-4E71-4E3D-AF70-D93DD6ADB9E8}"/>
              </a:ext>
            </a:extLst>
          </p:cNvPr>
          <p:cNvSpPr>
            <a:spLocks noGrp="1"/>
          </p:cNvSpPr>
          <p:nvPr>
            <p:ph idx="1"/>
          </p:nvPr>
        </p:nvSpPr>
        <p:spPr>
          <a:xfrm>
            <a:off x="8178089" y="3995799"/>
            <a:ext cx="2962835" cy="623047"/>
          </a:xfrm>
        </p:spPr>
        <p:txBody>
          <a:bodyPr/>
          <a:lstStyle/>
          <a:p>
            <a:pPr marL="45720" indent="0">
              <a:buNone/>
            </a:pPr>
            <a:r>
              <a:rPr lang="en-GB" dirty="0"/>
              <a:t>Rock     Paper    Scissors</a:t>
            </a:r>
          </a:p>
          <a:p>
            <a:pPr marL="45720" indent="0">
              <a:buNone/>
            </a:pPr>
            <a:endParaRPr lang="en-GB" dirty="0"/>
          </a:p>
          <a:p>
            <a:pPr marL="45720" indent="0">
              <a:buNone/>
            </a:pPr>
            <a:endParaRPr lang="en-GB" dirty="0"/>
          </a:p>
        </p:txBody>
      </p:sp>
      <p:pic>
        <p:nvPicPr>
          <p:cNvPr id="6" name="Picture 5">
            <a:extLst>
              <a:ext uri="{FF2B5EF4-FFF2-40B4-BE49-F238E27FC236}">
                <a16:creationId xmlns:a16="http://schemas.microsoft.com/office/drawing/2014/main" id="{E15E8DD8-8062-4E68-9E9E-61DA8189DBC0}"/>
              </a:ext>
            </a:extLst>
          </p:cNvPr>
          <p:cNvPicPr>
            <a:picLocks noChangeAspect="1"/>
          </p:cNvPicPr>
          <p:nvPr/>
        </p:nvPicPr>
        <p:blipFill>
          <a:blip r:embed="rId2"/>
          <a:stretch>
            <a:fillRect/>
          </a:stretch>
        </p:blipFill>
        <p:spPr>
          <a:xfrm>
            <a:off x="8482418" y="4726360"/>
            <a:ext cx="2802865" cy="1522040"/>
          </a:xfrm>
          <a:prstGeom prst="rect">
            <a:avLst/>
          </a:prstGeom>
        </p:spPr>
      </p:pic>
      <p:sp>
        <p:nvSpPr>
          <p:cNvPr id="7" name="Content Placeholder 2">
            <a:extLst>
              <a:ext uri="{FF2B5EF4-FFF2-40B4-BE49-F238E27FC236}">
                <a16:creationId xmlns:a16="http://schemas.microsoft.com/office/drawing/2014/main" id="{D64F1B85-9166-42F7-850A-C47998369E34}"/>
              </a:ext>
            </a:extLst>
          </p:cNvPr>
          <p:cNvSpPr txBox="1">
            <a:spLocks/>
          </p:cNvSpPr>
          <p:nvPr/>
        </p:nvSpPr>
        <p:spPr>
          <a:xfrm>
            <a:off x="8086165" y="1258238"/>
            <a:ext cx="2962835" cy="2022354"/>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GB" dirty="0"/>
              <a:t>Times tables splat</a:t>
            </a:r>
          </a:p>
          <a:p>
            <a:pPr marL="45720" indent="0">
              <a:buFont typeface="Corbel" pitchFamily="34" charset="0"/>
              <a:buNone/>
            </a:pPr>
            <a:endParaRPr lang="en-GB" dirty="0"/>
          </a:p>
          <a:p>
            <a:pPr marL="45720" indent="0">
              <a:buFont typeface="Corbel" pitchFamily="34" charset="0"/>
              <a:buNone/>
            </a:pPr>
            <a:endParaRPr lang="en-GB" dirty="0"/>
          </a:p>
        </p:txBody>
      </p:sp>
      <p:pic>
        <p:nvPicPr>
          <p:cNvPr id="10" name="Picture 9">
            <a:extLst>
              <a:ext uri="{FF2B5EF4-FFF2-40B4-BE49-F238E27FC236}">
                <a16:creationId xmlns:a16="http://schemas.microsoft.com/office/drawing/2014/main" id="{F7D238F3-67CF-4130-B519-9539F570DB0E}"/>
              </a:ext>
            </a:extLst>
          </p:cNvPr>
          <p:cNvPicPr>
            <a:picLocks noChangeAspect="1"/>
          </p:cNvPicPr>
          <p:nvPr/>
        </p:nvPicPr>
        <p:blipFill>
          <a:blip r:embed="rId3"/>
          <a:stretch>
            <a:fillRect/>
          </a:stretch>
        </p:blipFill>
        <p:spPr>
          <a:xfrm>
            <a:off x="8178089" y="1678060"/>
            <a:ext cx="2239991" cy="2021569"/>
          </a:xfrm>
          <a:prstGeom prst="rect">
            <a:avLst/>
          </a:prstGeom>
        </p:spPr>
      </p:pic>
      <p:pic>
        <p:nvPicPr>
          <p:cNvPr id="12" name="Picture 11">
            <a:extLst>
              <a:ext uri="{FF2B5EF4-FFF2-40B4-BE49-F238E27FC236}">
                <a16:creationId xmlns:a16="http://schemas.microsoft.com/office/drawing/2014/main" id="{AD1E7137-A1D7-41E9-83D9-51863F1E2E27}"/>
              </a:ext>
            </a:extLst>
          </p:cNvPr>
          <p:cNvPicPr>
            <a:picLocks noChangeAspect="1"/>
          </p:cNvPicPr>
          <p:nvPr/>
        </p:nvPicPr>
        <p:blipFill rotWithShape="1">
          <a:blip r:embed="rId4"/>
          <a:srcRect t="12613"/>
          <a:stretch/>
        </p:blipFill>
        <p:spPr>
          <a:xfrm>
            <a:off x="5343366" y="2554941"/>
            <a:ext cx="2099942" cy="2798022"/>
          </a:xfrm>
          <a:prstGeom prst="rect">
            <a:avLst/>
          </a:prstGeom>
        </p:spPr>
      </p:pic>
      <p:sp>
        <p:nvSpPr>
          <p:cNvPr id="13" name="Content Placeholder 2">
            <a:extLst>
              <a:ext uri="{FF2B5EF4-FFF2-40B4-BE49-F238E27FC236}">
                <a16:creationId xmlns:a16="http://schemas.microsoft.com/office/drawing/2014/main" id="{16D5E24E-8735-474B-B341-230FED4FDAA5}"/>
              </a:ext>
            </a:extLst>
          </p:cNvPr>
          <p:cNvSpPr txBox="1">
            <a:spLocks/>
          </p:cNvSpPr>
          <p:nvPr/>
        </p:nvSpPr>
        <p:spPr>
          <a:xfrm>
            <a:off x="584983" y="1965960"/>
            <a:ext cx="3278805" cy="293529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5720" indent="0">
              <a:buFont typeface="Corbel" pitchFamily="34" charset="0"/>
              <a:buNone/>
            </a:pPr>
            <a:r>
              <a:rPr lang="en-GB" sz="5100" dirty="0"/>
              <a:t>Patterns -raise arms, fizz/buzz</a:t>
            </a:r>
          </a:p>
          <a:p>
            <a:pPr marL="45720" indent="0">
              <a:buFont typeface="Corbel" pitchFamily="34" charset="0"/>
              <a:buNone/>
            </a:pPr>
            <a:endParaRPr lang="en-GB" dirty="0"/>
          </a:p>
          <a:p>
            <a:pPr marL="45720" indent="0">
              <a:buFont typeface="Corbel" pitchFamily="34" charset="0"/>
              <a:buNone/>
            </a:pPr>
            <a:endParaRPr lang="en-GB" dirty="0"/>
          </a:p>
          <a:p>
            <a:pPr marL="45720" indent="0">
              <a:buFont typeface="Corbel" pitchFamily="34" charset="0"/>
              <a:buNone/>
            </a:pPr>
            <a:endParaRPr lang="en-GB" dirty="0"/>
          </a:p>
        </p:txBody>
      </p:sp>
    </p:spTree>
    <p:extLst>
      <p:ext uri="{BB962C8B-B14F-4D97-AF65-F5344CB8AC3E}">
        <p14:creationId xmlns:p14="http://schemas.microsoft.com/office/powerpoint/2010/main" val="148264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C89EE-4494-4CBB-AFCB-8209A6FE4FD7}"/>
              </a:ext>
            </a:extLst>
          </p:cNvPr>
          <p:cNvSpPr>
            <a:spLocks noGrp="1"/>
          </p:cNvSpPr>
          <p:nvPr>
            <p:ph type="title"/>
          </p:nvPr>
        </p:nvSpPr>
        <p:spPr/>
        <p:txBody>
          <a:bodyPr/>
          <a:lstStyle/>
          <a:p>
            <a:pPr algn="ctr"/>
            <a:r>
              <a:rPr lang="en-GB" dirty="0"/>
              <a:t>Ticket Times Tables</a:t>
            </a:r>
          </a:p>
        </p:txBody>
      </p:sp>
      <p:pic>
        <p:nvPicPr>
          <p:cNvPr id="5" name="Content Placeholder 4">
            <a:extLst>
              <a:ext uri="{FF2B5EF4-FFF2-40B4-BE49-F238E27FC236}">
                <a16:creationId xmlns:a16="http://schemas.microsoft.com/office/drawing/2014/main" id="{62C565E6-472C-40A2-B250-3EB5DA3574FD}"/>
              </a:ext>
            </a:extLst>
          </p:cNvPr>
          <p:cNvPicPr>
            <a:picLocks noGrp="1" noChangeAspect="1"/>
          </p:cNvPicPr>
          <p:nvPr>
            <p:ph idx="1"/>
          </p:nvPr>
        </p:nvPicPr>
        <p:blipFill>
          <a:blip r:embed="rId2"/>
          <a:stretch>
            <a:fillRect/>
          </a:stretch>
        </p:blipFill>
        <p:spPr>
          <a:xfrm>
            <a:off x="1087159" y="1649505"/>
            <a:ext cx="9769099" cy="4512899"/>
          </a:xfrm>
        </p:spPr>
      </p:pic>
    </p:spTree>
    <p:extLst>
      <p:ext uri="{BB962C8B-B14F-4D97-AF65-F5344CB8AC3E}">
        <p14:creationId xmlns:p14="http://schemas.microsoft.com/office/powerpoint/2010/main" val="1057883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CAFB8-1D4F-49E0-95E9-70849395C8F4}"/>
              </a:ext>
            </a:extLst>
          </p:cNvPr>
          <p:cNvSpPr>
            <a:spLocks noGrp="1"/>
          </p:cNvSpPr>
          <p:nvPr>
            <p:ph type="title"/>
          </p:nvPr>
        </p:nvSpPr>
        <p:spPr/>
        <p:txBody>
          <a:bodyPr/>
          <a:lstStyle/>
          <a:p>
            <a:r>
              <a:rPr lang="en-GB" dirty="0">
                <a:solidFill>
                  <a:schemeClr val="accent1">
                    <a:lumMod val="75000"/>
                  </a:schemeClr>
                </a:solidFill>
                <a:latin typeface="Letter-join Plus 36" panose="02000505000000020003" pitchFamily="50" charset="0"/>
              </a:rPr>
              <a:t>Songs on YouTube </a:t>
            </a:r>
            <a:endParaRPr lang="en-US" dirty="0">
              <a:solidFill>
                <a:schemeClr val="accent1">
                  <a:lumMod val="75000"/>
                </a:schemeClr>
              </a:solidFill>
              <a:latin typeface="Letter-join Plus 36" panose="02000505000000020003" pitchFamily="50" charset="0"/>
            </a:endParaRPr>
          </a:p>
        </p:txBody>
      </p:sp>
      <p:sp>
        <p:nvSpPr>
          <p:cNvPr id="7" name="TextBox 6">
            <a:extLst>
              <a:ext uri="{FF2B5EF4-FFF2-40B4-BE49-F238E27FC236}">
                <a16:creationId xmlns:a16="http://schemas.microsoft.com/office/drawing/2014/main" id="{E0DD4972-2C10-41C6-AB48-C3BC53CE22BB}"/>
              </a:ext>
            </a:extLst>
          </p:cNvPr>
          <p:cNvSpPr txBox="1"/>
          <p:nvPr/>
        </p:nvSpPr>
        <p:spPr>
          <a:xfrm>
            <a:off x="2578651" y="1803548"/>
            <a:ext cx="6096000" cy="923330"/>
          </a:xfrm>
          <a:prstGeom prst="rect">
            <a:avLst/>
          </a:prstGeom>
          <a:noFill/>
        </p:spPr>
        <p:txBody>
          <a:bodyPr wrap="square">
            <a:spAutoFit/>
          </a:bodyPr>
          <a:lstStyle/>
          <a:p>
            <a:endParaRPr lang="en-GB" dirty="0"/>
          </a:p>
          <a:p>
            <a:r>
              <a:rPr lang="en-GB" dirty="0">
                <a:hlinkClick r:id="rId2"/>
              </a:rPr>
              <a:t>https://www.youtube.com/watch?v=e7rYbk9PNuM&amp;t=50s</a:t>
            </a:r>
            <a:endParaRPr lang="en-GB" dirty="0"/>
          </a:p>
          <a:p>
            <a:endParaRPr lang="en-GB" dirty="0"/>
          </a:p>
        </p:txBody>
      </p:sp>
      <p:pic>
        <p:nvPicPr>
          <p:cNvPr id="4" name="Picture 3">
            <a:extLst>
              <a:ext uri="{FF2B5EF4-FFF2-40B4-BE49-F238E27FC236}">
                <a16:creationId xmlns:a16="http://schemas.microsoft.com/office/drawing/2014/main" id="{360EAFAB-053E-A8C5-1721-4F6775225FE0}"/>
              </a:ext>
            </a:extLst>
          </p:cNvPr>
          <p:cNvPicPr>
            <a:picLocks noChangeAspect="1"/>
          </p:cNvPicPr>
          <p:nvPr/>
        </p:nvPicPr>
        <p:blipFill>
          <a:blip r:embed="rId3"/>
          <a:stretch>
            <a:fillRect/>
          </a:stretch>
        </p:blipFill>
        <p:spPr>
          <a:xfrm>
            <a:off x="2937563" y="2913063"/>
            <a:ext cx="5378175" cy="2979516"/>
          </a:xfrm>
          <a:prstGeom prst="rect">
            <a:avLst/>
          </a:prstGeom>
        </p:spPr>
      </p:pic>
    </p:spTree>
    <p:extLst>
      <p:ext uri="{BB962C8B-B14F-4D97-AF65-F5344CB8AC3E}">
        <p14:creationId xmlns:p14="http://schemas.microsoft.com/office/powerpoint/2010/main" val="4257069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E5EB4-DE78-44CA-83D1-2D2429A88113}"/>
              </a:ext>
            </a:extLst>
          </p:cNvPr>
          <p:cNvSpPr>
            <a:spLocks noGrp="1"/>
          </p:cNvSpPr>
          <p:nvPr>
            <p:ph type="title"/>
          </p:nvPr>
        </p:nvSpPr>
        <p:spPr/>
        <p:txBody>
          <a:bodyPr/>
          <a:lstStyle/>
          <a:p>
            <a:r>
              <a:rPr lang="en-GB" b="1" dirty="0">
                <a:solidFill>
                  <a:schemeClr val="accent1">
                    <a:lumMod val="75000"/>
                  </a:schemeClr>
                </a:solidFill>
                <a:latin typeface="Letter-join Plus 36" panose="02000505000000020003" pitchFamily="50" charset="0"/>
              </a:rPr>
              <a:t>Have a try at the times tables check</a:t>
            </a:r>
          </a:p>
        </p:txBody>
      </p:sp>
      <p:sp>
        <p:nvSpPr>
          <p:cNvPr id="3" name="Content Placeholder 2">
            <a:extLst>
              <a:ext uri="{FF2B5EF4-FFF2-40B4-BE49-F238E27FC236}">
                <a16:creationId xmlns:a16="http://schemas.microsoft.com/office/drawing/2014/main" id="{0AEFC2FA-B4E0-4B42-B6B6-533B0C4C28C9}"/>
              </a:ext>
            </a:extLst>
          </p:cNvPr>
          <p:cNvSpPr>
            <a:spLocks noGrp="1"/>
          </p:cNvSpPr>
          <p:nvPr>
            <p:ph idx="1"/>
          </p:nvPr>
        </p:nvSpPr>
        <p:spPr/>
        <p:txBody>
          <a:bodyPr vert="horz" lIns="91440" tIns="45720" rIns="91440" bIns="45720" rtlCol="0" anchor="t">
            <a:normAutofit/>
          </a:bodyPr>
          <a:lstStyle/>
          <a:p>
            <a:pPr marL="45720" indent="0" algn="ctr">
              <a:buNone/>
            </a:pPr>
            <a:r>
              <a:rPr lang="en-GB" sz="3600" dirty="0">
                <a:solidFill>
                  <a:schemeClr val="accent1">
                    <a:lumMod val="75000"/>
                  </a:schemeClr>
                </a:solidFill>
                <a:latin typeface="Letter-join Plus 36" panose="02000505000000020003" pitchFamily="50" charset="0"/>
                <a:ea typeface="Calibri"/>
                <a:cs typeface="Calibri"/>
              </a:rPr>
              <a:t>At the end of Year 4, all children sit the times tables check. We thought it would be nice for you to experience what it may look like. </a:t>
            </a:r>
            <a:endParaRPr lang="en-GB" sz="3600" dirty="0">
              <a:solidFill>
                <a:schemeClr val="accent1">
                  <a:lumMod val="75000"/>
                </a:schemeClr>
              </a:solidFill>
              <a:latin typeface="Letter-join Plus 36" panose="02000505000000020003" pitchFamily="50" charset="0"/>
            </a:endParaRPr>
          </a:p>
        </p:txBody>
      </p:sp>
    </p:spTree>
    <p:extLst>
      <p:ext uri="{BB962C8B-B14F-4D97-AF65-F5344CB8AC3E}">
        <p14:creationId xmlns:p14="http://schemas.microsoft.com/office/powerpoint/2010/main" val="3167694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8BAC5-8CB2-272F-DDD9-3316DB0F76C9}"/>
              </a:ext>
            </a:extLst>
          </p:cNvPr>
          <p:cNvSpPr>
            <a:spLocks noGrp="1"/>
          </p:cNvSpPr>
          <p:nvPr>
            <p:ph type="title"/>
          </p:nvPr>
        </p:nvSpPr>
        <p:spPr/>
        <p:txBody>
          <a:bodyPr/>
          <a:lstStyle/>
          <a:p>
            <a:r>
              <a:rPr lang="en-US" b="1" dirty="0">
                <a:solidFill>
                  <a:schemeClr val="accent1">
                    <a:lumMod val="75000"/>
                  </a:schemeClr>
                </a:solidFill>
                <a:latin typeface="Letter-join Plus 36" panose="02000505000000020003" pitchFamily="50" charset="0"/>
                <a:ea typeface="Calibri Light"/>
                <a:cs typeface="Calibri Light"/>
              </a:rPr>
              <a:t>Useful websites</a:t>
            </a:r>
            <a:endParaRPr lang="en-US" b="1" dirty="0">
              <a:solidFill>
                <a:schemeClr val="accent1">
                  <a:lumMod val="75000"/>
                </a:schemeClr>
              </a:solidFill>
              <a:latin typeface="Letter-join Plus 36" panose="02000505000000020003" pitchFamily="50" charset="0"/>
            </a:endParaRPr>
          </a:p>
        </p:txBody>
      </p:sp>
      <p:sp>
        <p:nvSpPr>
          <p:cNvPr id="3" name="Content Placeholder 2">
            <a:extLst>
              <a:ext uri="{FF2B5EF4-FFF2-40B4-BE49-F238E27FC236}">
                <a16:creationId xmlns:a16="http://schemas.microsoft.com/office/drawing/2014/main" id="{626F245E-0480-BA62-0920-898BA968DAE4}"/>
              </a:ext>
            </a:extLst>
          </p:cNvPr>
          <p:cNvSpPr>
            <a:spLocks noGrp="1"/>
          </p:cNvSpPr>
          <p:nvPr>
            <p:ph idx="1"/>
          </p:nvPr>
        </p:nvSpPr>
        <p:spPr>
          <a:xfrm>
            <a:off x="1143000" y="2057400"/>
            <a:ext cx="5434781" cy="4038600"/>
          </a:xfrm>
        </p:spPr>
        <p:txBody>
          <a:bodyPr vert="horz" lIns="91440" tIns="45720" rIns="91440" bIns="45720" rtlCol="0" anchor="t">
            <a:normAutofit/>
          </a:bodyPr>
          <a:lstStyle/>
          <a:p>
            <a:r>
              <a:rPr lang="en-US" dirty="0">
                <a:solidFill>
                  <a:schemeClr val="accent1">
                    <a:lumMod val="75000"/>
                  </a:schemeClr>
                </a:solidFill>
                <a:latin typeface="Letter-join Plus 36" panose="02000505000000020003" pitchFamily="50" charset="0"/>
                <a:ea typeface="Calibri"/>
                <a:cs typeface="Calibri"/>
              </a:rPr>
              <a:t>Times Tables Rock Stars</a:t>
            </a:r>
          </a:p>
          <a:p>
            <a:pPr marL="45720" indent="0">
              <a:buNone/>
            </a:pPr>
            <a:r>
              <a:rPr lang="en-US" dirty="0">
                <a:solidFill>
                  <a:schemeClr val="accent1">
                    <a:lumMod val="75000"/>
                  </a:schemeClr>
                </a:solidFill>
                <a:latin typeface="Letter-join Plus 36" panose="02000505000000020003" pitchFamily="50" charset="0"/>
                <a:ea typeface="Calibri"/>
                <a:cs typeface="Calibri"/>
                <a:hlinkClick r:id="rId2"/>
              </a:rPr>
              <a:t>https://ttrockstars.com/</a:t>
            </a:r>
            <a:endParaRPr lang="en-US" dirty="0">
              <a:solidFill>
                <a:schemeClr val="accent1">
                  <a:lumMod val="75000"/>
                </a:schemeClr>
              </a:solidFill>
              <a:latin typeface="Letter-join Plus 36" panose="02000505000000020003" pitchFamily="50" charset="0"/>
              <a:ea typeface="Calibri"/>
              <a:cs typeface="Calibri"/>
            </a:endParaRPr>
          </a:p>
          <a:p>
            <a:pPr marL="45720" indent="0">
              <a:buNone/>
            </a:pPr>
            <a:endParaRPr lang="en-US" dirty="0">
              <a:solidFill>
                <a:schemeClr val="accent1">
                  <a:lumMod val="75000"/>
                </a:schemeClr>
              </a:solidFill>
              <a:latin typeface="Letter-join Plus 36" panose="02000505000000020003" pitchFamily="50" charset="0"/>
              <a:ea typeface="Calibri"/>
              <a:cs typeface="Calibri"/>
            </a:endParaRPr>
          </a:p>
          <a:p>
            <a:r>
              <a:rPr lang="en-US" dirty="0">
                <a:solidFill>
                  <a:schemeClr val="accent1">
                    <a:lumMod val="75000"/>
                  </a:schemeClr>
                </a:solidFill>
                <a:latin typeface="Letter-join Plus 36" panose="02000505000000020003" pitchFamily="50" charset="0"/>
                <a:ea typeface="Calibri"/>
                <a:cs typeface="Calibri"/>
              </a:rPr>
              <a:t>Hit the button </a:t>
            </a:r>
          </a:p>
          <a:p>
            <a:pPr marL="45720" indent="0">
              <a:buNone/>
            </a:pPr>
            <a:r>
              <a:rPr lang="en-US" dirty="0">
                <a:solidFill>
                  <a:schemeClr val="accent1">
                    <a:lumMod val="75000"/>
                  </a:schemeClr>
                </a:solidFill>
                <a:latin typeface="Letter-join Plus 36" panose="02000505000000020003" pitchFamily="50" charset="0"/>
                <a:ea typeface="Calibri"/>
                <a:cs typeface="Calibri"/>
                <a:hlinkClick r:id="rId3"/>
              </a:rPr>
              <a:t>https://www.topmarks.co.uk/maths-games/hit-the-button</a:t>
            </a:r>
            <a:endParaRPr lang="en-US" dirty="0">
              <a:solidFill>
                <a:schemeClr val="accent1">
                  <a:lumMod val="75000"/>
                </a:schemeClr>
              </a:solidFill>
              <a:latin typeface="Letter-join Plus 36" panose="02000505000000020003" pitchFamily="50" charset="0"/>
              <a:ea typeface="Calibri"/>
              <a:cs typeface="Calibri"/>
            </a:endParaRPr>
          </a:p>
          <a:p>
            <a:pPr marL="45720" indent="0">
              <a:buNone/>
            </a:pPr>
            <a:endParaRPr lang="en-US" dirty="0">
              <a:solidFill>
                <a:schemeClr val="accent1">
                  <a:lumMod val="75000"/>
                </a:schemeClr>
              </a:solidFill>
              <a:latin typeface="Letter-join Plus 36" panose="02000505000000020003" pitchFamily="50" charset="0"/>
              <a:ea typeface="Calibri"/>
              <a:cs typeface="Calibri"/>
            </a:endParaRPr>
          </a:p>
        </p:txBody>
      </p:sp>
      <p:pic>
        <p:nvPicPr>
          <p:cNvPr id="4" name="Picture 3">
            <a:extLst>
              <a:ext uri="{FF2B5EF4-FFF2-40B4-BE49-F238E27FC236}">
                <a16:creationId xmlns:a16="http://schemas.microsoft.com/office/drawing/2014/main" id="{DA06E3AA-B47A-1EA5-40D8-CB11177A0095}"/>
              </a:ext>
            </a:extLst>
          </p:cNvPr>
          <p:cNvPicPr>
            <a:picLocks noChangeAspect="1"/>
          </p:cNvPicPr>
          <p:nvPr/>
        </p:nvPicPr>
        <p:blipFill>
          <a:blip r:embed="rId4"/>
          <a:stretch>
            <a:fillRect/>
          </a:stretch>
        </p:blipFill>
        <p:spPr>
          <a:xfrm>
            <a:off x="5010602" y="1092890"/>
            <a:ext cx="5311914" cy="2386662"/>
          </a:xfrm>
          <a:prstGeom prst="rect">
            <a:avLst/>
          </a:prstGeom>
        </p:spPr>
      </p:pic>
      <p:pic>
        <p:nvPicPr>
          <p:cNvPr id="5" name="Picture 4">
            <a:extLst>
              <a:ext uri="{FF2B5EF4-FFF2-40B4-BE49-F238E27FC236}">
                <a16:creationId xmlns:a16="http://schemas.microsoft.com/office/drawing/2014/main" id="{D427AD33-E75F-C1AD-4E15-B2D49A178289}"/>
              </a:ext>
            </a:extLst>
          </p:cNvPr>
          <p:cNvPicPr>
            <a:picLocks noChangeAspect="1"/>
          </p:cNvPicPr>
          <p:nvPr/>
        </p:nvPicPr>
        <p:blipFill>
          <a:blip r:embed="rId5"/>
          <a:stretch>
            <a:fillRect/>
          </a:stretch>
        </p:blipFill>
        <p:spPr>
          <a:xfrm>
            <a:off x="7107222" y="3479552"/>
            <a:ext cx="4770146" cy="3117794"/>
          </a:xfrm>
          <a:prstGeom prst="rect">
            <a:avLst/>
          </a:prstGeom>
        </p:spPr>
      </p:pic>
    </p:spTree>
    <p:extLst>
      <p:ext uri="{BB962C8B-B14F-4D97-AF65-F5344CB8AC3E}">
        <p14:creationId xmlns:p14="http://schemas.microsoft.com/office/powerpoint/2010/main" val="431710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D8C64-92E7-46C6-8A43-CB4906426C90}"/>
              </a:ext>
            </a:extLst>
          </p:cNvPr>
          <p:cNvSpPr txBox="1">
            <a:spLocks/>
          </p:cNvSpPr>
          <p:nvPr/>
        </p:nvSpPr>
        <p:spPr>
          <a:xfrm>
            <a:off x="838200" y="184805"/>
            <a:ext cx="10515600" cy="15058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5200">
                <a:solidFill>
                  <a:schemeClr val="accent1">
                    <a:lumMod val="75000"/>
                  </a:schemeClr>
                </a:solidFill>
                <a:latin typeface="Letter-join Plus 36" panose="02000505000000020003" pitchFamily="50" charset="0"/>
              </a:rPr>
              <a:t>Questions</a:t>
            </a:r>
          </a:p>
        </p:txBody>
      </p:sp>
      <p:pic>
        <p:nvPicPr>
          <p:cNvPr id="3" name="Graphic 2" descr="Help">
            <a:extLst>
              <a:ext uri="{FF2B5EF4-FFF2-40B4-BE49-F238E27FC236}">
                <a16:creationId xmlns:a16="http://schemas.microsoft.com/office/drawing/2014/main" id="{BA6490CD-0A24-4FDB-8FF9-B01973EF5AA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70848" y="1203848"/>
            <a:ext cx="4450303" cy="4450303"/>
          </a:xfrm>
          <a:prstGeom prst="rect">
            <a:avLst/>
          </a:prstGeom>
        </p:spPr>
      </p:pic>
    </p:spTree>
    <p:extLst>
      <p:ext uri="{BB962C8B-B14F-4D97-AF65-F5344CB8AC3E}">
        <p14:creationId xmlns:p14="http://schemas.microsoft.com/office/powerpoint/2010/main" val="19445421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154A6-8786-49A3-ADF7-5BE03B65217C}"/>
              </a:ext>
            </a:extLst>
          </p:cNvPr>
          <p:cNvSpPr txBox="1">
            <a:spLocks/>
          </p:cNvSpPr>
          <p:nvPr/>
        </p:nvSpPr>
        <p:spPr>
          <a:xfrm>
            <a:off x="836673" y="562271"/>
            <a:ext cx="10515600" cy="2259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5200" b="1" dirty="0">
                <a:solidFill>
                  <a:schemeClr val="accent1">
                    <a:lumMod val="75000"/>
                  </a:schemeClr>
                </a:solidFill>
                <a:latin typeface="Letter-join Plus 36" panose="02000505000000020003" pitchFamily="50" charset="0"/>
              </a:rPr>
              <a:t>Thank you for coming!</a:t>
            </a:r>
          </a:p>
          <a:p>
            <a:pPr algn="ctr"/>
            <a:r>
              <a:rPr lang="en-US" sz="5200" b="1" dirty="0">
                <a:solidFill>
                  <a:schemeClr val="accent1">
                    <a:lumMod val="75000"/>
                  </a:schemeClr>
                </a:solidFill>
                <a:latin typeface="Letter-join Plus 36" panose="02000505000000020003" pitchFamily="50" charset="0"/>
              </a:rPr>
              <a:t>We will hopefully see you at our times tables musical later in the year! </a:t>
            </a:r>
          </a:p>
        </p:txBody>
      </p:sp>
      <p:pic>
        <p:nvPicPr>
          <p:cNvPr id="3" name="Graphic 2" descr="Smiling Face with No Fill">
            <a:extLst>
              <a:ext uri="{FF2B5EF4-FFF2-40B4-BE49-F238E27FC236}">
                <a16:creationId xmlns:a16="http://schemas.microsoft.com/office/drawing/2014/main" id="{B735DA41-FD92-42BB-8242-4E6BB6AD035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869321" y="2407697"/>
            <a:ext cx="4450303" cy="4450303"/>
          </a:xfrm>
          <a:prstGeom prst="rect">
            <a:avLst/>
          </a:prstGeom>
        </p:spPr>
      </p:pic>
    </p:spTree>
    <p:extLst>
      <p:ext uri="{BB962C8B-B14F-4D97-AF65-F5344CB8AC3E}">
        <p14:creationId xmlns:p14="http://schemas.microsoft.com/office/powerpoint/2010/main" val="135155798"/>
      </p:ext>
    </p:extLst>
  </p:cSld>
  <p:clrMapOvr>
    <a:masterClrMapping/>
  </p:clrMapOvr>
</p:sld>
</file>

<file path=ppt/theme/theme1.xml><?xml version="1.0" encoding="utf-8"?>
<a:theme xmlns:a="http://schemas.openxmlformats.org/drawingml/2006/main" name="Basis">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1096</TotalTime>
  <Words>1110</Words>
  <Application>Microsoft Office PowerPoint</Application>
  <PresentationFormat>Widescreen</PresentationFormat>
  <Paragraphs>152</Paragraphs>
  <Slides>27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Arial,Sans-Serif</vt:lpstr>
      <vt:lpstr>Calibri</vt:lpstr>
      <vt:lpstr>Corbel</vt:lpstr>
      <vt:lpstr>Letter-join Plus 36</vt:lpstr>
      <vt:lpstr>Basis</vt:lpstr>
      <vt:lpstr>Multiplication Tables Workshop </vt:lpstr>
      <vt:lpstr>PowerPoint Presentation</vt:lpstr>
      <vt:lpstr>How do children learn their times tables?</vt:lpstr>
      <vt:lpstr>How do children learn their times tables?</vt:lpstr>
      <vt:lpstr>How do children learn their times tables?</vt:lpstr>
      <vt:lpstr>How do children learn their times tables?</vt:lpstr>
      <vt:lpstr>When do the children learn times tables?</vt:lpstr>
      <vt:lpstr>What order do they learn them? </vt:lpstr>
      <vt:lpstr>Year 4</vt:lpstr>
      <vt:lpstr>Important message</vt:lpstr>
      <vt:lpstr>Strategies to help to learn </vt:lpstr>
      <vt:lpstr>Commutativity</vt:lpstr>
      <vt:lpstr>Fact Families </vt:lpstr>
      <vt:lpstr>Fact Families </vt:lpstr>
      <vt:lpstr>Known Facts</vt:lpstr>
      <vt:lpstr>Tricks and patterns</vt:lpstr>
      <vt:lpstr>Tricks and patterns</vt:lpstr>
      <vt:lpstr>The tricky 6</vt:lpstr>
      <vt:lpstr>Top Takeaways</vt:lpstr>
      <vt:lpstr>Let's get the children in and have some fun learning times tables</vt:lpstr>
      <vt:lpstr>Games </vt:lpstr>
      <vt:lpstr>Ticket Times Tables</vt:lpstr>
      <vt:lpstr>Songs on YouTube </vt:lpstr>
      <vt:lpstr>Have a try at the times tables check</vt:lpstr>
      <vt:lpstr>Useful websites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Times Tables Workshop</dc:title>
  <dc:creator>Taryn Rennocks</dc:creator>
  <cp:lastModifiedBy>Aneliese Walsh</cp:lastModifiedBy>
  <cp:revision>228</cp:revision>
  <dcterms:created xsi:type="dcterms:W3CDTF">2026-09-17T14:59:48Z</dcterms:created>
  <dcterms:modified xsi:type="dcterms:W3CDTF">2026-09-20T19:53:37Z</dcterms:modified>
</cp:coreProperties>
</file>