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Noto Sans Symbols" panose="020B0604020202020204" charset="0"/>
      <p:regular r:id="rId36"/>
      <p:bold r:id="rId37"/>
    </p:embeddedFont>
    <p:embeddedFont>
      <p:font typeface="Nunito" pitchFamily="2"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Ef9idM94AAA4E+MQExVD8ILM3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c32744a18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c32744a18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Question styles include: </a:t>
            </a:r>
            <a:endParaRPr/>
          </a:p>
          <a:p>
            <a:pPr marL="457200" lvl="0" indent="-298450" algn="l" rtl="0">
              <a:spcBef>
                <a:spcPts val="0"/>
              </a:spcBef>
              <a:spcAft>
                <a:spcPts val="0"/>
              </a:spcAft>
              <a:buClr>
                <a:schemeClr val="dk1"/>
              </a:buClr>
              <a:buSzPts val="1200"/>
              <a:buFont typeface="Calibri"/>
              <a:buChar char="-"/>
            </a:pPr>
            <a:r>
              <a:rPr lang="en-GB"/>
              <a:t>Multiple choice questions</a:t>
            </a:r>
            <a:endParaRPr/>
          </a:p>
          <a:p>
            <a:pPr marL="457200" lvl="0" indent="-298450" algn="l" rtl="0">
              <a:spcBef>
                <a:spcPts val="0"/>
              </a:spcBef>
              <a:spcAft>
                <a:spcPts val="0"/>
              </a:spcAft>
              <a:buClr>
                <a:schemeClr val="dk1"/>
              </a:buClr>
              <a:buSzPts val="1200"/>
              <a:buFont typeface="Calibri"/>
              <a:buChar char="-"/>
            </a:pPr>
            <a:r>
              <a:rPr lang="en-GB"/>
              <a:t>One-word answers</a:t>
            </a:r>
            <a:endParaRPr/>
          </a:p>
          <a:p>
            <a:pPr marL="457200" lvl="0" indent="-298450" algn="l" rtl="0">
              <a:spcBef>
                <a:spcPts val="0"/>
              </a:spcBef>
              <a:spcAft>
                <a:spcPts val="0"/>
              </a:spcAft>
              <a:buClr>
                <a:schemeClr val="dk1"/>
              </a:buClr>
              <a:buSzPts val="1200"/>
              <a:buFont typeface="Calibri"/>
              <a:buChar char="-"/>
            </a:pPr>
            <a:r>
              <a:rPr lang="en-GB"/>
              <a:t>Short answer questions</a:t>
            </a:r>
            <a:endParaRPr/>
          </a:p>
          <a:p>
            <a:pPr marL="457200" lvl="0" indent="-298450" algn="l" rtl="0">
              <a:spcBef>
                <a:spcPts val="0"/>
              </a:spcBef>
              <a:spcAft>
                <a:spcPts val="0"/>
              </a:spcAft>
              <a:buClr>
                <a:schemeClr val="dk1"/>
              </a:buClr>
              <a:buSzPts val="1200"/>
              <a:buFont typeface="Calibri"/>
              <a:buChar char="-"/>
            </a:pPr>
            <a:r>
              <a:rPr lang="en-GB"/>
              <a:t>Multiple mark (long answer) questions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This question is based on the whole text (2 pages).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Example questions to ask at home:</a:t>
            </a:r>
            <a:endParaRPr/>
          </a:p>
          <a:p>
            <a:pPr marL="457200" lvl="0" indent="-298450" algn="l" rtl="0">
              <a:spcBef>
                <a:spcPts val="0"/>
              </a:spcBef>
              <a:spcAft>
                <a:spcPts val="0"/>
              </a:spcAft>
              <a:buClr>
                <a:schemeClr val="dk1"/>
              </a:buClr>
              <a:buSzPts val="1200"/>
              <a:buFont typeface="Calibri"/>
              <a:buChar char="-"/>
            </a:pPr>
            <a:r>
              <a:rPr lang="en-GB"/>
              <a:t>What does this word mean? </a:t>
            </a:r>
            <a:endParaRPr/>
          </a:p>
          <a:p>
            <a:pPr marL="457200" lvl="0" indent="-298450" algn="l" rtl="0">
              <a:spcBef>
                <a:spcPts val="0"/>
              </a:spcBef>
              <a:spcAft>
                <a:spcPts val="0"/>
              </a:spcAft>
              <a:buClr>
                <a:schemeClr val="dk1"/>
              </a:buClr>
              <a:buSzPts val="1200"/>
              <a:buFont typeface="Calibri"/>
              <a:buChar char="-"/>
            </a:pPr>
            <a:r>
              <a:rPr lang="en-GB"/>
              <a:t>Which word in this paragraph is the closest in meaning to…?</a:t>
            </a:r>
            <a:endParaRPr/>
          </a:p>
          <a:p>
            <a:pPr marL="457200" lvl="0" indent="-298450" algn="l" rtl="0">
              <a:spcBef>
                <a:spcPts val="0"/>
              </a:spcBef>
              <a:spcAft>
                <a:spcPts val="0"/>
              </a:spcAft>
              <a:buClr>
                <a:schemeClr val="dk1"/>
              </a:buClr>
              <a:buSzPts val="1200"/>
              <a:buFont typeface="Calibri"/>
              <a:buChar char="-"/>
            </a:pPr>
            <a:r>
              <a:rPr lang="en-GB"/>
              <a:t>What [character] doing when [event] happened?</a:t>
            </a:r>
            <a:endParaRPr/>
          </a:p>
          <a:p>
            <a:pPr marL="457200" lvl="0" indent="-298450" algn="l" rtl="0">
              <a:spcBef>
                <a:spcPts val="0"/>
              </a:spcBef>
              <a:spcAft>
                <a:spcPts val="0"/>
              </a:spcAft>
              <a:buClr>
                <a:schemeClr val="dk1"/>
              </a:buClr>
              <a:buSzPts val="1200"/>
              <a:buFont typeface="Calibri"/>
              <a:buChar char="-"/>
            </a:pPr>
            <a:r>
              <a:rPr lang="en-GB"/>
              <a:t>True or false questions about a paragraph/ text.</a:t>
            </a:r>
            <a:endParaRPr/>
          </a:p>
          <a:p>
            <a:pPr marL="457200" lvl="0" indent="-298450" algn="l" rtl="0">
              <a:spcBef>
                <a:spcPts val="0"/>
              </a:spcBef>
              <a:spcAft>
                <a:spcPts val="0"/>
              </a:spcAft>
              <a:buClr>
                <a:schemeClr val="dk1"/>
              </a:buClr>
              <a:buSzPts val="1200"/>
              <a:buFont typeface="Calibri"/>
              <a:buChar char="-"/>
            </a:pPr>
            <a:r>
              <a:rPr lang="en-GB"/>
              <a:t>Why do you [character] did [event]? Can you think of another reason?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32744a186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2c32744a186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Identify that there are some questions that have 2 marks and some that have 1. If the answer to this question is wrong, children could still get a mark for a correct method containing an error.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These are examples of how children could solve the calculations. There are some that could/ should be solved mentally as it is far quicker that way (40 marks in 30 minutes does not allow for 1 minute + per mark). </a:t>
            </a:r>
            <a:endParaRPr/>
          </a:p>
          <a:p>
            <a:pPr marL="158750" lvl="0" indent="0" algn="l" rtl="0">
              <a:spcBef>
                <a:spcPts val="0"/>
              </a:spcBef>
              <a:spcAft>
                <a:spcPts val="0"/>
              </a:spcAft>
              <a:buClr>
                <a:schemeClr val="dk1"/>
              </a:buClr>
              <a:buSzPts val="1200"/>
              <a:buFont typeface="Calibri"/>
              <a:buNone/>
            </a:pPr>
            <a:r>
              <a:rPr lang="en-GB"/>
              <a:t>Answers should always be given in their simplest form unless stated otherwise (e.g. for question 11, 20 + 2 would not be accepted as a correct answer).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c32744a186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2c32744a186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In general, the questions get progressively harder throughout the paper. As this is the case, it is not unusual for children to be unable to complete the entire paper in the given time. Maths Paper 1 (Arithmetic)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This question is an example where pupils will need to justify their answer.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Question 9: Pictograms are part of the Year 3/ 4 curriculum.</a:t>
            </a:r>
            <a:endParaRPr/>
          </a:p>
          <a:p>
            <a:pPr marL="158750" lvl="0" indent="0" algn="l" rtl="0">
              <a:spcBef>
                <a:spcPts val="0"/>
              </a:spcBef>
              <a:spcAft>
                <a:spcPts val="0"/>
              </a:spcAft>
              <a:buClr>
                <a:schemeClr val="dk1"/>
              </a:buClr>
              <a:buSzPts val="1200"/>
              <a:buFont typeface="Calibri"/>
              <a:buNone/>
            </a:pPr>
            <a:r>
              <a:rPr lang="en-GB"/>
              <a:t>Question 15: This show that children will need to know how to convert but they do not need to remember the conversion fact.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Note that this is a three mark question.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c4acdb91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c4acdb914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2c4acdb914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c4acdb914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c4acdb914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2c4acdb914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4757dc6ba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c4757dc6b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The question types include:</a:t>
            </a:r>
            <a:endParaRPr/>
          </a:p>
          <a:p>
            <a:pPr marL="457200" lvl="0" indent="-298450" algn="l" rtl="0">
              <a:spcBef>
                <a:spcPts val="0"/>
              </a:spcBef>
              <a:spcAft>
                <a:spcPts val="0"/>
              </a:spcAft>
              <a:buClr>
                <a:schemeClr val="dk1"/>
              </a:buClr>
              <a:buSzPts val="1200"/>
              <a:buFont typeface="Calibri"/>
              <a:buChar char="-"/>
            </a:pPr>
            <a:r>
              <a:rPr lang="en-GB"/>
              <a:t>Circling</a:t>
            </a:r>
            <a:endParaRPr/>
          </a:p>
          <a:p>
            <a:pPr marL="457200" lvl="0" indent="-298450" algn="l" rtl="0">
              <a:spcBef>
                <a:spcPts val="0"/>
              </a:spcBef>
              <a:spcAft>
                <a:spcPts val="0"/>
              </a:spcAft>
              <a:buClr>
                <a:schemeClr val="dk1"/>
              </a:buClr>
              <a:buSzPts val="1200"/>
              <a:buFont typeface="Calibri"/>
              <a:buChar char="-"/>
            </a:pPr>
            <a:r>
              <a:rPr lang="en-GB"/>
              <a:t>Drawing lines to connect</a:t>
            </a:r>
            <a:endParaRPr/>
          </a:p>
          <a:p>
            <a:pPr marL="457200" lvl="0" indent="-298450" algn="l" rtl="0">
              <a:spcBef>
                <a:spcPts val="0"/>
              </a:spcBef>
              <a:spcAft>
                <a:spcPts val="0"/>
              </a:spcAft>
              <a:buClr>
                <a:schemeClr val="dk1"/>
              </a:buClr>
              <a:buSzPts val="1200"/>
              <a:buFont typeface="Calibri"/>
              <a:buChar char="-"/>
            </a:pPr>
            <a:r>
              <a:rPr lang="en-GB"/>
              <a:t>Multiple choice questions (including ticking tables)</a:t>
            </a:r>
            <a:endParaRPr/>
          </a:p>
          <a:p>
            <a:pPr marL="457200" lvl="0" indent="-298450" algn="l" rtl="0">
              <a:spcBef>
                <a:spcPts val="0"/>
              </a:spcBef>
              <a:spcAft>
                <a:spcPts val="0"/>
              </a:spcAft>
              <a:buClr>
                <a:schemeClr val="dk1"/>
              </a:buClr>
              <a:buSzPts val="1200"/>
              <a:buFont typeface="Calibri"/>
              <a:buChar char="-"/>
            </a:pPr>
            <a:r>
              <a:rPr lang="en-GB"/>
              <a:t>One-word answers</a:t>
            </a:r>
            <a:endParaRPr/>
          </a:p>
          <a:p>
            <a:pPr marL="457200" lvl="0" indent="-298450" algn="l" rtl="0">
              <a:spcBef>
                <a:spcPts val="0"/>
              </a:spcBef>
              <a:spcAft>
                <a:spcPts val="0"/>
              </a:spcAft>
              <a:buClr>
                <a:schemeClr val="dk1"/>
              </a:buClr>
              <a:buSzPts val="1200"/>
              <a:buFont typeface="Calibri"/>
              <a:buChar char="-"/>
            </a:pPr>
            <a:r>
              <a:rPr lang="en-GB"/>
              <a:t>Short answer questions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For questions 8 and 34, there are various correct answers.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GB"/>
              <a:t>There is a spelling script that accompanies this. Example:</a:t>
            </a:r>
            <a:endParaRPr/>
          </a:p>
          <a:p>
            <a:pPr marL="158750" lvl="0" indent="0" algn="l" rtl="0">
              <a:spcBef>
                <a:spcPts val="0"/>
              </a:spcBef>
              <a:spcAft>
                <a:spcPts val="0"/>
              </a:spcAft>
              <a:buClr>
                <a:schemeClr val="dk1"/>
              </a:buClr>
              <a:buSzPts val="1200"/>
              <a:buFont typeface="Calibri"/>
              <a:buNone/>
            </a:pPr>
            <a:r>
              <a:rPr lang="en-GB"/>
              <a:t>The word is creature. The dragon is an imaginary creature. The word is creature.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5"/>
          <p:cNvGrpSpPr/>
          <p:nvPr/>
        </p:nvGrpSpPr>
        <p:grpSpPr>
          <a:xfrm>
            <a:off x="0" y="-8467"/>
            <a:ext cx="12192000" cy="6866467"/>
            <a:chOff x="0" y="-8467"/>
            <a:chExt cx="12192000" cy="6866467"/>
          </a:xfrm>
        </p:grpSpPr>
        <p:cxnSp>
          <p:nvCxnSpPr>
            <p:cNvPr id="28" name="Google Shape;28;p25"/>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9" name="Google Shape;29;p25"/>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0" name="Google Shape;30;p2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1" name="Google Shape;31;p2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5"/>
            <p:cNvSpPr/>
            <p:nvPr/>
          </p:nvSpPr>
          <p:spPr>
            <a:xfrm>
              <a:off x="8932333" y="3048000"/>
              <a:ext cx="3259667" cy="3810000"/>
            </a:xfrm>
            <a:prstGeom prst="triangle">
              <a:avLst>
                <a:gd name="adj" fmla="val 100000"/>
              </a:avLst>
            </a:prstGeom>
            <a:solidFill>
              <a:schemeClr val="accent1">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EA3C9E">
                <a:alpha val="49803"/>
              </a:srgbClr>
            </a:solidFill>
            <a:ln>
              <a:noFill/>
            </a:ln>
          </p:spPr>
        </p:sp>
        <p:sp>
          <p:nvSpPr>
            <p:cNvPr id="34" name="Google Shape;34;p2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A3C9E">
                <a:alpha val="69803"/>
              </a:srgbClr>
            </a:solidFill>
            <a:ln>
              <a:noFill/>
            </a:ln>
          </p:spPr>
        </p:sp>
        <p:sp>
          <p:nvSpPr>
            <p:cNvPr id="35" name="Google Shape;35;p2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B2126C">
                <a:alpha val="80000"/>
              </a:srgbClr>
            </a:solidFill>
            <a:ln>
              <a:noFill/>
            </a:ln>
          </p:spPr>
        </p:sp>
        <p:sp>
          <p:nvSpPr>
            <p:cNvPr id="36" name="Google Shape;36;p25"/>
            <p:cNvSpPr/>
            <p:nvPr/>
          </p:nvSpPr>
          <p:spPr>
            <a:xfrm>
              <a:off x="10371666" y="3589867"/>
              <a:ext cx="1817159" cy="3268133"/>
            </a:xfrm>
            <a:prstGeom prst="triangle">
              <a:avLst>
                <a:gd name="adj" fmla="val 100000"/>
              </a:avLst>
            </a:prstGeom>
            <a:solidFill>
              <a:srgbClr val="B2126C">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5"/>
            <p:cNvSpPr/>
            <p:nvPr/>
          </p:nvSpPr>
          <p:spPr>
            <a:xfrm rot="10800000">
              <a:off x="0" y="0"/>
              <a:ext cx="842596" cy="5666154"/>
            </a:xfrm>
            <a:prstGeom prst="triangle">
              <a:avLst>
                <a:gd name="adj" fmla="val 100000"/>
              </a:avLst>
            </a:prstGeom>
            <a:solidFill>
              <a:srgbClr val="EA3C9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5"/>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EA3C9E"/>
              </a:buClr>
              <a:buSzPts val="5400"/>
              <a:buFont typeface="Trebuchet MS"/>
              <a:buNone/>
              <a:defRPr sz="5400">
                <a:solidFill>
                  <a:srgbClr val="EA3C9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34"/>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4"/>
          <p:cNvSpPr>
            <a:spLocks noGrp="1"/>
          </p:cNvSpPr>
          <p:nvPr>
            <p:ph type="pic" idx="2"/>
          </p:nvPr>
        </p:nvSpPr>
        <p:spPr>
          <a:xfrm>
            <a:off x="677334" y="609600"/>
            <a:ext cx="8596668" cy="3845718"/>
          </a:xfrm>
          <a:prstGeom prst="rect">
            <a:avLst/>
          </a:prstGeom>
          <a:noFill/>
          <a:ln>
            <a:noFill/>
          </a:ln>
        </p:spPr>
      </p:sp>
      <p:sp>
        <p:nvSpPr>
          <p:cNvPr id="95" name="Google Shape;95;p34"/>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6" name="Google Shape;96;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9"/>
        <p:cNvGrpSpPr/>
        <p:nvPr/>
      </p:nvGrpSpPr>
      <p:grpSpPr>
        <a:xfrm>
          <a:off x="0" y="0"/>
          <a:ext cx="0" cy="0"/>
          <a:chOff x="0" y="0"/>
          <a:chExt cx="0" cy="0"/>
        </a:xfrm>
      </p:grpSpPr>
      <p:sp>
        <p:nvSpPr>
          <p:cNvPr id="100" name="Google Shape;100;p35"/>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5"/>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2" name="Google Shape;102;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5"/>
        <p:cNvGrpSpPr/>
        <p:nvPr/>
      </p:nvGrpSpPr>
      <p:grpSpPr>
        <a:xfrm>
          <a:off x="0" y="0"/>
          <a:ext cx="0" cy="0"/>
          <a:chOff x="0" y="0"/>
          <a:chExt cx="0" cy="0"/>
        </a:xfrm>
      </p:grpSpPr>
      <p:sp>
        <p:nvSpPr>
          <p:cNvPr id="106" name="Google Shape;106;p3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6"/>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8" name="Google Shape;108;p36"/>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9" name="Google Shape;109;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2" name="Google Shape;112;p3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
        <p:nvSpPr>
          <p:cNvPr id="113" name="Google Shape;113;p3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4"/>
        <p:cNvGrpSpPr/>
        <p:nvPr/>
      </p:nvGrpSpPr>
      <p:grpSpPr>
        <a:xfrm>
          <a:off x="0" y="0"/>
          <a:ext cx="0" cy="0"/>
          <a:chOff x="0" y="0"/>
          <a:chExt cx="0" cy="0"/>
        </a:xfrm>
      </p:grpSpPr>
      <p:sp>
        <p:nvSpPr>
          <p:cNvPr id="115" name="Google Shape;115;p37"/>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7"/>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7" name="Google Shape;117;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0"/>
        <p:cNvGrpSpPr/>
        <p:nvPr/>
      </p:nvGrpSpPr>
      <p:grpSpPr>
        <a:xfrm>
          <a:off x="0" y="0"/>
          <a:ext cx="0" cy="0"/>
          <a:chOff x="0" y="0"/>
          <a:chExt cx="0" cy="0"/>
        </a:xfrm>
      </p:grpSpPr>
      <p:sp>
        <p:nvSpPr>
          <p:cNvPr id="121" name="Google Shape;121;p3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8"/>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38"/>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7" name="Google Shape;127;p3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
        <p:nvSpPr>
          <p:cNvPr id="128" name="Google Shape;128;p3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accen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39"/>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2" name="Google Shape;132;p3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33" name="Google Shape;133;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4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0"/>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9" name="Google Shape;139;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41"/>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1"/>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5" name="Google Shape;145;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EA3C9E"/>
              </a:buClr>
              <a:buSzPts val="2800"/>
              <a:buFont typeface="Trebuchet MS"/>
              <a:buNone/>
              <a:defRPr sz="2400">
                <a:latin typeface="Trebuchet MS"/>
                <a:ea typeface="Trebuchet MS"/>
                <a:cs typeface="Trebuchet MS"/>
                <a:sym typeface="Trebuchet MS"/>
              </a:defRPr>
            </a:lvl1pPr>
            <a:lvl2pPr lvl="1" algn="l">
              <a:spcBef>
                <a:spcPts val="0"/>
              </a:spcBef>
              <a:spcAft>
                <a:spcPts val="0"/>
              </a:spcAft>
              <a:buClr>
                <a:schemeClr val="dk2"/>
              </a:buClr>
              <a:buSzPts val="2800"/>
              <a:buNone/>
              <a:defRPr/>
            </a:lvl2pPr>
            <a:lvl3pPr lvl="2" algn="l">
              <a:spcBef>
                <a:spcPts val="0"/>
              </a:spcBef>
              <a:spcAft>
                <a:spcPts val="0"/>
              </a:spcAft>
              <a:buClr>
                <a:schemeClr val="dk2"/>
              </a:buClr>
              <a:buSzPts val="2800"/>
              <a:buNone/>
              <a:defRPr/>
            </a:lvl3pPr>
            <a:lvl4pPr lvl="3" algn="l">
              <a:spcBef>
                <a:spcPts val="0"/>
              </a:spcBef>
              <a:spcAft>
                <a:spcPts val="0"/>
              </a:spcAft>
              <a:buClr>
                <a:schemeClr val="dk2"/>
              </a:buClr>
              <a:buSzPts val="2800"/>
              <a:buNone/>
              <a:defRPr/>
            </a:lvl4pPr>
            <a:lvl5pPr lvl="4" algn="l">
              <a:spcBef>
                <a:spcPts val="0"/>
              </a:spcBef>
              <a:spcAft>
                <a:spcPts val="0"/>
              </a:spcAft>
              <a:buClr>
                <a:schemeClr val="dk2"/>
              </a:buClr>
              <a:buSzPts val="2800"/>
              <a:buNone/>
              <a:defRPr/>
            </a:lvl5pPr>
            <a:lvl6pPr lvl="5" algn="l">
              <a:spcBef>
                <a:spcPts val="0"/>
              </a:spcBef>
              <a:spcAft>
                <a:spcPts val="0"/>
              </a:spcAft>
              <a:buClr>
                <a:schemeClr val="dk2"/>
              </a:buClr>
              <a:buSzPts val="2800"/>
              <a:buNone/>
              <a:defRPr/>
            </a:lvl6pPr>
            <a:lvl7pPr lvl="6" algn="l">
              <a:spcBef>
                <a:spcPts val="0"/>
              </a:spcBef>
              <a:spcAft>
                <a:spcPts val="0"/>
              </a:spcAft>
              <a:buClr>
                <a:schemeClr val="dk2"/>
              </a:buClr>
              <a:buSzPts val="2800"/>
              <a:buNone/>
              <a:defRPr/>
            </a:lvl7pPr>
            <a:lvl8pPr lvl="7" algn="l">
              <a:spcBef>
                <a:spcPts val="0"/>
              </a:spcBef>
              <a:spcAft>
                <a:spcPts val="0"/>
              </a:spcAft>
              <a:buClr>
                <a:schemeClr val="dk2"/>
              </a:buClr>
              <a:buSzPts val="2800"/>
              <a:buNone/>
              <a:defRPr/>
            </a:lvl8pPr>
            <a:lvl9pPr lvl="8" algn="l">
              <a:spcBef>
                <a:spcPts val="0"/>
              </a:spcBef>
              <a:spcAft>
                <a:spcPts val="0"/>
              </a:spcAft>
              <a:buClr>
                <a:schemeClr val="dk2"/>
              </a:buClr>
              <a:buSzPts val="2800"/>
              <a:buNone/>
              <a:defRPr/>
            </a:lvl9pPr>
          </a:lstStyle>
          <a:p>
            <a:endParaRPr/>
          </a:p>
        </p:txBody>
      </p:sp>
      <p:sp>
        <p:nvSpPr>
          <p:cNvPr id="51" name="Google Shape;51;p27"/>
          <p:cNvSpPr txBox="1">
            <a:spLocks noGrp="1"/>
          </p:cNvSpPr>
          <p:nvPr>
            <p:ph type="body" idx="1"/>
          </p:nvPr>
        </p:nvSpPr>
        <p:spPr>
          <a:xfrm>
            <a:off x="415600" y="985737"/>
            <a:ext cx="11360800" cy="5106097"/>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SzPts val="1800"/>
              <a:buFont typeface="Nunito"/>
              <a:buChar char="●"/>
              <a:defRPr sz="2133">
                <a:solidFill>
                  <a:schemeClr val="dk1"/>
                </a:solidFill>
                <a:latin typeface="Trebuchet MS"/>
                <a:ea typeface="Trebuchet MS"/>
                <a:cs typeface="Trebuchet MS"/>
                <a:sym typeface="Trebuchet MS"/>
              </a:defRPr>
            </a:lvl1pPr>
            <a:lvl2pPr marL="914400" lvl="1" indent="-317500" algn="l">
              <a:spcBef>
                <a:spcPts val="2133"/>
              </a:spcBef>
              <a:spcAft>
                <a:spcPts val="0"/>
              </a:spcAft>
              <a:buSzPts val="1400"/>
              <a:buFont typeface="Nunito"/>
              <a:buChar char="○"/>
              <a:defRPr>
                <a:latin typeface="Nunito"/>
                <a:ea typeface="Nunito"/>
                <a:cs typeface="Nunito"/>
                <a:sym typeface="Nunito"/>
              </a:defRPr>
            </a:lvl2pPr>
            <a:lvl3pPr marL="1371600" lvl="2" indent="-317500" algn="l">
              <a:spcBef>
                <a:spcPts val="2133"/>
              </a:spcBef>
              <a:spcAft>
                <a:spcPts val="0"/>
              </a:spcAft>
              <a:buSzPts val="1400"/>
              <a:buChar char="■"/>
              <a:defRPr/>
            </a:lvl3pPr>
            <a:lvl4pPr marL="1828800" lvl="3" indent="-317500" algn="l">
              <a:spcBef>
                <a:spcPts val="2133"/>
              </a:spcBef>
              <a:spcAft>
                <a:spcPts val="0"/>
              </a:spcAft>
              <a:buSzPts val="1400"/>
              <a:buFont typeface="Nunito"/>
              <a:buChar char="●"/>
              <a:defRPr>
                <a:latin typeface="Nunito"/>
                <a:ea typeface="Nunito"/>
                <a:cs typeface="Nunito"/>
                <a:sym typeface="Nunito"/>
              </a:defRPr>
            </a:lvl4pPr>
            <a:lvl5pPr marL="2286000" lvl="4" indent="-317500" algn="l">
              <a:spcBef>
                <a:spcPts val="2133"/>
              </a:spcBef>
              <a:spcAft>
                <a:spcPts val="0"/>
              </a:spcAft>
              <a:buSzPts val="1400"/>
              <a:buFont typeface="Nunito"/>
              <a:buChar char="○"/>
              <a:defRPr>
                <a:latin typeface="Nunito"/>
                <a:ea typeface="Nunito"/>
                <a:cs typeface="Nunito"/>
                <a:sym typeface="Nunito"/>
              </a:defRPr>
            </a:lvl5pPr>
            <a:lvl6pPr marL="2743200" lvl="5" indent="-317500" algn="l">
              <a:spcBef>
                <a:spcPts val="2133"/>
              </a:spcBef>
              <a:spcAft>
                <a:spcPts val="0"/>
              </a:spcAft>
              <a:buSzPts val="1400"/>
              <a:buFont typeface="Nunito"/>
              <a:buChar char="■"/>
              <a:defRPr>
                <a:latin typeface="Nunito"/>
                <a:ea typeface="Nunito"/>
                <a:cs typeface="Nunito"/>
                <a:sym typeface="Nunito"/>
              </a:defRPr>
            </a:lvl6pPr>
            <a:lvl7pPr marL="3200400" lvl="6" indent="-317500" algn="l">
              <a:spcBef>
                <a:spcPts val="2133"/>
              </a:spcBef>
              <a:spcAft>
                <a:spcPts val="0"/>
              </a:spcAft>
              <a:buSzPts val="1400"/>
              <a:buFont typeface="Nunito"/>
              <a:buChar char="●"/>
              <a:defRPr>
                <a:latin typeface="Nunito"/>
                <a:ea typeface="Nunito"/>
                <a:cs typeface="Nunito"/>
                <a:sym typeface="Nunito"/>
              </a:defRPr>
            </a:lvl7pPr>
            <a:lvl8pPr marL="3657600" lvl="7" indent="-317500" algn="l">
              <a:spcBef>
                <a:spcPts val="2133"/>
              </a:spcBef>
              <a:spcAft>
                <a:spcPts val="0"/>
              </a:spcAft>
              <a:buSzPts val="1400"/>
              <a:buFont typeface="Nunito"/>
              <a:buChar char="○"/>
              <a:defRPr>
                <a:latin typeface="Nunito"/>
                <a:ea typeface="Nunito"/>
                <a:cs typeface="Nunito"/>
                <a:sym typeface="Nunito"/>
              </a:defRPr>
            </a:lvl8pPr>
            <a:lvl9pPr marL="4114800" lvl="8" indent="-317500" algn="l">
              <a:spcBef>
                <a:spcPts val="2133"/>
              </a:spcBef>
              <a:spcAft>
                <a:spcPts val="2133"/>
              </a:spcAft>
              <a:buSzPts val="1400"/>
              <a:buFont typeface="Nunito"/>
              <a:buChar char="■"/>
              <a:defRPr>
                <a:latin typeface="Nunito"/>
                <a:ea typeface="Nunito"/>
                <a:cs typeface="Nunito"/>
                <a:sym typeface="Nunito"/>
              </a:defRPr>
            </a:lvl9pPr>
          </a:lstStyle>
          <a:p>
            <a:endParaRPr/>
          </a:p>
        </p:txBody>
      </p:sp>
      <p:sp>
        <p:nvSpPr>
          <p:cNvPr id="52" name="Google Shape;52;p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1pPr>
            <a:lvl2pPr marL="0" lvl="1"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2pPr>
            <a:lvl3pPr marL="0" lvl="2"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3pPr>
            <a:lvl4pPr marL="0" lvl="3"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4pPr>
            <a:lvl5pPr marL="0" lvl="4"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5pPr>
            <a:lvl6pPr marL="0" lvl="5"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6pPr>
            <a:lvl7pPr marL="0" lvl="6"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7pPr>
            <a:lvl8pPr marL="0" lvl="7"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8pPr>
            <a:lvl9pPr marL="0" lvl="8" indent="0" algn="r">
              <a:buClr>
                <a:srgbClr val="EA3C9E"/>
              </a:buClr>
              <a:buSzPts val="900"/>
              <a:buFont typeface="Trebuchet MS"/>
              <a:buNone/>
              <a:defRPr sz="900" b="0" i="0" u="none" strike="noStrike" cap="none">
                <a:solidFill>
                  <a:srgbClr val="EA3C9E"/>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27"/>
          <p:cNvPicPr preferRelativeResize="0"/>
          <p:nvPr/>
        </p:nvPicPr>
        <p:blipFill rotWithShape="1">
          <a:blip r:embed="rId2">
            <a:alphaModFix/>
          </a:blip>
          <a:srcRect/>
          <a:stretch/>
        </p:blipFill>
        <p:spPr>
          <a:xfrm>
            <a:off x="1" y="5932400"/>
            <a:ext cx="2159116" cy="925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7" name="Google Shape;5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2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0"/>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0" name="Google Shape;70;p30"/>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1" name="Google Shape;71;p30"/>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2" name="Google Shape;72;p30"/>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3" name="Google Shape;73;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EA3C9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EA3C9E"/>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3"/>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8" name="Google Shape;88;p33"/>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9" name="Google Shape;89;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0" y="-8467"/>
            <a:ext cx="12192000" cy="6866467"/>
            <a:chOff x="0" y="-8467"/>
            <a:chExt cx="12192000" cy="6866467"/>
          </a:xfrm>
        </p:grpSpPr>
        <p:cxnSp>
          <p:nvCxnSpPr>
            <p:cNvPr id="11" name="Google Shape;11;p24"/>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24"/>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2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2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24"/>
            <p:cNvSpPr/>
            <p:nvPr/>
          </p:nvSpPr>
          <p:spPr>
            <a:xfrm>
              <a:off x="8932333" y="3048000"/>
              <a:ext cx="3259667" cy="3810000"/>
            </a:xfrm>
            <a:prstGeom prst="triangle">
              <a:avLst>
                <a:gd name="adj" fmla="val 100000"/>
              </a:avLst>
            </a:prstGeom>
            <a:solidFill>
              <a:schemeClr val="accent1">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EA3C9E">
                <a:alpha val="49803"/>
              </a:srgbClr>
            </a:solidFill>
            <a:ln>
              <a:noFill/>
            </a:ln>
          </p:spPr>
        </p:sp>
        <p:sp>
          <p:nvSpPr>
            <p:cNvPr id="17" name="Google Shape;17;p2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A3C9E">
                <a:alpha val="69803"/>
              </a:srgbClr>
            </a:solidFill>
            <a:ln>
              <a:noFill/>
            </a:ln>
          </p:spPr>
        </p:sp>
        <p:sp>
          <p:nvSpPr>
            <p:cNvPr id="18" name="Google Shape;18;p2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B2126C">
                <a:alpha val="80000"/>
              </a:srgbClr>
            </a:solidFill>
            <a:ln>
              <a:noFill/>
            </a:ln>
          </p:spPr>
        </p:sp>
        <p:sp>
          <p:nvSpPr>
            <p:cNvPr id="19" name="Google Shape;19;p24"/>
            <p:cNvSpPr/>
            <p:nvPr/>
          </p:nvSpPr>
          <p:spPr>
            <a:xfrm>
              <a:off x="10371666" y="3589867"/>
              <a:ext cx="1817159" cy="3268133"/>
            </a:xfrm>
            <a:prstGeom prst="triangle">
              <a:avLst>
                <a:gd name="adj" fmla="val 100000"/>
              </a:avLst>
            </a:prstGeom>
            <a:solidFill>
              <a:srgbClr val="B2126C">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4"/>
            <p:cNvSpPr/>
            <p:nvPr/>
          </p:nvSpPr>
          <p:spPr>
            <a:xfrm>
              <a:off x="0" y="4013200"/>
              <a:ext cx="448733" cy="2844800"/>
            </a:xfrm>
            <a:prstGeom prst="triangle">
              <a:avLst>
                <a:gd name="adj" fmla="val 0"/>
              </a:avLst>
            </a:prstGeom>
            <a:solidFill>
              <a:srgbClr val="EA3C9E">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EA3C9E"/>
              </a:buClr>
              <a:buSzPts val="3600"/>
              <a:buFont typeface="Trebuchet MS"/>
              <a:buNone/>
              <a:defRPr sz="3600" b="0" i="0" u="none" strike="noStrike" cap="none">
                <a:solidFill>
                  <a:srgbClr val="EA3C9E"/>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2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rgbClr val="EA3C9E"/>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rgbClr val="EA3C9E"/>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rgbClr val="EA3C9E"/>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rgbClr val="EA3C9E"/>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EA3C9E"/>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EA3C9E"/>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EA3C9E"/>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EA3C9E"/>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EA3C9E"/>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EA3C9E"/>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EA3C9E"/>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EA3C9E"/>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EA3C9E"/>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pag.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mathsbot.com/primary/ks2Min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ctrTitle"/>
          </p:nvPr>
        </p:nvSpPr>
        <p:spPr>
          <a:xfrm>
            <a:off x="1507077" y="2404525"/>
            <a:ext cx="9283200" cy="1646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EA3C9E"/>
              </a:buClr>
              <a:buSzPts val="5400"/>
              <a:buFont typeface="Trebuchet MS"/>
              <a:buNone/>
            </a:pPr>
            <a:r>
              <a:rPr lang="en-GB"/>
              <a:t>SATs information evening  </a:t>
            </a:r>
            <a:endParaRPr/>
          </a:p>
        </p:txBody>
      </p:sp>
      <p:sp>
        <p:nvSpPr>
          <p:cNvPr id="153" name="Google Shape;153;p1"/>
          <p:cNvSpPr txBox="1">
            <a:spLocks noGrp="1"/>
          </p:cNvSpPr>
          <p:nvPr>
            <p:ph type="subTitle" idx="1"/>
          </p:nvPr>
        </p:nvSpPr>
        <p:spPr>
          <a:xfrm>
            <a:off x="1695551" y="4050925"/>
            <a:ext cx="8949600" cy="10968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en-GB" sz="2800"/>
              <a:t>Miss Buckley and Mrs Millington </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c32744a186_1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A3C9E"/>
              </a:buClr>
              <a:buSzPts val="3600"/>
              <a:buFont typeface="Trebuchet MS"/>
              <a:buNone/>
            </a:pPr>
            <a:r>
              <a:rPr lang="en-GB"/>
              <a:t>How can you help?</a:t>
            </a:r>
            <a:br>
              <a:rPr lang="en-GB"/>
            </a:br>
            <a:endParaRPr/>
          </a:p>
        </p:txBody>
      </p:sp>
      <p:sp>
        <p:nvSpPr>
          <p:cNvPr id="219" name="Google Shape;219;g2c32744a186_1_0"/>
          <p:cNvSpPr txBox="1">
            <a:spLocks noGrp="1"/>
          </p:cNvSpPr>
          <p:nvPr>
            <p:ph type="body" idx="1"/>
          </p:nvPr>
        </p:nvSpPr>
        <p:spPr>
          <a:xfrm>
            <a:off x="677334" y="2160589"/>
            <a:ext cx="8596800" cy="4292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1000"/>
              </a:spcBef>
              <a:spcAft>
                <a:spcPts val="0"/>
              </a:spcAft>
              <a:buSzPts val="2240"/>
              <a:buChar char="►"/>
            </a:pPr>
            <a:r>
              <a:rPr lang="en-GB" sz="2800" dirty="0"/>
              <a:t>Give the children time to practise on SPAG.com (all logins have been stuck in reading records)</a:t>
            </a:r>
            <a:endParaRPr sz="2800" dirty="0"/>
          </a:p>
          <a:p>
            <a:pPr marL="342900" lvl="0" indent="-378460" algn="l" rtl="0">
              <a:spcBef>
                <a:spcPts val="1000"/>
              </a:spcBef>
              <a:spcAft>
                <a:spcPts val="0"/>
              </a:spcAft>
              <a:buSzPts val="2800"/>
              <a:buChar char="►"/>
            </a:pPr>
            <a:r>
              <a:rPr lang="en-GB" sz="2800" dirty="0"/>
              <a:t>Remind children about full stops and capital letters. </a:t>
            </a:r>
            <a:endParaRPr sz="2800" dirty="0"/>
          </a:p>
          <a:p>
            <a:pPr marL="342900" lvl="0" indent="-378460" algn="l" rtl="0">
              <a:spcBef>
                <a:spcPts val="1000"/>
              </a:spcBef>
              <a:spcAft>
                <a:spcPts val="0"/>
              </a:spcAft>
              <a:buSzPts val="2800"/>
              <a:buChar char="►"/>
            </a:pPr>
            <a:r>
              <a:rPr lang="en-GB" sz="2800" dirty="0"/>
              <a:t>Complete grammar pack sent home over Easter. Refer to the glossary sent home to help with this. </a:t>
            </a:r>
            <a:endParaRPr sz="2800" dirty="0"/>
          </a:p>
          <a:p>
            <a:pPr marL="342900" lvl="0" indent="-378460" algn="l" rtl="0">
              <a:spcBef>
                <a:spcPts val="1000"/>
              </a:spcBef>
              <a:spcAft>
                <a:spcPts val="0"/>
              </a:spcAft>
              <a:buSzPts val="2800"/>
              <a:buChar char="►"/>
            </a:pPr>
            <a:r>
              <a:rPr lang="en-GB" sz="2800" dirty="0"/>
              <a:t>Ask children to teach you what the different terms are. </a:t>
            </a:r>
            <a:endParaRPr sz="2800" dirty="0"/>
          </a:p>
          <a:p>
            <a:pPr marL="0" lvl="0" indent="0" algn="l" rtl="0">
              <a:spcBef>
                <a:spcPts val="1000"/>
              </a:spcBef>
              <a:spcAft>
                <a:spcPts val="0"/>
              </a:spcAft>
              <a:buNone/>
            </a:pPr>
            <a:r>
              <a:rPr lang="en-GB" sz="2800" u="sng" dirty="0">
                <a:solidFill>
                  <a:schemeClr val="hlink"/>
                </a:solidFill>
                <a:hlinkClick r:id="rId3"/>
              </a:rPr>
              <a:t>www.spag.com</a:t>
            </a:r>
            <a:r>
              <a:rPr lang="en-GB" sz="2800" u="sng" dirty="0">
                <a:solidFill>
                  <a:schemeClr val="hlink"/>
                </a:solidFill>
              </a:rPr>
              <a:t> -</a:t>
            </a:r>
            <a:r>
              <a:rPr lang="en-GB" sz="1700" u="sng" dirty="0">
                <a:solidFill>
                  <a:schemeClr val="bg2"/>
                </a:solidFill>
              </a:rPr>
              <a:t> </a:t>
            </a:r>
            <a:r>
              <a:rPr lang="en-GB" sz="1700" dirty="0">
                <a:solidFill>
                  <a:schemeClr val="bg2"/>
                </a:solidFill>
              </a:rPr>
              <a:t>we will send out login details next half term.</a:t>
            </a:r>
            <a:endParaRPr sz="1700" dirty="0">
              <a:solidFill>
                <a:schemeClr val="bg2"/>
              </a:solidFill>
            </a:endParaRPr>
          </a:p>
          <a:p>
            <a:pPr marL="0" lvl="0" indent="0" algn="l" rtl="0">
              <a:spcBef>
                <a:spcPts val="1000"/>
              </a:spcBef>
              <a:spcAft>
                <a:spcPts val="0"/>
              </a:spcAft>
              <a:buNone/>
            </a:pP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Reading: Tuesday 12</a:t>
            </a:r>
            <a:r>
              <a:rPr lang="en-GB" baseline="30000"/>
              <a:t>th</a:t>
            </a:r>
            <a:r>
              <a:rPr lang="en-GB"/>
              <a:t> May </a:t>
            </a:r>
            <a:endParaRPr/>
          </a:p>
        </p:txBody>
      </p:sp>
      <p:sp>
        <p:nvSpPr>
          <p:cNvPr id="225" name="Google Shape;225;p9"/>
          <p:cNvSpPr txBox="1">
            <a:spLocks noGrp="1"/>
          </p:cNvSpPr>
          <p:nvPr>
            <p:ph type="body" idx="1"/>
          </p:nvPr>
        </p:nvSpPr>
        <p:spPr>
          <a:xfrm>
            <a:off x="415601" y="985737"/>
            <a:ext cx="8824194" cy="5632777"/>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sz="2000"/>
              <a:t>There is one reading test that lasts for </a:t>
            </a:r>
            <a:r>
              <a:rPr lang="en-GB" sz="2000">
                <a:solidFill>
                  <a:srgbClr val="283593"/>
                </a:solidFill>
              </a:rPr>
              <a:t>60 minutes</a:t>
            </a:r>
            <a:r>
              <a:rPr lang="en-GB" sz="2000"/>
              <a:t>. </a:t>
            </a:r>
            <a:endParaRPr/>
          </a:p>
          <a:p>
            <a:pPr marL="152396" lvl="0" indent="0" algn="l" rtl="0">
              <a:spcBef>
                <a:spcPts val="0"/>
              </a:spcBef>
              <a:spcAft>
                <a:spcPts val="0"/>
              </a:spcAft>
              <a:buSzPts val="1800"/>
              <a:buNone/>
            </a:pPr>
            <a:r>
              <a:rPr lang="en-GB" sz="2000"/>
              <a:t>The test is designed to measure if the children’s comprehension of age-appropriate reading material meets the national standard. There are three different set texts for children to read. These could be any combination of </a:t>
            </a:r>
            <a:r>
              <a:rPr lang="en-GB" sz="2000">
                <a:solidFill>
                  <a:srgbClr val="283593"/>
                </a:solidFill>
              </a:rPr>
              <a:t>non-fiction, fiction and/ or poetry</a:t>
            </a:r>
            <a:r>
              <a:rPr lang="en-GB" sz="2000"/>
              <a:t>. </a:t>
            </a:r>
            <a:endParaRPr/>
          </a:p>
          <a:p>
            <a:pPr marL="152396" lvl="0" indent="0" algn="l" rtl="0">
              <a:spcBef>
                <a:spcPts val="0"/>
              </a:spcBef>
              <a:spcAft>
                <a:spcPts val="0"/>
              </a:spcAft>
              <a:buSzPts val="1800"/>
              <a:buNone/>
            </a:pPr>
            <a:endParaRPr sz="1200"/>
          </a:p>
          <a:p>
            <a:pPr marL="152396" lvl="0" indent="0" algn="l" rtl="0">
              <a:spcBef>
                <a:spcPts val="0"/>
              </a:spcBef>
              <a:spcAft>
                <a:spcPts val="0"/>
              </a:spcAft>
              <a:buSzPts val="1800"/>
              <a:buNone/>
            </a:pPr>
            <a:r>
              <a:rPr lang="en-GB" sz="2000"/>
              <a:t>The test covers the following areas (known as Content Domains): </a:t>
            </a:r>
            <a:endParaRPr/>
          </a:p>
          <a:p>
            <a:pPr marL="609585" lvl="0" indent="-457188" algn="l" rtl="0">
              <a:spcBef>
                <a:spcPts val="0"/>
              </a:spcBef>
              <a:spcAft>
                <a:spcPts val="0"/>
              </a:spcAft>
              <a:buSzPts val="1800"/>
              <a:buFont typeface="Nunito"/>
              <a:buChar char="●"/>
            </a:pPr>
            <a:r>
              <a:rPr lang="en-GB" sz="1800">
                <a:solidFill>
                  <a:srgbClr val="283593"/>
                </a:solidFill>
              </a:rPr>
              <a:t>Give/ explain the meaning of words in context;</a:t>
            </a:r>
            <a:endParaRPr/>
          </a:p>
          <a:p>
            <a:pPr marL="609585" lvl="0" indent="-457188" algn="l" rtl="0">
              <a:spcBef>
                <a:spcPts val="0"/>
              </a:spcBef>
              <a:spcAft>
                <a:spcPts val="0"/>
              </a:spcAft>
              <a:buSzPts val="1800"/>
              <a:buFont typeface="Nunito"/>
              <a:buChar char="●"/>
            </a:pPr>
            <a:r>
              <a:rPr lang="en-GB" sz="1800">
                <a:solidFill>
                  <a:srgbClr val="283593"/>
                </a:solidFill>
              </a:rPr>
              <a:t>Retrieve and record information/ identify key details from fiction and non-fiction;</a:t>
            </a:r>
            <a:endParaRPr/>
          </a:p>
          <a:p>
            <a:pPr marL="609585" lvl="0" indent="-457188" algn="l" rtl="0">
              <a:spcBef>
                <a:spcPts val="0"/>
              </a:spcBef>
              <a:spcAft>
                <a:spcPts val="0"/>
              </a:spcAft>
              <a:buSzPts val="1800"/>
              <a:buFont typeface="Nunito"/>
              <a:buChar char="●"/>
            </a:pPr>
            <a:r>
              <a:rPr lang="en-GB" sz="1800">
                <a:solidFill>
                  <a:srgbClr val="283593"/>
                </a:solidFill>
              </a:rPr>
              <a:t>Summarise main ideas from more than one paragraph;</a:t>
            </a:r>
            <a:endParaRPr/>
          </a:p>
          <a:p>
            <a:pPr marL="609585" lvl="0" indent="-457188" algn="l" rtl="0">
              <a:spcBef>
                <a:spcPts val="0"/>
              </a:spcBef>
              <a:spcAft>
                <a:spcPts val="0"/>
              </a:spcAft>
              <a:buSzPts val="1800"/>
              <a:buFont typeface="Nunito"/>
              <a:buChar char="●"/>
            </a:pPr>
            <a:r>
              <a:rPr lang="en-GB" sz="1800">
                <a:solidFill>
                  <a:srgbClr val="283593"/>
                </a:solidFill>
              </a:rPr>
              <a:t>Make inferences from the text/ explain and justify inferences with evidence from the text;</a:t>
            </a:r>
            <a:endParaRPr/>
          </a:p>
          <a:p>
            <a:pPr marL="609585" lvl="0" indent="-457188" algn="l" rtl="0">
              <a:spcBef>
                <a:spcPts val="0"/>
              </a:spcBef>
              <a:spcAft>
                <a:spcPts val="0"/>
              </a:spcAft>
              <a:buSzPts val="1800"/>
              <a:buFont typeface="Nunito"/>
              <a:buChar char="●"/>
            </a:pPr>
            <a:r>
              <a:rPr lang="en-GB" sz="1800">
                <a:solidFill>
                  <a:srgbClr val="283593"/>
                </a:solidFill>
              </a:rPr>
              <a:t>Predict what might happen from details stated and implied;</a:t>
            </a:r>
            <a:endParaRPr/>
          </a:p>
          <a:p>
            <a:pPr marL="609585" lvl="0" indent="-457188" algn="l" rtl="0">
              <a:spcBef>
                <a:spcPts val="0"/>
              </a:spcBef>
              <a:spcAft>
                <a:spcPts val="0"/>
              </a:spcAft>
              <a:buSzPts val="1800"/>
              <a:buFont typeface="Nunito"/>
              <a:buChar char="●"/>
            </a:pPr>
            <a:r>
              <a:rPr lang="en-GB" sz="1800">
                <a:solidFill>
                  <a:srgbClr val="283593"/>
                </a:solidFill>
              </a:rPr>
              <a:t>Identify/ explain how information/ narrative content is related and contributes to meaning as a whole; </a:t>
            </a:r>
            <a:endParaRPr/>
          </a:p>
          <a:p>
            <a:pPr marL="609585" lvl="0" indent="-457188" algn="l" rtl="0">
              <a:spcBef>
                <a:spcPts val="0"/>
              </a:spcBef>
              <a:spcAft>
                <a:spcPts val="0"/>
              </a:spcAft>
              <a:buSzPts val="1800"/>
              <a:buFont typeface="Nunito"/>
              <a:buChar char="●"/>
            </a:pPr>
            <a:r>
              <a:rPr lang="en-GB" sz="1800">
                <a:solidFill>
                  <a:srgbClr val="283593"/>
                </a:solidFill>
              </a:rPr>
              <a:t>Identify/ explain how meaning is enhanced through choice of words and phrases;</a:t>
            </a:r>
            <a:endParaRPr/>
          </a:p>
          <a:p>
            <a:pPr marL="609585" lvl="0" indent="-457188" algn="l" rtl="0">
              <a:spcBef>
                <a:spcPts val="0"/>
              </a:spcBef>
              <a:spcAft>
                <a:spcPts val="0"/>
              </a:spcAft>
              <a:buSzPts val="1800"/>
              <a:buFont typeface="Nunito"/>
              <a:buChar char="●"/>
            </a:pPr>
            <a:r>
              <a:rPr lang="en-GB" sz="1800">
                <a:solidFill>
                  <a:srgbClr val="283593"/>
                </a:solidFill>
              </a:rPr>
              <a:t>Make comparisons within the text. </a:t>
            </a:r>
            <a:endParaRPr/>
          </a:p>
        </p:txBody>
      </p:sp>
      <p:sp>
        <p:nvSpPr>
          <p:cNvPr id="226" name="Google Shape;226;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Reading </a:t>
            </a:r>
            <a:endParaRPr/>
          </a:p>
        </p:txBody>
      </p:sp>
      <p:sp>
        <p:nvSpPr>
          <p:cNvPr id="232" name="Google Shape;232;p10"/>
          <p:cNvSpPr txBox="1">
            <a:spLocks noGrp="1"/>
          </p:cNvSpPr>
          <p:nvPr>
            <p:ph type="body" idx="1"/>
          </p:nvPr>
        </p:nvSpPr>
        <p:spPr>
          <a:xfrm>
            <a:off x="415600" y="985737"/>
            <a:ext cx="11360801" cy="5106097"/>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The reading SATs paper requires a range of answer styles.</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Example questions:</a:t>
            </a:r>
            <a:endParaRPr/>
          </a:p>
        </p:txBody>
      </p:sp>
      <p:sp>
        <p:nvSpPr>
          <p:cNvPr id="233" name="Google Shape;233;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12</a:t>
            </a:fld>
            <a:endParaRPr/>
          </a:p>
        </p:txBody>
      </p:sp>
      <p:pic>
        <p:nvPicPr>
          <p:cNvPr id="234" name="Google Shape;234;p10"/>
          <p:cNvPicPr preferRelativeResize="0"/>
          <p:nvPr/>
        </p:nvPicPr>
        <p:blipFill rotWithShape="1">
          <a:blip r:embed="rId3">
            <a:alphaModFix/>
          </a:blip>
          <a:srcRect/>
          <a:stretch/>
        </p:blipFill>
        <p:spPr>
          <a:xfrm>
            <a:off x="608880" y="2282670"/>
            <a:ext cx="6190125" cy="1742341"/>
          </a:xfrm>
          <a:prstGeom prst="rect">
            <a:avLst/>
          </a:prstGeom>
          <a:noFill/>
          <a:ln>
            <a:noFill/>
          </a:ln>
          <a:effectLst>
            <a:outerShdw blurRad="50800" dist="38100" dir="2700000" algn="tl" rotWithShape="0">
              <a:srgbClr val="000000">
                <a:alpha val="40000"/>
              </a:srgbClr>
            </a:outerShdw>
          </a:effectLst>
        </p:spPr>
      </p:pic>
      <p:pic>
        <p:nvPicPr>
          <p:cNvPr id="235" name="Google Shape;235;p10"/>
          <p:cNvPicPr preferRelativeResize="0"/>
          <p:nvPr/>
        </p:nvPicPr>
        <p:blipFill rotWithShape="1">
          <a:blip r:embed="rId4">
            <a:alphaModFix/>
          </a:blip>
          <a:srcRect/>
          <a:stretch/>
        </p:blipFill>
        <p:spPr>
          <a:xfrm>
            <a:off x="6992285" y="2282670"/>
            <a:ext cx="4940300" cy="1778000"/>
          </a:xfrm>
          <a:prstGeom prst="rect">
            <a:avLst/>
          </a:prstGeom>
          <a:noFill/>
          <a:ln>
            <a:noFill/>
          </a:ln>
          <a:effectLst>
            <a:outerShdw blurRad="50800" dist="38100" dir="2700000" algn="tl" rotWithShape="0">
              <a:srgbClr val="000000">
                <a:alpha val="40000"/>
              </a:srgbClr>
            </a:outerShdw>
          </a:effectLst>
        </p:spPr>
      </p:pic>
      <p:pic>
        <p:nvPicPr>
          <p:cNvPr id="236" name="Google Shape;236;p10"/>
          <p:cNvPicPr preferRelativeResize="0"/>
          <p:nvPr/>
        </p:nvPicPr>
        <p:blipFill rotWithShape="1">
          <a:blip r:embed="rId5">
            <a:alphaModFix/>
          </a:blip>
          <a:srcRect/>
          <a:stretch/>
        </p:blipFill>
        <p:spPr>
          <a:xfrm>
            <a:off x="2244686" y="4218617"/>
            <a:ext cx="7452362" cy="2261406"/>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1"/>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Reading </a:t>
            </a:r>
            <a:endParaRPr/>
          </a:p>
        </p:txBody>
      </p:sp>
      <p:sp>
        <p:nvSpPr>
          <p:cNvPr id="242" name="Google Shape;242;p11"/>
          <p:cNvSpPr txBox="1">
            <a:spLocks noGrp="1"/>
          </p:cNvSpPr>
          <p:nvPr>
            <p:ph type="body" idx="1"/>
          </p:nvPr>
        </p:nvSpPr>
        <p:spPr>
          <a:xfrm>
            <a:off x="415599" y="985735"/>
            <a:ext cx="5640911" cy="1332388"/>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questions:</a:t>
            </a:r>
            <a:endParaRPr/>
          </a:p>
          <a:p>
            <a:pPr marL="152396" lvl="0" indent="0" algn="l" rtl="0">
              <a:spcBef>
                <a:spcPts val="0"/>
              </a:spcBef>
              <a:spcAft>
                <a:spcPts val="0"/>
              </a:spcAft>
              <a:buSzPts val="1800"/>
              <a:buNone/>
            </a:pPr>
            <a:r>
              <a:rPr lang="en-GB"/>
              <a:t>Based on text 2: Fact Sheet: About Bumblebees</a:t>
            </a:r>
            <a:endParaRPr/>
          </a:p>
        </p:txBody>
      </p:sp>
      <p:sp>
        <p:nvSpPr>
          <p:cNvPr id="243" name="Google Shape;243;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13</a:t>
            </a:fld>
            <a:endParaRPr/>
          </a:p>
        </p:txBody>
      </p:sp>
      <p:pic>
        <p:nvPicPr>
          <p:cNvPr id="244" name="Google Shape;244;p11"/>
          <p:cNvPicPr preferRelativeResize="0"/>
          <p:nvPr/>
        </p:nvPicPr>
        <p:blipFill rotWithShape="1">
          <a:blip r:embed="rId3">
            <a:alphaModFix/>
          </a:blip>
          <a:srcRect/>
          <a:stretch/>
        </p:blipFill>
        <p:spPr>
          <a:xfrm>
            <a:off x="140991" y="2318123"/>
            <a:ext cx="5960533" cy="1677465"/>
          </a:xfrm>
          <a:prstGeom prst="rect">
            <a:avLst/>
          </a:prstGeom>
          <a:noFill/>
          <a:ln>
            <a:noFill/>
          </a:ln>
          <a:effectLst>
            <a:outerShdw blurRad="50800" dist="38100" dir="2700000" algn="tl" rotWithShape="0">
              <a:srgbClr val="000000">
                <a:alpha val="40000"/>
              </a:srgbClr>
            </a:outerShdw>
          </a:effectLst>
        </p:spPr>
      </p:pic>
      <p:pic>
        <p:nvPicPr>
          <p:cNvPr id="245" name="Google Shape;245;p11"/>
          <p:cNvPicPr preferRelativeResize="0"/>
          <p:nvPr/>
        </p:nvPicPr>
        <p:blipFill rotWithShape="1">
          <a:blip r:embed="rId4">
            <a:alphaModFix/>
          </a:blip>
          <a:srcRect/>
          <a:stretch/>
        </p:blipFill>
        <p:spPr>
          <a:xfrm>
            <a:off x="6331116" y="2333072"/>
            <a:ext cx="5802818" cy="3325031"/>
          </a:xfrm>
          <a:prstGeom prst="rect">
            <a:avLst/>
          </a:prstGeom>
          <a:noFill/>
          <a:ln>
            <a:noFill/>
          </a:ln>
          <a:effectLst>
            <a:outerShdw blurRad="50800" dist="38100" dir="2700000" algn="tl" rotWithShape="0">
              <a:srgbClr val="000000">
                <a:alpha val="40000"/>
              </a:srgbClr>
            </a:outerShdw>
          </a:effectLst>
        </p:spPr>
      </p:pic>
      <p:pic>
        <p:nvPicPr>
          <p:cNvPr id="246" name="Google Shape;246;p11"/>
          <p:cNvPicPr preferRelativeResize="0"/>
          <p:nvPr/>
        </p:nvPicPr>
        <p:blipFill rotWithShape="1">
          <a:blip r:embed="rId5">
            <a:alphaModFix/>
          </a:blip>
          <a:srcRect/>
          <a:stretch/>
        </p:blipFill>
        <p:spPr>
          <a:xfrm>
            <a:off x="140991" y="4185621"/>
            <a:ext cx="6190125" cy="1457533"/>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Reading </a:t>
            </a:r>
            <a:endParaRPr/>
          </a:p>
        </p:txBody>
      </p:sp>
      <p:sp>
        <p:nvSpPr>
          <p:cNvPr id="252" name="Google Shape;252;p12"/>
          <p:cNvSpPr txBox="1">
            <a:spLocks noGrp="1"/>
          </p:cNvSpPr>
          <p:nvPr>
            <p:ph type="body" idx="1"/>
          </p:nvPr>
        </p:nvSpPr>
        <p:spPr>
          <a:xfrm>
            <a:off x="415600" y="985737"/>
            <a:ext cx="11360801" cy="931639"/>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questions:</a:t>
            </a:r>
            <a:endParaRPr/>
          </a:p>
          <a:p>
            <a:pPr marL="152396" lvl="0" indent="0" algn="l" rtl="0">
              <a:spcBef>
                <a:spcPts val="0"/>
              </a:spcBef>
              <a:spcAft>
                <a:spcPts val="0"/>
              </a:spcAft>
              <a:buSzPts val="1800"/>
              <a:buNone/>
            </a:pPr>
            <a:r>
              <a:rPr lang="en-GB"/>
              <a:t>Based on text 3: Music Box</a:t>
            </a:r>
            <a:endParaRPr/>
          </a:p>
        </p:txBody>
      </p:sp>
      <p:sp>
        <p:nvSpPr>
          <p:cNvPr id="253" name="Google Shape;253;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14</a:t>
            </a:fld>
            <a:endParaRPr/>
          </a:p>
        </p:txBody>
      </p:sp>
      <p:pic>
        <p:nvPicPr>
          <p:cNvPr id="254" name="Google Shape;254;p12"/>
          <p:cNvPicPr preferRelativeResize="0"/>
          <p:nvPr/>
        </p:nvPicPr>
        <p:blipFill rotWithShape="1">
          <a:blip r:embed="rId3">
            <a:alphaModFix/>
          </a:blip>
          <a:srcRect/>
          <a:stretch/>
        </p:blipFill>
        <p:spPr>
          <a:xfrm>
            <a:off x="6435216" y="1599120"/>
            <a:ext cx="5341184" cy="4555067"/>
          </a:xfrm>
          <a:prstGeom prst="rect">
            <a:avLst/>
          </a:prstGeom>
          <a:noFill/>
          <a:ln>
            <a:noFill/>
          </a:ln>
          <a:effectLst>
            <a:outerShdw blurRad="50800" dist="38100" dir="2700000" algn="tl" rotWithShape="0">
              <a:srgbClr val="000000">
                <a:alpha val="40000"/>
              </a:srgbClr>
            </a:outerShdw>
          </a:effectLst>
        </p:spPr>
      </p:pic>
      <p:pic>
        <p:nvPicPr>
          <p:cNvPr id="255" name="Google Shape;255;p12"/>
          <p:cNvPicPr preferRelativeResize="0"/>
          <p:nvPr/>
        </p:nvPicPr>
        <p:blipFill rotWithShape="1">
          <a:blip r:embed="rId4">
            <a:alphaModFix/>
          </a:blip>
          <a:srcRect/>
          <a:stretch/>
        </p:blipFill>
        <p:spPr>
          <a:xfrm>
            <a:off x="592836" y="1824112"/>
            <a:ext cx="5341184" cy="4105083"/>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Reading </a:t>
            </a:r>
            <a:endParaRPr/>
          </a:p>
        </p:txBody>
      </p:sp>
      <p:sp>
        <p:nvSpPr>
          <p:cNvPr id="261" name="Google Shape;261;p13"/>
          <p:cNvSpPr txBox="1">
            <a:spLocks noGrp="1"/>
          </p:cNvSpPr>
          <p:nvPr>
            <p:ph type="body" idx="1"/>
          </p:nvPr>
        </p:nvSpPr>
        <p:spPr>
          <a:xfrm>
            <a:off x="415600" y="985737"/>
            <a:ext cx="8867737" cy="5441189"/>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Since the current testing formation for the SATs began in 2016, there has been a tendency for three types of questions to be the most popular. </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In the 2023 Reading SATs paper,</a:t>
            </a:r>
            <a:endParaRPr/>
          </a:p>
          <a:p>
            <a:pPr marL="609585" lvl="0" indent="-457188" algn="l" rtl="0">
              <a:spcBef>
                <a:spcPts val="0"/>
              </a:spcBef>
              <a:spcAft>
                <a:spcPts val="0"/>
              </a:spcAft>
              <a:buSzPts val="1800"/>
              <a:buFont typeface="Nunito"/>
              <a:buChar char="●"/>
            </a:pPr>
            <a:r>
              <a:rPr lang="en-GB">
                <a:solidFill>
                  <a:srgbClr val="283593"/>
                </a:solidFill>
              </a:rPr>
              <a:t>12% of marks could be gained from answering questions involving giving and explaining the meaning of words in context;</a:t>
            </a:r>
            <a:endParaRPr/>
          </a:p>
          <a:p>
            <a:pPr marL="609585" lvl="0" indent="-457188" algn="l" rtl="0">
              <a:spcBef>
                <a:spcPts val="0"/>
              </a:spcBef>
              <a:spcAft>
                <a:spcPts val="0"/>
              </a:spcAft>
              <a:buSzPts val="1800"/>
              <a:buFont typeface="Nunito"/>
              <a:buChar char="●"/>
            </a:pPr>
            <a:r>
              <a:rPr lang="en-GB">
                <a:solidFill>
                  <a:srgbClr val="283593"/>
                </a:solidFill>
              </a:rPr>
              <a:t>42% of marks could be gained from answering questions involving retrieving and recording information or identifying key details from a text;</a:t>
            </a:r>
            <a:endParaRPr/>
          </a:p>
          <a:p>
            <a:pPr marL="609584" lvl="0" indent="-457188" algn="l" rtl="0">
              <a:spcBef>
                <a:spcPts val="0"/>
              </a:spcBef>
              <a:spcAft>
                <a:spcPts val="0"/>
              </a:spcAft>
              <a:buSzPts val="1800"/>
              <a:buFont typeface="Nunito"/>
              <a:buChar char="●"/>
            </a:pPr>
            <a:r>
              <a:rPr lang="en-GB">
                <a:solidFill>
                  <a:srgbClr val="283593"/>
                </a:solidFill>
              </a:rPr>
              <a:t>36% of marks could be gained from answering questions involving making inferences from a text and justifying inferences with text evidence. </a:t>
            </a:r>
            <a:endParaRPr/>
          </a:p>
        </p:txBody>
      </p:sp>
      <p:sp>
        <p:nvSpPr>
          <p:cNvPr id="262" name="Google Shape;262;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c32744a186_1_5"/>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A3C9E"/>
              </a:buClr>
              <a:buSzPts val="3600"/>
              <a:buFont typeface="Trebuchet MS"/>
              <a:buNone/>
            </a:pPr>
            <a:r>
              <a:rPr lang="en-GB"/>
              <a:t>How can you help?</a:t>
            </a:r>
            <a:br>
              <a:rPr lang="en-GB"/>
            </a:br>
            <a:endParaRPr/>
          </a:p>
        </p:txBody>
      </p:sp>
      <p:sp>
        <p:nvSpPr>
          <p:cNvPr id="268" name="Google Shape;268;g2c32744a186_1_5"/>
          <p:cNvSpPr txBox="1">
            <a:spLocks noGrp="1"/>
          </p:cNvSpPr>
          <p:nvPr>
            <p:ph type="body" idx="1"/>
          </p:nvPr>
        </p:nvSpPr>
        <p:spPr>
          <a:xfrm>
            <a:off x="677334" y="2160589"/>
            <a:ext cx="8596800" cy="4292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1000"/>
              </a:spcBef>
              <a:spcAft>
                <a:spcPts val="0"/>
              </a:spcAft>
              <a:buSzPts val="2240"/>
              <a:buChar char="►"/>
            </a:pPr>
            <a:r>
              <a:rPr lang="en-GB" sz="2800"/>
              <a:t>Encourage your child to read as often as possible. </a:t>
            </a:r>
            <a:endParaRPr sz="2800"/>
          </a:p>
          <a:p>
            <a:pPr marL="342900" lvl="0" indent="-378460" algn="l" rtl="0">
              <a:spcBef>
                <a:spcPts val="1000"/>
              </a:spcBef>
              <a:spcAft>
                <a:spcPts val="0"/>
              </a:spcAft>
              <a:buSzPts val="2800"/>
              <a:buChar char="►"/>
            </a:pPr>
            <a:r>
              <a:rPr lang="en-GB" sz="2800"/>
              <a:t>Discuss the meaning of words they may come across or are unsure of. </a:t>
            </a:r>
            <a:endParaRPr sz="2800"/>
          </a:p>
          <a:p>
            <a:pPr marL="342900" lvl="0" indent="-378460" algn="l" rtl="0">
              <a:spcBef>
                <a:spcPts val="1000"/>
              </a:spcBef>
              <a:spcAft>
                <a:spcPts val="0"/>
              </a:spcAft>
              <a:buSzPts val="2800"/>
              <a:buChar char="►"/>
            </a:pPr>
            <a:r>
              <a:rPr lang="en-GB" sz="2800"/>
              <a:t>Try to figure out the meaning together before telling them an answer. </a:t>
            </a:r>
            <a:endParaRPr sz="2800"/>
          </a:p>
          <a:p>
            <a:pPr marL="342900" lvl="0" indent="-378460" algn="l" rtl="0">
              <a:spcBef>
                <a:spcPts val="1000"/>
              </a:spcBef>
              <a:spcAft>
                <a:spcPts val="0"/>
              </a:spcAft>
              <a:buSzPts val="2800"/>
              <a:buChar char="►"/>
            </a:pPr>
            <a:r>
              <a:rPr lang="en-GB" sz="2800"/>
              <a:t>Ask questions such as: How is this character feeling? What impression do you get of this character? What is the word closest in meaning to?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4"/>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Wednesday 13</a:t>
            </a:r>
            <a:r>
              <a:rPr lang="en-GB" baseline="30000"/>
              <a:t>th</a:t>
            </a:r>
            <a:r>
              <a:rPr lang="en-GB"/>
              <a:t> May and Thursday 14</a:t>
            </a:r>
            <a:r>
              <a:rPr lang="en-GB" baseline="30000"/>
              <a:t>th</a:t>
            </a:r>
            <a:r>
              <a:rPr lang="en-GB"/>
              <a:t> May</a:t>
            </a:r>
            <a:endParaRPr/>
          </a:p>
        </p:txBody>
      </p:sp>
      <p:sp>
        <p:nvSpPr>
          <p:cNvPr id="274" name="Google Shape;274;p14"/>
          <p:cNvSpPr txBox="1">
            <a:spLocks noGrp="1"/>
          </p:cNvSpPr>
          <p:nvPr>
            <p:ph type="body" idx="1"/>
          </p:nvPr>
        </p:nvSpPr>
        <p:spPr>
          <a:xfrm>
            <a:off x="415600" y="985737"/>
            <a:ext cx="11360800" cy="4432929"/>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dirty="0"/>
              <a:t>The maths assessments consist of three tests.</a:t>
            </a:r>
            <a:endParaRPr dirty="0"/>
          </a:p>
          <a:p>
            <a:pPr marL="152396" lvl="0" indent="0" algn="l" rtl="0">
              <a:spcBef>
                <a:spcPts val="0"/>
              </a:spcBef>
              <a:spcAft>
                <a:spcPts val="0"/>
              </a:spcAft>
              <a:buSzPts val="1800"/>
              <a:buNone/>
            </a:pPr>
            <a:endParaRPr dirty="0"/>
          </a:p>
          <a:p>
            <a:pPr marL="609585" lvl="0" indent="-457188" algn="l" rtl="0">
              <a:spcBef>
                <a:spcPts val="0"/>
              </a:spcBef>
              <a:spcAft>
                <a:spcPts val="0"/>
              </a:spcAft>
              <a:buSzPts val="1800"/>
              <a:buFont typeface="Nunito"/>
              <a:buChar char="●"/>
            </a:pPr>
            <a:r>
              <a:rPr lang="en-GB" dirty="0"/>
              <a:t>Paper 1: Arithmetic (30 minutes) – Wednesday 13</a:t>
            </a:r>
            <a:r>
              <a:rPr lang="en-GB" baseline="30000" dirty="0"/>
              <a:t>th</a:t>
            </a:r>
            <a:r>
              <a:rPr lang="en-GB" dirty="0"/>
              <a:t> May</a:t>
            </a:r>
            <a:endParaRPr dirty="0"/>
          </a:p>
          <a:p>
            <a:pPr marL="609585" lvl="0" indent="-342888" algn="l" rtl="0">
              <a:spcBef>
                <a:spcPts val="0"/>
              </a:spcBef>
              <a:spcAft>
                <a:spcPts val="0"/>
              </a:spcAft>
              <a:buSzPts val="1800"/>
              <a:buFont typeface="Nunito"/>
              <a:buNone/>
            </a:pPr>
            <a:endParaRPr dirty="0"/>
          </a:p>
          <a:p>
            <a:pPr marL="609585" lvl="0" indent="-457188" algn="l" rtl="0">
              <a:spcBef>
                <a:spcPts val="0"/>
              </a:spcBef>
              <a:spcAft>
                <a:spcPts val="0"/>
              </a:spcAft>
              <a:buSzPts val="1800"/>
              <a:buFont typeface="Nunito"/>
              <a:buChar char="●"/>
            </a:pPr>
            <a:r>
              <a:rPr lang="en-GB" dirty="0"/>
              <a:t>Paper 2: Reasoning (40 minutes) – Wednesday 13</a:t>
            </a:r>
            <a:r>
              <a:rPr lang="en-GB" baseline="30000" dirty="0"/>
              <a:t>th</a:t>
            </a:r>
            <a:r>
              <a:rPr lang="en-GB" dirty="0"/>
              <a:t> May</a:t>
            </a:r>
            <a:endParaRPr dirty="0"/>
          </a:p>
          <a:p>
            <a:pPr marL="609585" lvl="0" indent="-342888" algn="l" rtl="0">
              <a:spcBef>
                <a:spcPts val="0"/>
              </a:spcBef>
              <a:spcAft>
                <a:spcPts val="0"/>
              </a:spcAft>
              <a:buSzPts val="1800"/>
              <a:buFont typeface="Nunito"/>
              <a:buNone/>
            </a:pPr>
            <a:endParaRPr dirty="0"/>
          </a:p>
          <a:p>
            <a:pPr marL="609585" lvl="0" indent="-457188" algn="l" rtl="0">
              <a:spcBef>
                <a:spcPts val="0"/>
              </a:spcBef>
              <a:spcAft>
                <a:spcPts val="0"/>
              </a:spcAft>
              <a:buSzPts val="1800"/>
              <a:buFont typeface="Nunito"/>
              <a:buChar char="●"/>
            </a:pPr>
            <a:r>
              <a:rPr lang="en-GB" dirty="0"/>
              <a:t>Paper 3: Reasoning (40 minutes) – Thursday 14</a:t>
            </a:r>
            <a:r>
              <a:rPr lang="en-GB" baseline="30000" dirty="0"/>
              <a:t>th</a:t>
            </a:r>
            <a:r>
              <a:rPr lang="en-GB" dirty="0"/>
              <a:t> May</a:t>
            </a:r>
            <a:endParaRPr dirty="0"/>
          </a:p>
        </p:txBody>
      </p:sp>
      <p:sp>
        <p:nvSpPr>
          <p:cNvPr id="275" name="Google Shape;275;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5"/>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 1 (Arithmetic)</a:t>
            </a:r>
            <a:endParaRPr/>
          </a:p>
        </p:txBody>
      </p:sp>
      <p:sp>
        <p:nvSpPr>
          <p:cNvPr id="281" name="Google Shape;281;p15"/>
          <p:cNvSpPr txBox="1">
            <a:spLocks noGrp="1"/>
          </p:cNvSpPr>
          <p:nvPr>
            <p:ph type="body" idx="1"/>
          </p:nvPr>
        </p:nvSpPr>
        <p:spPr>
          <a:xfrm>
            <a:off x="415600" y="985737"/>
            <a:ext cx="9007074" cy="2807331"/>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The maths arithmetic paper has a total of </a:t>
            </a:r>
            <a:r>
              <a:rPr lang="en-GB">
                <a:solidFill>
                  <a:srgbClr val="283593"/>
                </a:solidFill>
              </a:rPr>
              <a:t>40 marks</a:t>
            </a:r>
            <a:r>
              <a:rPr lang="en-GB"/>
              <a:t>. </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The test covers the four operations (addition, subtraction, multiplication, division, including order of operations requiring BODMAS), percentages of amounts and calculating with decimals and fractions. </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Example question: </a:t>
            </a:r>
            <a:endParaRPr/>
          </a:p>
        </p:txBody>
      </p:sp>
      <p:sp>
        <p:nvSpPr>
          <p:cNvPr id="282" name="Google Shape;282;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18</a:t>
            </a:fld>
            <a:endParaRPr/>
          </a:p>
        </p:txBody>
      </p:sp>
      <p:pic>
        <p:nvPicPr>
          <p:cNvPr id="283" name="Google Shape;283;p15"/>
          <p:cNvPicPr preferRelativeResize="0"/>
          <p:nvPr/>
        </p:nvPicPr>
        <p:blipFill rotWithShape="1">
          <a:blip r:embed="rId3">
            <a:alphaModFix/>
          </a:blip>
          <a:srcRect/>
          <a:stretch/>
        </p:blipFill>
        <p:spPr>
          <a:xfrm>
            <a:off x="661947" y="3793067"/>
            <a:ext cx="5256904" cy="2444199"/>
          </a:xfrm>
          <a:prstGeom prst="rect">
            <a:avLst/>
          </a:prstGeom>
          <a:noFill/>
          <a:ln>
            <a:noFill/>
          </a:ln>
          <a:effectLst>
            <a:outerShdw blurRad="50800" dist="38100" dir="2700000" algn="tl" rotWithShape="0">
              <a:srgbClr val="000000">
                <a:alpha val="40000"/>
              </a:srgbClr>
            </a:outerShdw>
          </a:effectLst>
        </p:spPr>
      </p:pic>
      <p:pic>
        <p:nvPicPr>
          <p:cNvPr id="284" name="Google Shape;284;p15"/>
          <p:cNvPicPr preferRelativeResize="0"/>
          <p:nvPr/>
        </p:nvPicPr>
        <p:blipFill rotWithShape="1">
          <a:blip r:embed="rId4">
            <a:alphaModFix/>
          </a:blip>
          <a:srcRect/>
          <a:stretch/>
        </p:blipFill>
        <p:spPr>
          <a:xfrm>
            <a:off x="6096000" y="3055019"/>
            <a:ext cx="5783736" cy="3182248"/>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6"/>
          <p:cNvPicPr preferRelativeResize="0"/>
          <p:nvPr/>
        </p:nvPicPr>
        <p:blipFill rotWithShape="1">
          <a:blip r:embed="rId3">
            <a:alphaModFix/>
          </a:blip>
          <a:srcRect/>
          <a:stretch/>
        </p:blipFill>
        <p:spPr>
          <a:xfrm>
            <a:off x="6301603" y="1565439"/>
            <a:ext cx="4995011" cy="2132540"/>
          </a:xfrm>
          <a:prstGeom prst="rect">
            <a:avLst/>
          </a:prstGeom>
          <a:noFill/>
          <a:ln>
            <a:noFill/>
          </a:ln>
          <a:effectLst>
            <a:outerShdw blurRad="50800" dist="38100" dir="2700000" algn="tl" rotWithShape="0">
              <a:srgbClr val="000000">
                <a:alpha val="40000"/>
              </a:srgbClr>
            </a:outerShdw>
          </a:effectLst>
        </p:spPr>
      </p:pic>
      <p:sp>
        <p:nvSpPr>
          <p:cNvPr id="290" name="Google Shape;290;p16"/>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 1 (Arithmetic)</a:t>
            </a:r>
            <a:endParaRPr/>
          </a:p>
        </p:txBody>
      </p:sp>
      <p:sp>
        <p:nvSpPr>
          <p:cNvPr id="291" name="Google Shape;291;p16"/>
          <p:cNvSpPr txBox="1">
            <a:spLocks noGrp="1"/>
          </p:cNvSpPr>
          <p:nvPr>
            <p:ph type="body" idx="1"/>
          </p:nvPr>
        </p:nvSpPr>
        <p:spPr>
          <a:xfrm>
            <a:off x="415600" y="985737"/>
            <a:ext cx="11360800" cy="579703"/>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questions: </a:t>
            </a:r>
            <a:endParaRPr/>
          </a:p>
        </p:txBody>
      </p:sp>
      <p:sp>
        <p:nvSpPr>
          <p:cNvPr id="292" name="Google Shape;292;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19</a:t>
            </a:fld>
            <a:endParaRPr/>
          </a:p>
        </p:txBody>
      </p:sp>
      <p:pic>
        <p:nvPicPr>
          <p:cNvPr id="293" name="Google Shape;293;p16"/>
          <p:cNvPicPr preferRelativeResize="0"/>
          <p:nvPr/>
        </p:nvPicPr>
        <p:blipFill rotWithShape="1">
          <a:blip r:embed="rId4">
            <a:alphaModFix/>
          </a:blip>
          <a:srcRect/>
          <a:stretch/>
        </p:blipFill>
        <p:spPr>
          <a:xfrm>
            <a:off x="698657" y="1565440"/>
            <a:ext cx="4995008" cy="2136633"/>
          </a:xfrm>
          <a:prstGeom prst="rect">
            <a:avLst/>
          </a:prstGeom>
          <a:noFill/>
          <a:ln>
            <a:noFill/>
          </a:ln>
          <a:effectLst>
            <a:outerShdw blurRad="50800" dist="38100" dir="2700000" algn="tl" rotWithShape="0">
              <a:srgbClr val="000000">
                <a:alpha val="40000"/>
              </a:srgbClr>
            </a:outerShdw>
          </a:effectLst>
        </p:spPr>
      </p:pic>
      <p:pic>
        <p:nvPicPr>
          <p:cNvPr id="294" name="Google Shape;294;p16"/>
          <p:cNvPicPr preferRelativeResize="0"/>
          <p:nvPr/>
        </p:nvPicPr>
        <p:blipFill rotWithShape="1">
          <a:blip r:embed="rId5">
            <a:alphaModFix/>
          </a:blip>
          <a:srcRect/>
          <a:stretch/>
        </p:blipFill>
        <p:spPr>
          <a:xfrm>
            <a:off x="698657" y="4039445"/>
            <a:ext cx="4995008" cy="2132539"/>
          </a:xfrm>
          <a:prstGeom prst="rect">
            <a:avLst/>
          </a:prstGeom>
          <a:noFill/>
          <a:ln>
            <a:noFill/>
          </a:ln>
          <a:effectLst>
            <a:outerShdw blurRad="50800" dist="38100" dir="2700000" algn="tl" rotWithShape="0">
              <a:srgbClr val="000000">
                <a:alpha val="40000"/>
              </a:srgbClr>
            </a:outerShdw>
          </a:effectLst>
        </p:spPr>
      </p:pic>
      <p:pic>
        <p:nvPicPr>
          <p:cNvPr id="295" name="Google Shape;295;p16"/>
          <p:cNvPicPr preferRelativeResize="0"/>
          <p:nvPr/>
        </p:nvPicPr>
        <p:blipFill rotWithShape="1">
          <a:blip r:embed="rId6">
            <a:alphaModFix/>
          </a:blip>
          <a:srcRect/>
          <a:stretch/>
        </p:blipFill>
        <p:spPr>
          <a:xfrm>
            <a:off x="6301603" y="4039445"/>
            <a:ext cx="4995008" cy="2132539"/>
          </a:xfrm>
          <a:prstGeom prst="rect">
            <a:avLst/>
          </a:prstGeom>
          <a:noFill/>
          <a:ln>
            <a:noFill/>
          </a:ln>
          <a:effectLst>
            <a:outerShdw blurRad="50800" dist="38100" dir="2700000" algn="tl" rotWithShape="0">
              <a:srgbClr val="000000">
                <a:alpha val="40000"/>
              </a:srgbClr>
            </a:outerShdw>
          </a:effectLst>
        </p:spPr>
      </p:pic>
      <p:grpSp>
        <p:nvGrpSpPr>
          <p:cNvPr id="296" name="Google Shape;296;p16"/>
          <p:cNvGrpSpPr/>
          <p:nvPr/>
        </p:nvGrpSpPr>
        <p:grpSpPr>
          <a:xfrm>
            <a:off x="1379499" y="2307928"/>
            <a:ext cx="3538984" cy="1142919"/>
            <a:chOff x="1034624" y="1730945"/>
            <a:chExt cx="2654238" cy="857189"/>
          </a:xfrm>
        </p:grpSpPr>
        <p:sp>
          <p:nvSpPr>
            <p:cNvPr id="297" name="Google Shape;297;p16"/>
            <p:cNvSpPr txBox="1"/>
            <p:nvPr/>
          </p:nvSpPr>
          <p:spPr>
            <a:xfrm>
              <a:off x="1034624" y="1730945"/>
              <a:ext cx="723838" cy="741773"/>
            </a:xfrm>
            <a:prstGeom prst="rect">
              <a:avLst/>
            </a:prstGeom>
            <a:solidFill>
              <a:schemeClr val="lt1"/>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   5.87</a:t>
              </a:r>
              <a:endParaRPr/>
            </a:p>
            <a:p>
              <a:pPr marL="0" marR="0" lvl="0" indent="0" algn="l" rtl="0">
                <a:lnSpc>
                  <a:spcPct val="100000"/>
                </a:lnSpc>
                <a:spcBef>
                  <a:spcPts val="0"/>
                </a:spcBef>
                <a:spcAft>
                  <a:spcPts val="0"/>
                </a:spcAft>
                <a:buClr>
                  <a:schemeClr val="dk2"/>
                </a:buClr>
                <a:buSzPts val="1800"/>
                <a:buFont typeface="Nunito"/>
                <a:buNone/>
              </a:pPr>
              <a:r>
                <a:rPr lang="en-GB" sz="1600" b="0" i="0" u="sng" strike="noStrike" cap="none">
                  <a:solidFill>
                    <a:schemeClr val="dk1"/>
                  </a:solidFill>
                  <a:latin typeface="Trebuchet MS"/>
                  <a:ea typeface="Trebuchet MS"/>
                  <a:cs typeface="Trebuchet MS"/>
                  <a:sym typeface="Trebuchet MS"/>
                </a:rPr>
                <a:t>+ 3.123</a:t>
              </a:r>
              <a:endParaRPr/>
            </a:p>
            <a:p>
              <a:pPr marL="0" marR="0" lvl="0" indent="0" algn="l" rtl="0">
                <a:lnSpc>
                  <a:spcPct val="100000"/>
                </a:lnSpc>
                <a:spcBef>
                  <a:spcPts val="0"/>
                </a:spcBef>
                <a:spcAft>
                  <a:spcPts val="0"/>
                </a:spcAft>
                <a:buClr>
                  <a:schemeClr val="dk2"/>
                </a:buClr>
                <a:buSzPts val="1800"/>
                <a:buFont typeface="Nunito"/>
                <a:buNone/>
              </a:pPr>
              <a:r>
                <a:rPr lang="en-GB" sz="1600" b="0" i="0" u="sng" strike="noStrike" cap="none">
                  <a:solidFill>
                    <a:schemeClr val="dk1"/>
                  </a:solidFill>
                  <a:latin typeface="Trebuchet MS"/>
                  <a:ea typeface="Trebuchet MS"/>
                  <a:cs typeface="Trebuchet MS"/>
                  <a:sym typeface="Trebuchet MS"/>
                </a:rPr>
                <a:t>   8.993</a:t>
              </a:r>
              <a:endParaRPr/>
            </a:p>
          </p:txBody>
        </p:sp>
        <p:sp>
          <p:nvSpPr>
            <p:cNvPr id="298" name="Google Shape;298;p16"/>
            <p:cNvSpPr txBox="1"/>
            <p:nvPr/>
          </p:nvSpPr>
          <p:spPr>
            <a:xfrm>
              <a:off x="3067538" y="2334218"/>
              <a:ext cx="621324"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chemeClr val="dk1"/>
                  </a:solidFill>
                  <a:latin typeface="Trebuchet MS"/>
                  <a:ea typeface="Trebuchet MS"/>
                  <a:cs typeface="Trebuchet MS"/>
                  <a:sym typeface="Trebuchet MS"/>
                </a:rPr>
                <a:t>8.993</a:t>
              </a:r>
              <a:endParaRPr/>
            </a:p>
          </p:txBody>
        </p:sp>
      </p:grpSp>
      <p:grpSp>
        <p:nvGrpSpPr>
          <p:cNvPr id="299" name="Google Shape;299;p16"/>
          <p:cNvGrpSpPr/>
          <p:nvPr/>
        </p:nvGrpSpPr>
        <p:grpSpPr>
          <a:xfrm>
            <a:off x="6959684" y="1711506"/>
            <a:ext cx="985347" cy="1470620"/>
            <a:chOff x="5219763" y="1283629"/>
            <a:chExt cx="739010" cy="1102965"/>
          </a:xfrm>
        </p:grpSpPr>
        <p:sp>
          <p:nvSpPr>
            <p:cNvPr id="300" name="Google Shape;300;p16"/>
            <p:cNvSpPr txBox="1"/>
            <p:nvPr/>
          </p:nvSpPr>
          <p:spPr>
            <a:xfrm>
              <a:off x="5219763" y="1644821"/>
              <a:ext cx="485468" cy="741773"/>
            </a:xfrm>
            <a:prstGeom prst="rect">
              <a:avLst/>
            </a:prstGeom>
            <a:solidFill>
              <a:schemeClr val="lt1"/>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  87</a:t>
              </a:r>
              <a:endParaRPr/>
            </a:p>
            <a:p>
              <a:pPr marL="0" marR="0" lvl="0" indent="0" algn="l" rtl="0">
                <a:lnSpc>
                  <a:spcPct val="100000"/>
                </a:lnSpc>
                <a:spcBef>
                  <a:spcPts val="0"/>
                </a:spcBef>
                <a:spcAft>
                  <a:spcPts val="0"/>
                </a:spcAft>
                <a:buClr>
                  <a:schemeClr val="dk2"/>
                </a:buClr>
                <a:buSzPts val="1800"/>
                <a:buFont typeface="Nunito"/>
                <a:buNone/>
              </a:pPr>
              <a:r>
                <a:rPr lang="en-GB" sz="1600" b="0" i="0" u="sng" strike="noStrike" cap="none">
                  <a:solidFill>
                    <a:schemeClr val="dk1"/>
                  </a:solidFill>
                  <a:latin typeface="Trebuchet MS"/>
                  <a:ea typeface="Trebuchet MS"/>
                  <a:cs typeface="Trebuchet MS"/>
                  <a:sym typeface="Trebuchet MS"/>
                </a:rPr>
                <a:t>- 65</a:t>
              </a:r>
              <a:endParaRPr/>
            </a:p>
            <a:p>
              <a:pPr marL="0" marR="0" lvl="0" indent="0" algn="l" rtl="0">
                <a:lnSpc>
                  <a:spcPct val="100000"/>
                </a:lnSpc>
                <a:spcBef>
                  <a:spcPts val="0"/>
                </a:spcBef>
                <a:spcAft>
                  <a:spcPts val="0"/>
                </a:spcAft>
                <a:buClr>
                  <a:schemeClr val="dk2"/>
                </a:buClr>
                <a:buSzPts val="1800"/>
                <a:buFont typeface="Nunito"/>
                <a:buNone/>
              </a:pPr>
              <a:r>
                <a:rPr lang="en-GB" sz="1600" b="0" i="0" u="sng" strike="noStrike" cap="none">
                  <a:solidFill>
                    <a:schemeClr val="dk1"/>
                  </a:solidFill>
                  <a:latin typeface="Trebuchet MS"/>
                  <a:ea typeface="Trebuchet MS"/>
                  <a:cs typeface="Trebuchet MS"/>
                  <a:sym typeface="Trebuchet MS"/>
                </a:rPr>
                <a:t>  22</a:t>
              </a:r>
              <a:endParaRPr/>
            </a:p>
          </p:txBody>
        </p:sp>
        <p:sp>
          <p:nvSpPr>
            <p:cNvPr id="301" name="Google Shape;301;p16"/>
            <p:cNvSpPr txBox="1"/>
            <p:nvPr/>
          </p:nvSpPr>
          <p:spPr>
            <a:xfrm>
              <a:off x="5337449" y="1283629"/>
              <a:ext cx="621324"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22</a:t>
              </a:r>
              <a:endParaRPr/>
            </a:p>
          </p:txBody>
        </p:sp>
      </p:grpSp>
      <p:grpSp>
        <p:nvGrpSpPr>
          <p:cNvPr id="302" name="Google Shape;302;p16"/>
          <p:cNvGrpSpPr/>
          <p:nvPr/>
        </p:nvGrpSpPr>
        <p:grpSpPr>
          <a:xfrm>
            <a:off x="1379498" y="4709647"/>
            <a:ext cx="3528565" cy="1216069"/>
            <a:chOff x="1034623" y="3532236"/>
            <a:chExt cx="2646424" cy="912052"/>
          </a:xfrm>
        </p:grpSpPr>
        <p:sp>
          <p:nvSpPr>
            <p:cNvPr id="303" name="Google Shape;303;p16"/>
            <p:cNvSpPr txBox="1"/>
            <p:nvPr/>
          </p:nvSpPr>
          <p:spPr>
            <a:xfrm>
              <a:off x="1034623" y="3532236"/>
              <a:ext cx="1544454" cy="492687"/>
            </a:xfrm>
            <a:prstGeom prst="rect">
              <a:avLst/>
            </a:prstGeom>
            <a:solidFill>
              <a:schemeClr val="lt1"/>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60 ÷ (30 - 24)</a:t>
              </a:r>
              <a:endParaRPr/>
            </a:p>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60 ÷      6       = 10</a:t>
              </a:r>
              <a:endParaRPr/>
            </a:p>
            <a:p>
              <a:pPr marL="0" marR="0" lvl="0" indent="0" algn="l" rtl="0">
                <a:lnSpc>
                  <a:spcPct val="100000"/>
                </a:lnSpc>
                <a:spcBef>
                  <a:spcPts val="0"/>
                </a:spcBef>
                <a:spcAft>
                  <a:spcPts val="0"/>
                </a:spcAft>
                <a:buClr>
                  <a:schemeClr val="dk2"/>
                </a:buClr>
                <a:buSzPts val="1800"/>
                <a:buFont typeface="Nunito"/>
                <a:buNone/>
              </a:pPr>
              <a:endParaRPr sz="1600" b="0" i="0" u="sng" strike="noStrike" cap="none">
                <a:solidFill>
                  <a:schemeClr val="dk1"/>
                </a:solidFill>
                <a:latin typeface="Trebuchet MS"/>
                <a:ea typeface="Trebuchet MS"/>
                <a:cs typeface="Trebuchet MS"/>
                <a:sym typeface="Trebuchet MS"/>
              </a:endParaRPr>
            </a:p>
          </p:txBody>
        </p:sp>
        <p:sp>
          <p:nvSpPr>
            <p:cNvPr id="304" name="Google Shape;304;p16"/>
            <p:cNvSpPr txBox="1"/>
            <p:nvPr/>
          </p:nvSpPr>
          <p:spPr>
            <a:xfrm>
              <a:off x="3059723" y="4190372"/>
              <a:ext cx="621324"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10</a:t>
              </a:r>
              <a:endParaRPr/>
            </a:p>
          </p:txBody>
        </p:sp>
      </p:grpSp>
      <p:grpSp>
        <p:nvGrpSpPr>
          <p:cNvPr id="305" name="Google Shape;305;p16"/>
          <p:cNvGrpSpPr/>
          <p:nvPr/>
        </p:nvGrpSpPr>
        <p:grpSpPr>
          <a:xfrm>
            <a:off x="6959683" y="4711258"/>
            <a:ext cx="3559823" cy="1214457"/>
            <a:chOff x="5219762" y="3533444"/>
            <a:chExt cx="2669867" cy="910843"/>
          </a:xfrm>
        </p:grpSpPr>
        <p:sp>
          <p:nvSpPr>
            <p:cNvPr id="306" name="Google Shape;306;p16"/>
            <p:cNvSpPr txBox="1"/>
            <p:nvPr/>
          </p:nvSpPr>
          <p:spPr>
            <a:xfrm>
              <a:off x="5219762" y="3533444"/>
              <a:ext cx="1587437" cy="491480"/>
            </a:xfrm>
            <a:prstGeom prst="rect">
              <a:avLst/>
            </a:prstGeom>
            <a:solidFill>
              <a:schemeClr val="lt1"/>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10% of 3,000 = 300</a:t>
              </a:r>
              <a:endParaRPr/>
            </a:p>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20% of 3,000 = 600 </a:t>
              </a:r>
              <a:endParaRPr sz="1600" b="0" i="0" u="sng" strike="noStrike" cap="none">
                <a:solidFill>
                  <a:schemeClr val="dk1"/>
                </a:solidFill>
                <a:latin typeface="Trebuchet MS"/>
                <a:ea typeface="Trebuchet MS"/>
                <a:cs typeface="Trebuchet MS"/>
                <a:sym typeface="Trebuchet MS"/>
              </a:endParaRPr>
            </a:p>
          </p:txBody>
        </p:sp>
        <p:sp>
          <p:nvSpPr>
            <p:cNvPr id="307" name="Google Shape;307;p16"/>
            <p:cNvSpPr txBox="1"/>
            <p:nvPr/>
          </p:nvSpPr>
          <p:spPr>
            <a:xfrm>
              <a:off x="7268305" y="4190371"/>
              <a:ext cx="621324"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600</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fade">
                                      <p:cBhvr>
                                        <p:cTn id="12" dur="5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gtEl>
                                        <p:attrNameLst>
                                          <p:attrName>style.visibility</p:attrName>
                                        </p:attrNameLst>
                                      </p:cBhvr>
                                      <p:to>
                                        <p:strVal val="visible"/>
                                      </p:to>
                                    </p:set>
                                    <p:animEffect transition="in" filter="fade">
                                      <p:cBhvr>
                                        <p:cTn id="17" dur="500"/>
                                        <p:tgtEl>
                                          <p:spTgt spid="3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5"/>
                                        </p:tgtEl>
                                        <p:attrNameLst>
                                          <p:attrName>style.visibility</p:attrName>
                                        </p:attrNameLst>
                                      </p:cBhvr>
                                      <p:to>
                                        <p:strVal val="visible"/>
                                      </p:to>
                                    </p:set>
                                    <p:animEffect transition="in" filter="fade">
                                      <p:cBhvr>
                                        <p:cTn id="22"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561334" y="377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A3C9E"/>
              </a:buClr>
              <a:buSzPts val="3600"/>
              <a:buFont typeface="Trebuchet MS"/>
              <a:buNone/>
            </a:pPr>
            <a:r>
              <a:rPr lang="en-GB"/>
              <a:t> Timetable 2026  </a:t>
            </a:r>
            <a:endParaRPr/>
          </a:p>
        </p:txBody>
      </p:sp>
      <p:pic>
        <p:nvPicPr>
          <p:cNvPr id="159" name="Google Shape;159;p2"/>
          <p:cNvPicPr preferRelativeResize="0"/>
          <p:nvPr/>
        </p:nvPicPr>
        <p:blipFill>
          <a:blip r:embed="rId3">
            <a:alphaModFix/>
          </a:blip>
          <a:stretch>
            <a:fillRect/>
          </a:stretch>
        </p:blipFill>
        <p:spPr>
          <a:xfrm>
            <a:off x="414675" y="1778200"/>
            <a:ext cx="11362650" cy="4576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7"/>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 1 (Arithmetic)</a:t>
            </a:r>
            <a:endParaRPr/>
          </a:p>
        </p:txBody>
      </p:sp>
      <p:sp>
        <p:nvSpPr>
          <p:cNvPr id="313" name="Google Shape;313;p17"/>
          <p:cNvSpPr txBox="1">
            <a:spLocks noGrp="1"/>
          </p:cNvSpPr>
          <p:nvPr>
            <p:ph type="body" idx="1"/>
          </p:nvPr>
        </p:nvSpPr>
        <p:spPr>
          <a:xfrm>
            <a:off x="415600" y="985737"/>
            <a:ext cx="11360800" cy="579703"/>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questions: </a:t>
            </a:r>
            <a:endParaRPr/>
          </a:p>
        </p:txBody>
      </p:sp>
      <p:sp>
        <p:nvSpPr>
          <p:cNvPr id="314" name="Google Shape;314;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20</a:t>
            </a:fld>
            <a:endParaRPr/>
          </a:p>
        </p:txBody>
      </p:sp>
      <p:pic>
        <p:nvPicPr>
          <p:cNvPr id="315" name="Google Shape;315;p17"/>
          <p:cNvPicPr preferRelativeResize="0"/>
          <p:nvPr/>
        </p:nvPicPr>
        <p:blipFill rotWithShape="1">
          <a:blip r:embed="rId3">
            <a:alphaModFix/>
          </a:blip>
          <a:srcRect/>
          <a:stretch/>
        </p:blipFill>
        <p:spPr>
          <a:xfrm>
            <a:off x="698659" y="3899025"/>
            <a:ext cx="4995007" cy="2318599"/>
          </a:xfrm>
          <a:prstGeom prst="rect">
            <a:avLst/>
          </a:prstGeom>
          <a:noFill/>
          <a:ln>
            <a:noFill/>
          </a:ln>
          <a:effectLst>
            <a:outerShdw blurRad="50800" dist="38100" dir="2700000" algn="tl" rotWithShape="0">
              <a:srgbClr val="000000">
                <a:alpha val="40000"/>
              </a:srgbClr>
            </a:outerShdw>
          </a:effectLst>
        </p:spPr>
      </p:pic>
      <p:pic>
        <p:nvPicPr>
          <p:cNvPr id="316" name="Google Shape;316;p17"/>
          <p:cNvPicPr preferRelativeResize="0"/>
          <p:nvPr/>
        </p:nvPicPr>
        <p:blipFill rotWithShape="1">
          <a:blip r:embed="rId4">
            <a:alphaModFix/>
          </a:blip>
          <a:srcRect/>
          <a:stretch/>
        </p:blipFill>
        <p:spPr>
          <a:xfrm>
            <a:off x="698659" y="1565439"/>
            <a:ext cx="4995007" cy="2132539"/>
          </a:xfrm>
          <a:prstGeom prst="rect">
            <a:avLst/>
          </a:prstGeom>
          <a:noFill/>
          <a:ln>
            <a:noFill/>
          </a:ln>
          <a:effectLst>
            <a:outerShdw blurRad="50800" dist="38100" dir="2700000" algn="tl" rotWithShape="0">
              <a:srgbClr val="000000">
                <a:alpha val="40000"/>
              </a:srgbClr>
            </a:outerShdw>
          </a:effectLst>
        </p:spPr>
      </p:pic>
      <p:pic>
        <p:nvPicPr>
          <p:cNvPr id="317" name="Google Shape;317;p17"/>
          <p:cNvPicPr preferRelativeResize="0"/>
          <p:nvPr/>
        </p:nvPicPr>
        <p:blipFill rotWithShape="1">
          <a:blip r:embed="rId5">
            <a:alphaModFix/>
          </a:blip>
          <a:srcRect/>
          <a:stretch/>
        </p:blipFill>
        <p:spPr>
          <a:xfrm>
            <a:off x="5923859" y="1565439"/>
            <a:ext cx="5785308" cy="4652185"/>
          </a:xfrm>
          <a:prstGeom prst="rect">
            <a:avLst/>
          </a:prstGeom>
          <a:noFill/>
          <a:ln>
            <a:noFill/>
          </a:ln>
          <a:effectLst>
            <a:outerShdw blurRad="50800" dist="38100" dir="2700000" algn="tl" rotWithShape="0">
              <a:srgbClr val="000000">
                <a:alpha val="40000"/>
              </a:srgbClr>
            </a:outerShdw>
          </a:effectLst>
        </p:spPr>
      </p:pic>
      <p:grpSp>
        <p:nvGrpSpPr>
          <p:cNvPr id="318" name="Google Shape;318;p17"/>
          <p:cNvGrpSpPr/>
          <p:nvPr/>
        </p:nvGrpSpPr>
        <p:grpSpPr>
          <a:xfrm>
            <a:off x="1390199" y="2244672"/>
            <a:ext cx="3038519" cy="1295660"/>
            <a:chOff x="1042649" y="1683505"/>
            <a:chExt cx="2278889" cy="971745"/>
          </a:xfrm>
        </p:grpSpPr>
        <p:sp>
          <p:nvSpPr>
            <p:cNvPr id="319" name="Google Shape;319;p17"/>
            <p:cNvSpPr txBox="1"/>
            <p:nvPr/>
          </p:nvSpPr>
          <p:spPr>
            <a:xfrm>
              <a:off x="1042649" y="1683505"/>
              <a:ext cx="887751" cy="492687"/>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Trebuchet MS"/>
                  <a:ea typeface="Trebuchet MS"/>
                  <a:cs typeface="Trebuchet MS"/>
                  <a:sym typeface="Trebuchet MS"/>
                </a:rPr>
                <a:t> </a:t>
              </a:r>
              <a:endParaRPr/>
            </a:p>
          </p:txBody>
        </p:sp>
        <p:sp>
          <p:nvSpPr>
            <p:cNvPr id="320" name="Google Shape;320;p17"/>
            <p:cNvSpPr txBox="1"/>
            <p:nvPr/>
          </p:nvSpPr>
          <p:spPr>
            <a:xfrm>
              <a:off x="3036488" y="2279667"/>
              <a:ext cx="285050" cy="375583"/>
            </a:xfrm>
            <a:prstGeom prst="rect">
              <a:avLst/>
            </a:prstGeom>
            <a:blipFill rotWithShape="1">
              <a:blip r:embed="rId7">
                <a:alphaModFix/>
              </a:blip>
              <a:stretch>
                <a:fillRect b="-609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Trebuchet MS"/>
                  <a:ea typeface="Trebuchet MS"/>
                  <a:cs typeface="Trebuchet MS"/>
                  <a:sym typeface="Trebuchet MS"/>
                </a:rPr>
                <a:t> </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c32744a186_1_1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A3C9E"/>
              </a:buClr>
              <a:buSzPts val="3600"/>
              <a:buFont typeface="Trebuchet MS"/>
              <a:buNone/>
            </a:pPr>
            <a:r>
              <a:rPr lang="en-GB"/>
              <a:t>How can you help?</a:t>
            </a:r>
            <a:br>
              <a:rPr lang="en-GB"/>
            </a:br>
            <a:endParaRPr/>
          </a:p>
        </p:txBody>
      </p:sp>
      <p:sp>
        <p:nvSpPr>
          <p:cNvPr id="326" name="Google Shape;326;g2c32744a186_1_10"/>
          <p:cNvSpPr txBox="1">
            <a:spLocks noGrp="1"/>
          </p:cNvSpPr>
          <p:nvPr>
            <p:ph type="body" idx="1"/>
          </p:nvPr>
        </p:nvSpPr>
        <p:spPr>
          <a:xfrm>
            <a:off x="677334" y="2160589"/>
            <a:ext cx="8596800" cy="4292400"/>
          </a:xfrm>
          <a:prstGeom prst="rect">
            <a:avLst/>
          </a:prstGeom>
          <a:noFill/>
          <a:ln>
            <a:noFill/>
          </a:ln>
        </p:spPr>
        <p:txBody>
          <a:bodyPr spcFirstLastPara="1" wrap="square" lIns="91425" tIns="45700" rIns="91425" bIns="45700" anchor="t" anchorCtr="0">
            <a:normAutofit/>
          </a:bodyPr>
          <a:lstStyle/>
          <a:p>
            <a:pPr marL="342900" lvl="0" indent="-342900" algn="l" rtl="0">
              <a:spcBef>
                <a:spcPts val="1000"/>
              </a:spcBef>
              <a:spcAft>
                <a:spcPts val="0"/>
              </a:spcAft>
              <a:buSzPts val="2240"/>
              <a:buChar char="►"/>
            </a:pPr>
            <a:r>
              <a:rPr lang="en-GB" sz="2800"/>
              <a:t>Complete the arithmetic questions in the pack sent home at easter. </a:t>
            </a:r>
            <a:endParaRPr sz="2800"/>
          </a:p>
          <a:p>
            <a:pPr marL="342900" lvl="0" indent="-342900" algn="l" rtl="0">
              <a:spcBef>
                <a:spcPts val="1000"/>
              </a:spcBef>
              <a:spcAft>
                <a:spcPts val="0"/>
              </a:spcAft>
              <a:buSzPts val="2240"/>
              <a:buChar char="►"/>
            </a:pPr>
            <a:r>
              <a:rPr lang="en-GB" sz="2800"/>
              <a:t>Continue to keep times tables fresh in their minds. </a:t>
            </a:r>
            <a:endParaRPr sz="2800"/>
          </a:p>
          <a:p>
            <a:pPr marL="342900" lvl="0" indent="-378460" algn="l" rtl="0">
              <a:spcBef>
                <a:spcPts val="1000"/>
              </a:spcBef>
              <a:spcAft>
                <a:spcPts val="0"/>
              </a:spcAft>
              <a:buSzPts val="2800"/>
              <a:buChar char="►"/>
            </a:pPr>
            <a:r>
              <a:rPr lang="en-GB" sz="2800"/>
              <a:t>Ask your children which questions they feel least confident with and go over these together. </a:t>
            </a:r>
            <a:endParaRPr sz="2800"/>
          </a:p>
          <a:p>
            <a:pPr marL="342900" lvl="0" indent="-342900" algn="l" rtl="0">
              <a:spcBef>
                <a:spcPts val="1000"/>
              </a:spcBef>
              <a:spcAft>
                <a:spcPts val="0"/>
              </a:spcAft>
              <a:buSzPts val="2240"/>
              <a:buChar char="►"/>
            </a:pPr>
            <a:r>
              <a:rPr lang="en-GB" sz="3800"/>
              <a:t> </a:t>
            </a:r>
            <a:r>
              <a:rPr lang="en-GB" sz="2100" u="sng">
                <a:solidFill>
                  <a:schemeClr val="hlink"/>
                </a:solidFill>
                <a:latin typeface="Arial"/>
                <a:ea typeface="Arial"/>
                <a:cs typeface="Arial"/>
                <a:sym typeface="Arial"/>
                <a:hlinkClick r:id="rId3"/>
              </a:rPr>
              <a:t>SATS - Key Stage 2 Arithmetic - Compact Version (mathsbot.com)</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8"/>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Papers 2 and 3 (Reasoning)</a:t>
            </a:r>
            <a:endParaRPr/>
          </a:p>
        </p:txBody>
      </p:sp>
      <p:sp>
        <p:nvSpPr>
          <p:cNvPr id="332" name="Google Shape;332;p18"/>
          <p:cNvSpPr txBox="1">
            <a:spLocks noGrp="1"/>
          </p:cNvSpPr>
          <p:nvPr>
            <p:ph type="body" idx="1"/>
          </p:nvPr>
        </p:nvSpPr>
        <p:spPr>
          <a:xfrm>
            <a:off x="415600" y="985737"/>
            <a:ext cx="9041909" cy="5433300"/>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solidFill>
                  <a:srgbClr val="283593"/>
                </a:solidFill>
              </a:rPr>
              <a:t>Paper 2 </a:t>
            </a:r>
            <a:r>
              <a:rPr lang="en-GB"/>
              <a:t>will take place </a:t>
            </a:r>
            <a:r>
              <a:rPr lang="en-GB">
                <a:solidFill>
                  <a:srgbClr val="283593"/>
                </a:solidFill>
              </a:rPr>
              <a:t>on Wednesday 14</a:t>
            </a:r>
            <a:r>
              <a:rPr lang="en-GB" baseline="30000">
                <a:solidFill>
                  <a:srgbClr val="283593"/>
                </a:solidFill>
              </a:rPr>
              <a:t>th</a:t>
            </a:r>
            <a:r>
              <a:rPr lang="en-GB">
                <a:solidFill>
                  <a:srgbClr val="283593"/>
                </a:solidFill>
              </a:rPr>
              <a:t> May </a:t>
            </a:r>
            <a:r>
              <a:rPr lang="en-GB"/>
              <a:t>and </a:t>
            </a:r>
            <a:r>
              <a:rPr lang="en-GB">
                <a:solidFill>
                  <a:srgbClr val="283593"/>
                </a:solidFill>
              </a:rPr>
              <a:t>paper 3 </a:t>
            </a:r>
            <a:r>
              <a:rPr lang="en-GB"/>
              <a:t>will take place on </a:t>
            </a:r>
            <a:r>
              <a:rPr lang="en-GB">
                <a:solidFill>
                  <a:srgbClr val="283593"/>
                </a:solidFill>
              </a:rPr>
              <a:t>Thursday 15</a:t>
            </a:r>
            <a:r>
              <a:rPr lang="en-GB" baseline="30000">
                <a:solidFill>
                  <a:srgbClr val="283593"/>
                </a:solidFill>
              </a:rPr>
              <a:t>th</a:t>
            </a:r>
            <a:r>
              <a:rPr lang="en-GB">
                <a:solidFill>
                  <a:srgbClr val="283593"/>
                </a:solidFill>
              </a:rPr>
              <a:t> May</a:t>
            </a:r>
            <a:r>
              <a:rPr lang="en-GB"/>
              <a:t>. These tests have a total of </a:t>
            </a:r>
            <a:r>
              <a:rPr lang="en-GB">
                <a:solidFill>
                  <a:srgbClr val="283593"/>
                </a:solidFill>
              </a:rPr>
              <a:t>35 marks</a:t>
            </a:r>
            <a:r>
              <a:rPr lang="en-GB"/>
              <a:t> each.  </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marL="609585" lvl="0" indent="-457188" algn="l" rtl="0">
              <a:spcBef>
                <a:spcPts val="0"/>
              </a:spcBef>
              <a:spcAft>
                <a:spcPts val="0"/>
              </a:spcAft>
              <a:buSzPts val="1800"/>
              <a:buFont typeface="Nunito"/>
              <a:buChar char="●"/>
            </a:pPr>
            <a:r>
              <a:rPr lang="en-GB">
                <a:solidFill>
                  <a:srgbClr val="283593"/>
                </a:solidFill>
              </a:rPr>
              <a:t>Number and place value (including Roman numerals);</a:t>
            </a:r>
            <a:endParaRPr/>
          </a:p>
          <a:p>
            <a:pPr marL="609585" lvl="0" indent="-457188" algn="l" rtl="0">
              <a:spcBef>
                <a:spcPts val="0"/>
              </a:spcBef>
              <a:spcAft>
                <a:spcPts val="0"/>
              </a:spcAft>
              <a:buSzPts val="1800"/>
              <a:buFont typeface="Nunito"/>
              <a:buChar char="●"/>
            </a:pPr>
            <a:r>
              <a:rPr lang="en-GB">
                <a:solidFill>
                  <a:srgbClr val="283593"/>
                </a:solidFill>
              </a:rPr>
              <a:t>The four operations;</a:t>
            </a:r>
            <a:endParaRPr/>
          </a:p>
          <a:p>
            <a:pPr marL="609585" lvl="0" indent="-457188" algn="l" rtl="0">
              <a:spcBef>
                <a:spcPts val="0"/>
              </a:spcBef>
              <a:spcAft>
                <a:spcPts val="0"/>
              </a:spcAft>
              <a:buSzPts val="1800"/>
              <a:buFont typeface="Nunito"/>
              <a:buChar char="●"/>
            </a:pPr>
            <a:r>
              <a:rPr lang="en-GB">
                <a:solidFill>
                  <a:srgbClr val="283593"/>
                </a:solidFill>
              </a:rPr>
              <a:t>Geometry (properties of shape, position and direction);</a:t>
            </a:r>
            <a:endParaRPr/>
          </a:p>
          <a:p>
            <a:pPr marL="609585" lvl="0" indent="-457188" algn="l" rtl="0">
              <a:spcBef>
                <a:spcPts val="0"/>
              </a:spcBef>
              <a:spcAft>
                <a:spcPts val="0"/>
              </a:spcAft>
              <a:buSzPts val="1800"/>
              <a:buFont typeface="Nunito"/>
              <a:buChar char="●"/>
            </a:pPr>
            <a:r>
              <a:rPr lang="en-GB">
                <a:solidFill>
                  <a:srgbClr val="283593"/>
                </a:solidFill>
              </a:rPr>
              <a:t>Statistics;</a:t>
            </a:r>
            <a:endParaRPr/>
          </a:p>
          <a:p>
            <a:pPr marL="609585" lvl="0" indent="-457188" algn="l" rtl="0">
              <a:spcBef>
                <a:spcPts val="0"/>
              </a:spcBef>
              <a:spcAft>
                <a:spcPts val="0"/>
              </a:spcAft>
              <a:buSzPts val="1800"/>
              <a:buFont typeface="Nunito"/>
              <a:buChar char="●"/>
            </a:pPr>
            <a:r>
              <a:rPr lang="en-GB">
                <a:solidFill>
                  <a:srgbClr val="283593"/>
                </a:solidFill>
              </a:rPr>
              <a:t>Measurement (length, perimeter, mass, volume, time, money);</a:t>
            </a:r>
            <a:endParaRPr/>
          </a:p>
          <a:p>
            <a:pPr marL="609585" lvl="0" indent="-457188" algn="l" rtl="0">
              <a:spcBef>
                <a:spcPts val="0"/>
              </a:spcBef>
              <a:spcAft>
                <a:spcPts val="0"/>
              </a:spcAft>
              <a:buSzPts val="1800"/>
              <a:buFont typeface="Nunito"/>
              <a:buChar char="●"/>
            </a:pPr>
            <a:r>
              <a:rPr lang="en-GB">
                <a:solidFill>
                  <a:srgbClr val="283593"/>
                </a:solidFill>
              </a:rPr>
              <a:t>Algebra;</a:t>
            </a:r>
            <a:endParaRPr/>
          </a:p>
          <a:p>
            <a:pPr marL="609585" lvl="0" indent="-457188" algn="l" rtl="0">
              <a:spcBef>
                <a:spcPts val="0"/>
              </a:spcBef>
              <a:spcAft>
                <a:spcPts val="0"/>
              </a:spcAft>
              <a:buSzPts val="1800"/>
              <a:buFont typeface="Nunito"/>
              <a:buChar char="●"/>
            </a:pPr>
            <a:r>
              <a:rPr lang="en-GB">
                <a:solidFill>
                  <a:srgbClr val="283593"/>
                </a:solidFill>
              </a:rPr>
              <a:t>Ratio and proportion;</a:t>
            </a:r>
            <a:endParaRPr/>
          </a:p>
          <a:p>
            <a:pPr marL="609585" lvl="0" indent="-457188" algn="l" rtl="0">
              <a:spcBef>
                <a:spcPts val="0"/>
              </a:spcBef>
              <a:spcAft>
                <a:spcPts val="0"/>
              </a:spcAft>
              <a:buSzPts val="1800"/>
              <a:buFont typeface="Nunito"/>
              <a:buChar char="●"/>
            </a:pPr>
            <a:r>
              <a:rPr lang="en-GB">
                <a:solidFill>
                  <a:srgbClr val="283593"/>
                </a:solidFill>
              </a:rPr>
              <a:t>Fractions, decimals and percentages. </a:t>
            </a:r>
            <a:endParaRPr/>
          </a:p>
        </p:txBody>
      </p:sp>
      <p:sp>
        <p:nvSpPr>
          <p:cNvPr id="333" name="Google Shape;333;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Papers 2 (Reasoning)</a:t>
            </a:r>
            <a:endParaRPr/>
          </a:p>
        </p:txBody>
      </p:sp>
      <p:sp>
        <p:nvSpPr>
          <p:cNvPr id="339" name="Google Shape;339;p19"/>
          <p:cNvSpPr txBox="1">
            <a:spLocks noGrp="1"/>
          </p:cNvSpPr>
          <p:nvPr>
            <p:ph type="body" idx="1"/>
          </p:nvPr>
        </p:nvSpPr>
        <p:spPr>
          <a:xfrm>
            <a:off x="415600" y="985738"/>
            <a:ext cx="11360800" cy="579701"/>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questions:</a:t>
            </a:r>
            <a:endParaRPr/>
          </a:p>
        </p:txBody>
      </p:sp>
      <p:sp>
        <p:nvSpPr>
          <p:cNvPr id="340" name="Google Shape;340;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23</a:t>
            </a:fld>
            <a:endParaRPr/>
          </a:p>
        </p:txBody>
      </p:sp>
      <p:pic>
        <p:nvPicPr>
          <p:cNvPr id="341" name="Google Shape;341;p19"/>
          <p:cNvPicPr preferRelativeResize="0"/>
          <p:nvPr/>
        </p:nvPicPr>
        <p:blipFill rotWithShape="1">
          <a:blip r:embed="rId3">
            <a:alphaModFix/>
          </a:blip>
          <a:srcRect/>
          <a:stretch/>
        </p:blipFill>
        <p:spPr>
          <a:xfrm>
            <a:off x="613943" y="1467006"/>
            <a:ext cx="4877669" cy="4072889"/>
          </a:xfrm>
          <a:prstGeom prst="rect">
            <a:avLst/>
          </a:prstGeom>
          <a:noFill/>
          <a:ln>
            <a:noFill/>
          </a:ln>
          <a:effectLst>
            <a:outerShdw blurRad="50800" dist="38100" dir="2700000" algn="tl" rotWithShape="0">
              <a:srgbClr val="000000">
                <a:alpha val="40000"/>
              </a:srgbClr>
            </a:outerShdw>
          </a:effectLst>
        </p:spPr>
      </p:pic>
      <p:pic>
        <p:nvPicPr>
          <p:cNvPr id="342" name="Google Shape;342;p19"/>
          <p:cNvPicPr preferRelativeResize="0"/>
          <p:nvPr/>
        </p:nvPicPr>
        <p:blipFill rotWithShape="1">
          <a:blip r:embed="rId4">
            <a:alphaModFix/>
          </a:blip>
          <a:srcRect/>
          <a:stretch/>
        </p:blipFill>
        <p:spPr>
          <a:xfrm>
            <a:off x="5877380" y="1467006"/>
            <a:ext cx="5245100" cy="2404631"/>
          </a:xfrm>
          <a:prstGeom prst="rect">
            <a:avLst/>
          </a:prstGeom>
          <a:noFill/>
          <a:ln>
            <a:noFill/>
          </a:ln>
          <a:effectLst>
            <a:outerShdw blurRad="50800" dist="38100" dir="2700000" algn="tl" rotWithShape="0">
              <a:srgbClr val="000000">
                <a:alpha val="40000"/>
              </a:srgbClr>
            </a:outerShdw>
          </a:effectLst>
        </p:spPr>
      </p:pic>
      <p:sp>
        <p:nvSpPr>
          <p:cNvPr id="343" name="Google Shape;343;p19"/>
          <p:cNvSpPr txBox="1"/>
          <p:nvPr/>
        </p:nvSpPr>
        <p:spPr>
          <a:xfrm>
            <a:off x="2640382" y="5044781"/>
            <a:ext cx="1277733" cy="387895"/>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2.5 or 2 ½ </a:t>
            </a:r>
            <a:endParaRPr sz="1600" b="0" i="0" u="sng" strike="noStrike" cap="none">
              <a:solidFill>
                <a:schemeClr val="dk1"/>
              </a:solidFill>
              <a:latin typeface="Trebuchet MS"/>
              <a:ea typeface="Trebuchet MS"/>
              <a:cs typeface="Trebuchet MS"/>
              <a:sym typeface="Trebuchet MS"/>
            </a:endParaRPr>
          </a:p>
        </p:txBody>
      </p:sp>
      <p:grpSp>
        <p:nvGrpSpPr>
          <p:cNvPr id="344" name="Google Shape;344;p19"/>
          <p:cNvGrpSpPr/>
          <p:nvPr/>
        </p:nvGrpSpPr>
        <p:grpSpPr>
          <a:xfrm>
            <a:off x="7315201" y="3358719"/>
            <a:ext cx="3574236" cy="387895"/>
            <a:chOff x="5486400" y="2519039"/>
            <a:chExt cx="2680677" cy="290921"/>
          </a:xfrm>
        </p:grpSpPr>
        <p:sp>
          <p:nvSpPr>
            <p:cNvPr id="345" name="Google Shape;345;p19"/>
            <p:cNvSpPr txBox="1"/>
            <p:nvPr/>
          </p:nvSpPr>
          <p:spPr>
            <a:xfrm>
              <a:off x="5486400" y="2519039"/>
              <a:ext cx="508000" cy="290921"/>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11</a:t>
              </a:r>
              <a:endParaRPr sz="1600" b="0" i="0" u="sng" strike="noStrike" cap="none">
                <a:solidFill>
                  <a:schemeClr val="dk1"/>
                </a:solidFill>
                <a:latin typeface="Trebuchet MS"/>
                <a:ea typeface="Trebuchet MS"/>
                <a:cs typeface="Trebuchet MS"/>
                <a:sym typeface="Trebuchet MS"/>
              </a:endParaRPr>
            </a:p>
          </p:txBody>
        </p:sp>
        <p:sp>
          <p:nvSpPr>
            <p:cNvPr id="346" name="Google Shape;346;p19"/>
            <p:cNvSpPr txBox="1"/>
            <p:nvPr/>
          </p:nvSpPr>
          <p:spPr>
            <a:xfrm>
              <a:off x="7659077" y="2519039"/>
              <a:ext cx="508000" cy="290921"/>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109</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gtEl>
                                        <p:attrNameLst>
                                          <p:attrName>style.visibility</p:attrName>
                                        </p:attrNameLst>
                                      </p:cBhvr>
                                      <p:to>
                                        <p:strVal val="visible"/>
                                      </p:to>
                                    </p:set>
                                    <p:animEffect transition="in" filter="fade">
                                      <p:cBhvr>
                                        <p:cTn id="12"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0"/>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Papers 2 (Reasoning)</a:t>
            </a:r>
            <a:endParaRPr/>
          </a:p>
        </p:txBody>
      </p:sp>
      <p:sp>
        <p:nvSpPr>
          <p:cNvPr id="352" name="Google Shape;352;p20"/>
          <p:cNvSpPr txBox="1">
            <a:spLocks noGrp="1"/>
          </p:cNvSpPr>
          <p:nvPr>
            <p:ph type="body" idx="1"/>
          </p:nvPr>
        </p:nvSpPr>
        <p:spPr>
          <a:xfrm>
            <a:off x="415600" y="985737"/>
            <a:ext cx="11360800" cy="524800"/>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a:t>
            </a:r>
            <a:endParaRPr/>
          </a:p>
        </p:txBody>
      </p:sp>
      <p:sp>
        <p:nvSpPr>
          <p:cNvPr id="353" name="Google Shape;353;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24</a:t>
            </a:fld>
            <a:endParaRPr/>
          </a:p>
        </p:txBody>
      </p:sp>
      <p:pic>
        <p:nvPicPr>
          <p:cNvPr id="354" name="Google Shape;354;p20"/>
          <p:cNvPicPr preferRelativeResize="0"/>
          <p:nvPr/>
        </p:nvPicPr>
        <p:blipFill rotWithShape="1">
          <a:blip r:embed="rId3">
            <a:alphaModFix/>
          </a:blip>
          <a:srcRect/>
          <a:stretch/>
        </p:blipFill>
        <p:spPr>
          <a:xfrm>
            <a:off x="290467" y="1467006"/>
            <a:ext cx="5216893" cy="3217335"/>
          </a:xfrm>
          <a:prstGeom prst="rect">
            <a:avLst/>
          </a:prstGeom>
          <a:noFill/>
          <a:ln>
            <a:noFill/>
          </a:ln>
          <a:effectLst>
            <a:outerShdw blurRad="50800" dist="38100" dir="2700000" algn="tl" rotWithShape="0">
              <a:srgbClr val="000000">
                <a:alpha val="40000"/>
              </a:srgbClr>
            </a:outerShdw>
          </a:effectLst>
        </p:spPr>
      </p:pic>
      <p:pic>
        <p:nvPicPr>
          <p:cNvPr id="355" name="Google Shape;355;p20"/>
          <p:cNvPicPr preferRelativeResize="0"/>
          <p:nvPr/>
        </p:nvPicPr>
        <p:blipFill rotWithShape="1">
          <a:blip r:embed="rId4">
            <a:alphaModFix/>
          </a:blip>
          <a:srcRect/>
          <a:stretch/>
        </p:blipFill>
        <p:spPr>
          <a:xfrm>
            <a:off x="5630450" y="1467006"/>
            <a:ext cx="6561550" cy="3217335"/>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Papers 3 (Reasoning)</a:t>
            </a:r>
            <a:endParaRPr/>
          </a:p>
        </p:txBody>
      </p:sp>
      <p:sp>
        <p:nvSpPr>
          <p:cNvPr id="361" name="Google Shape;361;p21"/>
          <p:cNvSpPr txBox="1">
            <a:spLocks noGrp="1"/>
          </p:cNvSpPr>
          <p:nvPr>
            <p:ph type="body" idx="1"/>
          </p:nvPr>
        </p:nvSpPr>
        <p:spPr>
          <a:xfrm>
            <a:off x="415600" y="985737"/>
            <a:ext cx="11360800" cy="579703"/>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questions:</a:t>
            </a:r>
            <a:endParaRPr/>
          </a:p>
        </p:txBody>
      </p:sp>
      <p:sp>
        <p:nvSpPr>
          <p:cNvPr id="362" name="Google Shape;362;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25</a:t>
            </a:fld>
            <a:endParaRPr/>
          </a:p>
        </p:txBody>
      </p:sp>
      <p:pic>
        <p:nvPicPr>
          <p:cNvPr id="363" name="Google Shape;363;p21"/>
          <p:cNvPicPr preferRelativeResize="0"/>
          <p:nvPr/>
        </p:nvPicPr>
        <p:blipFill rotWithShape="1">
          <a:blip r:embed="rId3">
            <a:alphaModFix/>
          </a:blip>
          <a:srcRect/>
          <a:stretch/>
        </p:blipFill>
        <p:spPr>
          <a:xfrm>
            <a:off x="614699" y="1467006"/>
            <a:ext cx="5709703" cy="2895988"/>
          </a:xfrm>
          <a:prstGeom prst="rect">
            <a:avLst/>
          </a:prstGeom>
          <a:noFill/>
          <a:ln>
            <a:noFill/>
          </a:ln>
          <a:effectLst>
            <a:outerShdw blurRad="50800" dist="38100" dir="2700000" algn="tl" rotWithShape="0">
              <a:srgbClr val="000000">
                <a:alpha val="40000"/>
              </a:srgbClr>
            </a:outerShdw>
          </a:effectLst>
        </p:spPr>
      </p:pic>
      <p:pic>
        <p:nvPicPr>
          <p:cNvPr id="364" name="Google Shape;364;p21"/>
          <p:cNvPicPr preferRelativeResize="0"/>
          <p:nvPr/>
        </p:nvPicPr>
        <p:blipFill rotWithShape="1">
          <a:blip r:embed="rId4">
            <a:alphaModFix/>
          </a:blip>
          <a:srcRect/>
          <a:stretch/>
        </p:blipFill>
        <p:spPr>
          <a:xfrm>
            <a:off x="6400812" y="1392730"/>
            <a:ext cx="5299177" cy="3716307"/>
          </a:xfrm>
          <a:prstGeom prst="rect">
            <a:avLst/>
          </a:prstGeom>
          <a:noFill/>
          <a:ln>
            <a:noFill/>
          </a:ln>
          <a:effectLst>
            <a:outerShdw blurRad="50800" dist="38100" dir="2700000" algn="tl" rotWithShape="0">
              <a:srgbClr val="000000">
                <a:alpha val="40000"/>
              </a:srgbClr>
            </a:outerShdw>
          </a:effectLst>
        </p:spPr>
      </p:pic>
      <p:sp>
        <p:nvSpPr>
          <p:cNvPr id="365" name="Google Shape;365;p21"/>
          <p:cNvSpPr txBox="1"/>
          <p:nvPr/>
        </p:nvSpPr>
        <p:spPr>
          <a:xfrm>
            <a:off x="4407654" y="3819024"/>
            <a:ext cx="1038909" cy="387895"/>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2,250</a:t>
            </a:r>
            <a:endParaRPr sz="1600" b="0" i="0" u="sng" strike="noStrike" cap="none">
              <a:solidFill>
                <a:schemeClr val="dk1"/>
              </a:solidFill>
              <a:latin typeface="Trebuchet MS"/>
              <a:ea typeface="Trebuchet MS"/>
              <a:cs typeface="Trebuchet MS"/>
              <a:sym typeface="Trebuchet MS"/>
            </a:endParaRPr>
          </a:p>
        </p:txBody>
      </p:sp>
      <p:sp>
        <p:nvSpPr>
          <p:cNvPr id="366" name="Google Shape;366;p21"/>
          <p:cNvSpPr txBox="1"/>
          <p:nvPr/>
        </p:nvSpPr>
        <p:spPr>
          <a:xfrm>
            <a:off x="10092788" y="4607931"/>
            <a:ext cx="1038909" cy="387895"/>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400</a:t>
            </a:r>
            <a:endParaRPr sz="1600" b="0" i="0" u="sng" strike="noStrike" cap="none">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22"/>
          <p:cNvPicPr preferRelativeResize="0"/>
          <p:nvPr/>
        </p:nvPicPr>
        <p:blipFill rotWithShape="1">
          <a:blip r:embed="rId3">
            <a:alphaModFix/>
          </a:blip>
          <a:srcRect/>
          <a:stretch/>
        </p:blipFill>
        <p:spPr>
          <a:xfrm>
            <a:off x="735854" y="1444091"/>
            <a:ext cx="4914760" cy="4773532"/>
          </a:xfrm>
          <a:prstGeom prst="rect">
            <a:avLst/>
          </a:prstGeom>
          <a:noFill/>
          <a:ln>
            <a:noFill/>
          </a:ln>
          <a:effectLst>
            <a:outerShdw blurRad="50800" dist="38100" dir="2700000" algn="tl" rotWithShape="0">
              <a:srgbClr val="000000">
                <a:alpha val="40000"/>
              </a:srgbClr>
            </a:outerShdw>
          </a:effectLst>
        </p:spPr>
      </p:pic>
      <p:sp>
        <p:nvSpPr>
          <p:cNvPr id="372" name="Google Shape;372;p22"/>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Maths Papers 3 (Reasoning)</a:t>
            </a:r>
            <a:endParaRPr/>
          </a:p>
        </p:txBody>
      </p:sp>
      <p:sp>
        <p:nvSpPr>
          <p:cNvPr id="373" name="Google Shape;373;p22"/>
          <p:cNvSpPr txBox="1">
            <a:spLocks noGrp="1"/>
          </p:cNvSpPr>
          <p:nvPr>
            <p:ph type="body" idx="1"/>
          </p:nvPr>
        </p:nvSpPr>
        <p:spPr>
          <a:xfrm>
            <a:off x="415600" y="985737"/>
            <a:ext cx="11360800" cy="579703"/>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a:t>
            </a:r>
            <a:endParaRPr/>
          </a:p>
        </p:txBody>
      </p:sp>
      <p:sp>
        <p:nvSpPr>
          <p:cNvPr id="374" name="Google Shape;374;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26</a:t>
            </a:fld>
            <a:endParaRPr/>
          </a:p>
        </p:txBody>
      </p:sp>
      <p:pic>
        <p:nvPicPr>
          <p:cNvPr id="375" name="Google Shape;375;p22"/>
          <p:cNvPicPr preferRelativeResize="0"/>
          <p:nvPr/>
        </p:nvPicPr>
        <p:blipFill rotWithShape="1">
          <a:blip r:embed="rId4">
            <a:alphaModFix/>
          </a:blip>
          <a:srcRect/>
          <a:stretch/>
        </p:blipFill>
        <p:spPr>
          <a:xfrm>
            <a:off x="5970867" y="1444091"/>
            <a:ext cx="5564005" cy="4773532"/>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Things to remember about SATs</a:t>
            </a:r>
            <a:endParaRPr/>
          </a:p>
        </p:txBody>
      </p:sp>
      <p:sp>
        <p:nvSpPr>
          <p:cNvPr id="381" name="Google Shape;381;p23"/>
          <p:cNvSpPr txBox="1">
            <a:spLocks noGrp="1"/>
          </p:cNvSpPr>
          <p:nvPr>
            <p:ph type="body" idx="1"/>
          </p:nvPr>
        </p:nvSpPr>
        <p:spPr>
          <a:xfrm>
            <a:off x="415600" y="985737"/>
            <a:ext cx="8850320" cy="5106097"/>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solidFill>
                  <a:srgbClr val="283593"/>
                </a:solidFill>
              </a:rPr>
              <a:t>SATs focus on what children know about Maths and English. </a:t>
            </a:r>
            <a:endParaRPr/>
          </a:p>
          <a:p>
            <a:pPr marL="152396" lvl="0" indent="0" algn="l" rtl="0">
              <a:spcBef>
                <a:spcPts val="0"/>
              </a:spcBef>
              <a:spcAft>
                <a:spcPts val="0"/>
              </a:spcAft>
              <a:buSzPts val="1800"/>
              <a:buNone/>
            </a:pPr>
            <a:r>
              <a:rPr lang="en-GB"/>
              <a:t>They will not reflect how talented they are at science, geography, art, PE…, and they certainly won’t highlight all of their amazing personal characteristics.</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solidFill>
                  <a:srgbClr val="283593"/>
                </a:solidFill>
              </a:rPr>
              <a:t>SATs don’t tell the whole story.</a:t>
            </a:r>
            <a:endParaRPr/>
          </a:p>
          <a:p>
            <a:pPr marL="152396" lvl="0" indent="0" algn="l" rtl="0">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a:p>
        </p:txBody>
      </p:sp>
      <p:sp>
        <p:nvSpPr>
          <p:cNvPr id="382" name="Google Shape;382;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c4acdb914f_0_0"/>
          <p:cNvSpPr txBox="1">
            <a:spLocks noGrp="1"/>
          </p:cNvSpPr>
          <p:nvPr>
            <p:ph type="title"/>
          </p:nvPr>
        </p:nvSpPr>
        <p:spPr>
          <a:xfrm>
            <a:off x="290475" y="276322"/>
            <a:ext cx="11360700" cy="7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100"/>
              <a:t>Questions from parents last year </a:t>
            </a:r>
            <a:endParaRPr sz="3100"/>
          </a:p>
        </p:txBody>
      </p:sp>
      <p:sp>
        <p:nvSpPr>
          <p:cNvPr id="389" name="Google Shape;389;g2c4acdb914f_0_0"/>
          <p:cNvSpPr txBox="1">
            <a:spLocks noGrp="1"/>
          </p:cNvSpPr>
          <p:nvPr>
            <p:ph type="body" idx="1"/>
          </p:nvPr>
        </p:nvSpPr>
        <p:spPr>
          <a:xfrm>
            <a:off x="415600" y="1000236"/>
            <a:ext cx="11360700" cy="510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u="sng"/>
              <a:t>Do the children get their results and if so, how do they get them?</a:t>
            </a:r>
            <a:endParaRPr b="1" u="sng"/>
          </a:p>
          <a:p>
            <a:pPr marL="0" lvl="0" indent="0" algn="l" rtl="0">
              <a:spcBef>
                <a:spcPts val="0"/>
              </a:spcBef>
              <a:spcAft>
                <a:spcPts val="0"/>
              </a:spcAft>
              <a:buNone/>
            </a:pPr>
            <a:r>
              <a:rPr lang="en-GB"/>
              <a:t>Results are given to parents on the end of year reports. You can then share these with your child. We will not tell them their results in school. </a:t>
            </a:r>
            <a:endParaRPr/>
          </a:p>
          <a:p>
            <a:pPr marL="0" lvl="0" indent="0" algn="l" rtl="0">
              <a:spcBef>
                <a:spcPts val="0"/>
              </a:spcBef>
              <a:spcAft>
                <a:spcPts val="0"/>
              </a:spcAft>
              <a:buNone/>
            </a:pPr>
            <a:endParaRPr/>
          </a:p>
          <a:p>
            <a:pPr marL="0" lvl="0" indent="0" algn="l" rtl="0">
              <a:spcBef>
                <a:spcPts val="0"/>
              </a:spcBef>
              <a:spcAft>
                <a:spcPts val="0"/>
              </a:spcAft>
              <a:buNone/>
            </a:pPr>
            <a:r>
              <a:rPr lang="en-GB" b="1" u="sng"/>
              <a:t>What are the test conditions and where do the children sit them?</a:t>
            </a:r>
            <a:endParaRPr b="1" u="sng"/>
          </a:p>
          <a:p>
            <a:pPr marL="0" lvl="0" indent="0" algn="l" rtl="0">
              <a:spcBef>
                <a:spcPts val="0"/>
              </a:spcBef>
              <a:spcAft>
                <a:spcPts val="0"/>
              </a:spcAft>
              <a:buNone/>
            </a:pPr>
            <a:r>
              <a:rPr lang="en-GB"/>
              <a:t>The children sit the tests in the hall. They are separated by dividers. The children must be silent from the moment the tests enter the hall until the moment the tests leave the hall.</a:t>
            </a:r>
            <a:endParaRPr/>
          </a:p>
          <a:p>
            <a:pPr marL="0" lvl="0" indent="0" algn="l" rtl="0">
              <a:spcBef>
                <a:spcPts val="0"/>
              </a:spcBef>
              <a:spcAft>
                <a:spcPts val="0"/>
              </a:spcAft>
              <a:buNone/>
            </a:pPr>
            <a:endParaRPr/>
          </a:p>
          <a:p>
            <a:pPr marL="0" lvl="0" indent="0" algn="l" rtl="0">
              <a:spcBef>
                <a:spcPts val="0"/>
              </a:spcBef>
              <a:spcAft>
                <a:spcPts val="0"/>
              </a:spcAft>
              <a:buNone/>
            </a:pPr>
            <a:r>
              <a:rPr lang="en-GB" b="1" u="sng"/>
              <a:t>What happens if a child is overwhelmed by the test conditions?</a:t>
            </a:r>
            <a:endParaRPr b="1" u="sng"/>
          </a:p>
          <a:p>
            <a:pPr marL="0" lvl="0" indent="0" algn="l" rtl="0">
              <a:spcBef>
                <a:spcPts val="0"/>
              </a:spcBef>
              <a:spcAft>
                <a:spcPts val="0"/>
              </a:spcAft>
              <a:buNone/>
            </a:pPr>
            <a:r>
              <a:rPr lang="en-GB"/>
              <a:t>There is an option to sit the test in a smaller room if we feel this will help the child to feel more calm. </a:t>
            </a:r>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c4acdb914f_0_6"/>
          <p:cNvSpPr txBox="1">
            <a:spLocks noGrp="1"/>
          </p:cNvSpPr>
          <p:nvPr>
            <p:ph type="title"/>
          </p:nvPr>
        </p:nvSpPr>
        <p:spPr>
          <a:xfrm>
            <a:off x="188992" y="160359"/>
            <a:ext cx="11360700" cy="5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100"/>
              <a:t>Questions from parents last year </a:t>
            </a:r>
            <a:endParaRPr/>
          </a:p>
        </p:txBody>
      </p:sp>
      <p:sp>
        <p:nvSpPr>
          <p:cNvPr id="396" name="Google Shape;396;g2c4acdb914f_0_6"/>
          <p:cNvSpPr txBox="1">
            <a:spLocks noGrp="1"/>
          </p:cNvSpPr>
          <p:nvPr>
            <p:ph type="body" idx="1"/>
          </p:nvPr>
        </p:nvSpPr>
        <p:spPr>
          <a:xfrm>
            <a:off x="415650" y="875995"/>
            <a:ext cx="11360700" cy="8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u="sng"/>
              <a:t>What happens if a child is ill during the testing week?</a:t>
            </a:r>
            <a:endParaRPr b="1" u="sng"/>
          </a:p>
          <a:p>
            <a:pPr marL="0" lvl="0" indent="0" algn="l" rtl="0">
              <a:spcBef>
                <a:spcPts val="0"/>
              </a:spcBef>
              <a:spcAft>
                <a:spcPts val="0"/>
              </a:spcAft>
              <a:buNone/>
            </a:pPr>
            <a:r>
              <a:rPr lang="en-GB"/>
              <a:t>The information below has been taken from the Gov.uk website.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397" name="Google Shape;397;g2c4acdb914f_0_6"/>
          <p:cNvPicPr preferRelativeResize="0"/>
          <p:nvPr/>
        </p:nvPicPr>
        <p:blipFill>
          <a:blip r:embed="rId3">
            <a:alphaModFix/>
          </a:blip>
          <a:stretch>
            <a:fillRect/>
          </a:stretch>
        </p:blipFill>
        <p:spPr>
          <a:xfrm>
            <a:off x="189000" y="1832675"/>
            <a:ext cx="6314425" cy="4459475"/>
          </a:xfrm>
          <a:prstGeom prst="rect">
            <a:avLst/>
          </a:prstGeom>
          <a:noFill/>
          <a:ln>
            <a:noFill/>
          </a:ln>
        </p:spPr>
      </p:pic>
      <p:pic>
        <p:nvPicPr>
          <p:cNvPr id="398" name="Google Shape;398;g2c4acdb914f_0_6"/>
          <p:cNvPicPr preferRelativeResize="0"/>
          <p:nvPr/>
        </p:nvPicPr>
        <p:blipFill>
          <a:blip r:embed="rId4">
            <a:alphaModFix/>
          </a:blip>
          <a:stretch>
            <a:fillRect/>
          </a:stretch>
        </p:blipFill>
        <p:spPr>
          <a:xfrm>
            <a:off x="6503425" y="1832686"/>
            <a:ext cx="5383775" cy="24887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c4757dc6ba_0_5"/>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A3C9E"/>
              </a:buClr>
              <a:buSzPts val="3600"/>
              <a:buFont typeface="Trebuchet MS"/>
              <a:buNone/>
            </a:pPr>
            <a:r>
              <a:rPr lang="en-GB"/>
              <a:t>Easter revision packs</a:t>
            </a:r>
            <a:endParaRPr/>
          </a:p>
        </p:txBody>
      </p:sp>
      <p:sp>
        <p:nvSpPr>
          <p:cNvPr id="165" name="Google Shape;165;g2c4757dc6ba_0_5"/>
          <p:cNvSpPr txBox="1">
            <a:spLocks noGrp="1"/>
          </p:cNvSpPr>
          <p:nvPr>
            <p:ph type="body" idx="1"/>
          </p:nvPr>
        </p:nvSpPr>
        <p:spPr>
          <a:xfrm>
            <a:off x="677325" y="1641500"/>
            <a:ext cx="9692400" cy="4929000"/>
          </a:xfrm>
          <a:prstGeom prst="rect">
            <a:avLst/>
          </a:prstGeom>
          <a:noFill/>
          <a:ln>
            <a:noFill/>
          </a:ln>
        </p:spPr>
        <p:txBody>
          <a:bodyPr spcFirstLastPara="1" wrap="square" lIns="91425" tIns="45700" rIns="91425" bIns="45700" anchor="t" anchorCtr="0">
            <a:normAutofit/>
          </a:bodyPr>
          <a:lstStyle/>
          <a:p>
            <a:pPr marL="342900" lvl="0" indent="-352044" algn="l" rtl="0">
              <a:spcBef>
                <a:spcPts val="1000"/>
              </a:spcBef>
              <a:spcAft>
                <a:spcPts val="0"/>
              </a:spcAft>
              <a:buSzPts val="1920"/>
              <a:buChar char="►"/>
            </a:pPr>
            <a:r>
              <a:rPr lang="en-GB" sz="2400"/>
              <a:t>These will be sent out at the end of the term. </a:t>
            </a:r>
            <a:endParaRPr sz="2400"/>
          </a:p>
          <a:p>
            <a:pPr marL="342900" lvl="0" indent="-382524" algn="l" rtl="0">
              <a:spcBef>
                <a:spcPts val="1000"/>
              </a:spcBef>
              <a:spcAft>
                <a:spcPts val="0"/>
              </a:spcAft>
              <a:buSzPts val="2400"/>
              <a:buChar char="►"/>
            </a:pPr>
            <a:r>
              <a:rPr lang="en-GB" sz="2400"/>
              <a:t>You will receive a maths booklet, an arithmetic paper, reading questions, a grammar paper and a fun Easter revision booklet. </a:t>
            </a:r>
            <a:endParaRPr sz="2400"/>
          </a:p>
          <a:p>
            <a:pPr marL="342900" lvl="0" indent="-382524" algn="l" rtl="0">
              <a:spcBef>
                <a:spcPts val="1000"/>
              </a:spcBef>
              <a:spcAft>
                <a:spcPts val="0"/>
              </a:spcAft>
              <a:buSzPts val="2400"/>
              <a:buChar char="►"/>
            </a:pPr>
            <a:r>
              <a:rPr lang="en-GB" sz="2400"/>
              <a:t>There is no expectation of how much of this is completed. </a:t>
            </a:r>
            <a:endParaRPr sz="2400"/>
          </a:p>
          <a:p>
            <a:pPr marL="342900" lvl="0" indent="-382524" algn="l" rtl="0">
              <a:spcBef>
                <a:spcPts val="1000"/>
              </a:spcBef>
              <a:spcAft>
                <a:spcPts val="0"/>
              </a:spcAft>
              <a:buSzPts val="2400"/>
              <a:buChar char="►"/>
            </a:pPr>
            <a:r>
              <a:rPr lang="en-GB" sz="2400"/>
              <a:t>Children who completed it last year said that they felt more confident going into the tests because they did small amounts over the Easter break. </a:t>
            </a:r>
            <a:endParaRPr sz="2400"/>
          </a:p>
          <a:p>
            <a:pPr marL="342900" lvl="0" indent="-382524" algn="l" rtl="0">
              <a:spcBef>
                <a:spcPts val="1000"/>
              </a:spcBef>
              <a:spcAft>
                <a:spcPts val="0"/>
              </a:spcAft>
              <a:buSzPts val="2400"/>
              <a:buChar char="►"/>
            </a:pPr>
            <a:r>
              <a:rPr lang="en-GB" sz="2400"/>
              <a:t>These children returned back to school after the break with increased confidence. </a:t>
            </a:r>
            <a:endParaRPr sz="2400"/>
          </a:p>
          <a:p>
            <a:pPr marL="342900" lvl="0" indent="-382524" algn="l" rtl="0">
              <a:spcBef>
                <a:spcPts val="1000"/>
              </a:spcBef>
              <a:spcAft>
                <a:spcPts val="0"/>
              </a:spcAft>
              <a:buSzPts val="2400"/>
              <a:buChar char="►"/>
            </a:pPr>
            <a:r>
              <a:rPr lang="en-GB" sz="2400"/>
              <a:t>Please do not complete any extra work that will cause any unnecessary stress.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A3C9E"/>
              </a:buClr>
              <a:buSzPts val="3600"/>
              <a:buFont typeface="Trebuchet MS"/>
              <a:buNone/>
            </a:pPr>
            <a:r>
              <a:rPr lang="en-GB"/>
              <a:t>Start of the day </a:t>
            </a:r>
            <a:endParaRPr/>
          </a:p>
        </p:txBody>
      </p:sp>
      <p:sp>
        <p:nvSpPr>
          <p:cNvPr id="171" name="Google Shape;171;p3"/>
          <p:cNvSpPr txBox="1">
            <a:spLocks noGrp="1"/>
          </p:cNvSpPr>
          <p:nvPr>
            <p:ph type="body" idx="1"/>
          </p:nvPr>
        </p:nvSpPr>
        <p:spPr>
          <a:xfrm>
            <a:off x="677325" y="2160602"/>
            <a:ext cx="8596800" cy="4410000"/>
          </a:xfrm>
          <a:prstGeom prst="rect">
            <a:avLst/>
          </a:prstGeom>
          <a:noFill/>
          <a:ln>
            <a:noFill/>
          </a:ln>
        </p:spPr>
        <p:txBody>
          <a:bodyPr spcFirstLastPara="1" wrap="square" lIns="91425" tIns="45700" rIns="91425" bIns="45700" anchor="t" anchorCtr="0">
            <a:normAutofit lnSpcReduction="10000"/>
          </a:bodyPr>
          <a:lstStyle/>
          <a:p>
            <a:pPr marL="342900" lvl="0" indent="-352044" algn="l" rtl="0">
              <a:spcBef>
                <a:spcPts val="0"/>
              </a:spcBef>
              <a:spcAft>
                <a:spcPts val="0"/>
              </a:spcAft>
              <a:buSzPts val="1920"/>
              <a:buChar char="►"/>
            </a:pPr>
            <a:r>
              <a:rPr lang="en-GB" sz="2400"/>
              <a:t>We will be running a Breakfast Club each morning, in Eurostar, from 8.15 – 8.45am.  Please encourage your child to attend as it is a chance for them to chat to their friends and relax a little before each test starts.  Children should sign in at the school office each morning.</a:t>
            </a:r>
            <a:endParaRPr/>
          </a:p>
          <a:p>
            <a:pPr marL="342900" lvl="0" indent="-352044" algn="l" rtl="0">
              <a:spcBef>
                <a:spcPts val="1000"/>
              </a:spcBef>
              <a:spcAft>
                <a:spcPts val="0"/>
              </a:spcAft>
              <a:buSzPts val="1920"/>
              <a:buChar char="►"/>
            </a:pPr>
            <a:r>
              <a:rPr lang="en-GB" sz="2400"/>
              <a:t>Sausage, bacon or a vegetarian alternative will be available to order on School Spider nearer the time. The option they choose will be provided all week. They cannot choose a different option each day. </a:t>
            </a:r>
            <a:endParaRPr sz="2400"/>
          </a:p>
          <a:p>
            <a:pPr marL="342900" lvl="0" indent="-352044" algn="l" rtl="0">
              <a:spcBef>
                <a:spcPts val="1000"/>
              </a:spcBef>
              <a:spcAft>
                <a:spcPts val="0"/>
              </a:spcAft>
              <a:buSzPts val="1920"/>
              <a:buChar char="►"/>
            </a:pPr>
            <a:r>
              <a:rPr lang="en-GB" sz="2400"/>
              <a:t>If your child is not attending the Breakfast Club, please make sure that they arrive at school </a:t>
            </a:r>
            <a:r>
              <a:rPr lang="en-GB" sz="2400" b="1"/>
              <a:t>no later than 8.50am.</a:t>
            </a:r>
            <a:r>
              <a:rPr lang="en-GB" sz="2400"/>
              <a:t>  </a:t>
            </a:r>
            <a:endParaRPr sz="2400"/>
          </a:p>
          <a:p>
            <a:pPr marL="342900" lvl="0" indent="-258318" algn="l" rtl="0">
              <a:spcBef>
                <a:spcPts val="1000"/>
              </a:spcBef>
              <a:spcAft>
                <a:spcPts val="0"/>
              </a:spcAft>
              <a:buSzPts val="144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EA3C9E"/>
              </a:buClr>
              <a:buSzPts val="3600"/>
              <a:buFont typeface="Trebuchet MS"/>
              <a:buNone/>
            </a:pPr>
            <a:r>
              <a:rPr lang="en-GB"/>
              <a:t>How can you help?</a:t>
            </a:r>
            <a:br>
              <a:rPr lang="en-GB"/>
            </a:br>
            <a:endParaRPr/>
          </a:p>
        </p:txBody>
      </p:sp>
      <p:sp>
        <p:nvSpPr>
          <p:cNvPr id="177" name="Google Shape;177;p4"/>
          <p:cNvSpPr txBox="1">
            <a:spLocks noGrp="1"/>
          </p:cNvSpPr>
          <p:nvPr>
            <p:ph type="body" idx="1"/>
          </p:nvPr>
        </p:nvSpPr>
        <p:spPr>
          <a:xfrm>
            <a:off x="677334" y="2160589"/>
            <a:ext cx="8596668" cy="42924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GB" sz="2800"/>
              <a:t>Ensure your child gets an early night before each test. </a:t>
            </a:r>
            <a:endParaRPr/>
          </a:p>
          <a:p>
            <a:pPr marL="342900" lvl="0" indent="-342900" algn="l" rtl="0">
              <a:spcBef>
                <a:spcPts val="1000"/>
              </a:spcBef>
              <a:spcAft>
                <a:spcPts val="0"/>
              </a:spcAft>
              <a:buSzPts val="2240"/>
              <a:buChar char="►"/>
            </a:pPr>
            <a:r>
              <a:rPr lang="en-GB" sz="2800"/>
              <a:t>Work through the revision materials provided over the Easter Break as much as you can. </a:t>
            </a:r>
            <a:endParaRPr/>
          </a:p>
          <a:p>
            <a:pPr marL="342900" lvl="0" indent="-342900" algn="l" rtl="0">
              <a:spcBef>
                <a:spcPts val="1000"/>
              </a:spcBef>
              <a:spcAft>
                <a:spcPts val="0"/>
              </a:spcAft>
              <a:buSzPts val="2240"/>
              <a:buChar char="►"/>
            </a:pPr>
            <a:r>
              <a:rPr lang="en-GB" sz="2800"/>
              <a:t>Remind your child that their best is good enough. </a:t>
            </a:r>
            <a:endParaRPr/>
          </a:p>
          <a:p>
            <a:pPr marL="342900" lvl="0" indent="-342900" algn="l" rtl="0">
              <a:spcBef>
                <a:spcPts val="1000"/>
              </a:spcBef>
              <a:spcAft>
                <a:spcPts val="0"/>
              </a:spcAft>
              <a:buSzPts val="2240"/>
              <a:buChar char="►"/>
            </a:pPr>
            <a:r>
              <a:rPr lang="en-GB" sz="2800"/>
              <a:t>Encourage them to ask us if there is anything they want to revise before the tests. Please encourage them to let us know so that we can help.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Spelling, Punctuation and Grammar: Monday 11</a:t>
            </a:r>
            <a:r>
              <a:rPr lang="en-GB" baseline="30000"/>
              <a:t>th</a:t>
            </a:r>
            <a:r>
              <a:rPr lang="en-GB"/>
              <a:t> May</a:t>
            </a:r>
            <a:endParaRPr/>
          </a:p>
        </p:txBody>
      </p:sp>
      <p:sp>
        <p:nvSpPr>
          <p:cNvPr id="183" name="Google Shape;183;p5"/>
          <p:cNvSpPr txBox="1">
            <a:spLocks noGrp="1"/>
          </p:cNvSpPr>
          <p:nvPr>
            <p:ph type="body" idx="1"/>
          </p:nvPr>
        </p:nvSpPr>
        <p:spPr>
          <a:xfrm>
            <a:off x="415600" y="985737"/>
            <a:ext cx="8763234" cy="5106097"/>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Spelling, Punctuation and Grammar consists of two papers.</a:t>
            </a:r>
            <a:endParaRPr/>
          </a:p>
          <a:p>
            <a:pPr marL="152396" lvl="0" indent="0" algn="l" rtl="0">
              <a:spcBef>
                <a:spcPts val="0"/>
              </a:spcBef>
              <a:spcAft>
                <a:spcPts val="0"/>
              </a:spcAft>
              <a:buSzPts val="1800"/>
              <a:buNone/>
            </a:pPr>
            <a:endParaRPr/>
          </a:p>
          <a:p>
            <a:pPr marL="609585" lvl="0" indent="-457188" algn="l" rtl="0">
              <a:spcBef>
                <a:spcPts val="0"/>
              </a:spcBef>
              <a:spcAft>
                <a:spcPts val="0"/>
              </a:spcAft>
              <a:buSzPts val="1800"/>
              <a:buFont typeface="Nunito"/>
              <a:buChar char="●"/>
            </a:pPr>
            <a:r>
              <a:rPr lang="en-GB"/>
              <a:t>Paper 1 focuses on all three elements (spelling, punctuation and grammar). The paper lasts for </a:t>
            </a:r>
            <a:r>
              <a:rPr lang="en-GB">
                <a:solidFill>
                  <a:srgbClr val="283593"/>
                </a:solidFill>
              </a:rPr>
              <a:t>45 minutes</a:t>
            </a:r>
            <a:r>
              <a:rPr lang="en-GB"/>
              <a:t>. </a:t>
            </a:r>
            <a:endParaRPr/>
          </a:p>
          <a:p>
            <a:pPr marL="609585" lvl="0" indent="-342888" algn="l" rtl="0">
              <a:spcBef>
                <a:spcPts val="0"/>
              </a:spcBef>
              <a:spcAft>
                <a:spcPts val="0"/>
              </a:spcAft>
              <a:buSzPts val="1800"/>
              <a:buFont typeface="Nunito"/>
              <a:buNone/>
            </a:pPr>
            <a:endParaRPr/>
          </a:p>
          <a:p>
            <a:pPr marL="609585" lvl="0" indent="-457188" algn="l" rtl="0">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184" name="Google Shape;184;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Spelling, Punctuation and Grammar: Paper 1</a:t>
            </a:r>
            <a:endParaRPr/>
          </a:p>
        </p:txBody>
      </p:sp>
      <p:sp>
        <p:nvSpPr>
          <p:cNvPr id="190" name="Google Shape;190;p6"/>
          <p:cNvSpPr txBox="1">
            <a:spLocks noGrp="1"/>
          </p:cNvSpPr>
          <p:nvPr>
            <p:ph type="body" idx="1"/>
          </p:nvPr>
        </p:nvSpPr>
        <p:spPr>
          <a:xfrm>
            <a:off x="415600" y="985737"/>
            <a:ext cx="8510686" cy="5106097"/>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The children will have been working hard on developing and securing their knowledge of the technical vocabulary needed in this test.</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This test focuses on:</a:t>
            </a:r>
            <a:endParaRPr/>
          </a:p>
          <a:p>
            <a:pPr marL="609585" lvl="0" indent="-457188" algn="l" rtl="0">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Grammatical terms/ word classes;</a:t>
            </a:r>
            <a:endParaRPr/>
          </a:p>
          <a:p>
            <a:pPr marL="609585" lvl="0" indent="-457188" algn="l" rtl="0">
              <a:spcBef>
                <a:spcPts val="0"/>
              </a:spcBef>
              <a:spcAft>
                <a:spcPts val="0"/>
              </a:spcAft>
              <a:buSzPts val="1800"/>
              <a:buFont typeface="Nunito"/>
              <a:buChar char="●"/>
            </a:pPr>
            <a:r>
              <a:rPr lang="en-GB">
                <a:solidFill>
                  <a:srgbClr val="283593"/>
                </a:solidFill>
              </a:rPr>
              <a:t>Functions of sentences;</a:t>
            </a:r>
            <a:endParaRPr/>
          </a:p>
          <a:p>
            <a:pPr marL="609585" lvl="0" indent="-457188" algn="l" rtl="0">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Combining words, phrases and clauses;</a:t>
            </a:r>
            <a:endParaRPr/>
          </a:p>
          <a:p>
            <a:pPr marL="609585" lvl="0" indent="-457188" algn="l" rtl="0">
              <a:spcBef>
                <a:spcPts val="0"/>
              </a:spcBef>
              <a:spcAft>
                <a:spcPts val="0"/>
              </a:spcAft>
              <a:buSzPts val="1800"/>
              <a:buFont typeface="Nunito"/>
              <a:buChar char="●"/>
            </a:pPr>
            <a:r>
              <a:rPr lang="en-GB">
                <a:solidFill>
                  <a:srgbClr val="283593"/>
                </a:solidFill>
              </a:rPr>
              <a:t>Verb forms, tenses and consistency;</a:t>
            </a:r>
            <a:endParaRPr/>
          </a:p>
          <a:p>
            <a:pPr marL="609585" lvl="0" indent="-457188" algn="l" rtl="0">
              <a:spcBef>
                <a:spcPts val="0"/>
              </a:spcBef>
              <a:spcAft>
                <a:spcPts val="0"/>
              </a:spcAft>
              <a:buSzPts val="1800"/>
              <a:buFont typeface="Nunito"/>
              <a:buChar char="●"/>
            </a:pPr>
            <a:r>
              <a:rPr lang="en-GB">
                <a:solidFill>
                  <a:srgbClr val="283593"/>
                </a:solidFill>
              </a:rPr>
              <a:t>Punctuation;</a:t>
            </a:r>
            <a:endParaRPr/>
          </a:p>
          <a:p>
            <a:pPr marL="609585" lvl="0" indent="-457188" algn="l" rtl="0">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Vocabulary;</a:t>
            </a:r>
            <a:endParaRPr>
              <a:solidFill>
                <a:srgbClr val="283593"/>
              </a:solidFill>
            </a:endParaRPr>
          </a:p>
          <a:p>
            <a:pPr marL="609585" lvl="0" indent="-457188" algn="l" rtl="0">
              <a:spcBef>
                <a:spcPts val="0"/>
              </a:spcBef>
              <a:spcAft>
                <a:spcPts val="0"/>
              </a:spcAft>
              <a:buSzPts val="1800"/>
              <a:buFont typeface="Nunito"/>
              <a:buChar char="●"/>
            </a:pPr>
            <a:r>
              <a:rPr lang="en-GB">
                <a:solidFill>
                  <a:srgbClr val="283593"/>
                </a:solidFill>
                <a:latin typeface="Trebuchet MS"/>
                <a:ea typeface="Trebuchet MS"/>
                <a:cs typeface="Trebuchet MS"/>
                <a:sym typeface="Trebuchet MS"/>
              </a:rPr>
              <a:t>Standard English and formality.</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This test requires a range of answer types but does not require longer formal answers. </a:t>
            </a:r>
            <a:endParaRPr/>
          </a:p>
        </p:txBody>
      </p:sp>
      <p:sp>
        <p:nvSpPr>
          <p:cNvPr id="191" name="Google Shape;191;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Spelling, Punctuation and Grammar: Paper 1</a:t>
            </a:r>
            <a:endParaRPr/>
          </a:p>
        </p:txBody>
      </p:sp>
      <p:sp>
        <p:nvSpPr>
          <p:cNvPr id="197" name="Google Shape;197;p7"/>
          <p:cNvSpPr txBox="1">
            <a:spLocks noGrp="1"/>
          </p:cNvSpPr>
          <p:nvPr>
            <p:ph type="body" idx="1"/>
          </p:nvPr>
        </p:nvSpPr>
        <p:spPr>
          <a:xfrm>
            <a:off x="415600" y="985737"/>
            <a:ext cx="11360800" cy="579703"/>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Example questions: </a:t>
            </a:r>
            <a:endParaRPr/>
          </a:p>
        </p:txBody>
      </p:sp>
      <p:sp>
        <p:nvSpPr>
          <p:cNvPr id="198" name="Google Shape;19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8</a:t>
            </a:fld>
            <a:endParaRPr/>
          </a:p>
        </p:txBody>
      </p:sp>
      <p:pic>
        <p:nvPicPr>
          <p:cNvPr id="199" name="Google Shape;199;p7"/>
          <p:cNvPicPr preferRelativeResize="0"/>
          <p:nvPr/>
        </p:nvPicPr>
        <p:blipFill rotWithShape="1">
          <a:blip r:embed="rId3">
            <a:alphaModFix/>
          </a:blip>
          <a:srcRect/>
          <a:stretch/>
        </p:blipFill>
        <p:spPr>
          <a:xfrm>
            <a:off x="2908663" y="4154630"/>
            <a:ext cx="6449359" cy="2325393"/>
          </a:xfrm>
          <a:prstGeom prst="rect">
            <a:avLst/>
          </a:prstGeom>
          <a:noFill/>
          <a:ln>
            <a:noFill/>
          </a:ln>
          <a:effectLst>
            <a:outerShdw blurRad="50800" dist="38100" dir="2700000" algn="tl" rotWithShape="0">
              <a:srgbClr val="000000">
                <a:alpha val="40000"/>
              </a:srgbClr>
            </a:outerShdw>
          </a:effectLst>
        </p:spPr>
      </p:pic>
      <p:pic>
        <p:nvPicPr>
          <p:cNvPr id="200" name="Google Shape;200;p7"/>
          <p:cNvPicPr preferRelativeResize="0"/>
          <p:nvPr/>
        </p:nvPicPr>
        <p:blipFill rotWithShape="1">
          <a:blip r:embed="rId4">
            <a:alphaModFix/>
          </a:blip>
          <a:srcRect/>
          <a:stretch/>
        </p:blipFill>
        <p:spPr>
          <a:xfrm>
            <a:off x="593394" y="1695141"/>
            <a:ext cx="5377473" cy="2313300"/>
          </a:xfrm>
          <a:prstGeom prst="rect">
            <a:avLst/>
          </a:prstGeom>
          <a:noFill/>
          <a:ln>
            <a:noFill/>
          </a:ln>
          <a:effectLst>
            <a:outerShdw blurRad="50800" dist="38100" dir="2700000" algn="tl" rotWithShape="0">
              <a:srgbClr val="000000">
                <a:alpha val="40000"/>
              </a:srgbClr>
            </a:outerShdw>
          </a:effectLst>
        </p:spPr>
      </p:pic>
      <p:pic>
        <p:nvPicPr>
          <p:cNvPr id="201" name="Google Shape;201;p7"/>
          <p:cNvPicPr preferRelativeResize="0"/>
          <p:nvPr/>
        </p:nvPicPr>
        <p:blipFill rotWithShape="1">
          <a:blip r:embed="rId5">
            <a:alphaModFix/>
          </a:blip>
          <a:srcRect/>
          <a:stretch/>
        </p:blipFill>
        <p:spPr>
          <a:xfrm>
            <a:off x="6205424" y="2384478"/>
            <a:ext cx="5822787" cy="934623"/>
          </a:xfrm>
          <a:prstGeom prst="rect">
            <a:avLst/>
          </a:prstGeom>
          <a:noFill/>
          <a:ln>
            <a:noFill/>
          </a:ln>
          <a:effectLst>
            <a:outerShdw blurRad="50800" dist="38100" dir="2700000" algn="tl" rotWithShape="0">
              <a:srgbClr val="000000">
                <a:alpha val="40000"/>
              </a:srgbClr>
            </a:outerShdw>
          </a:effectLst>
        </p:spPr>
      </p:pic>
      <p:grpSp>
        <p:nvGrpSpPr>
          <p:cNvPr id="202" name="Google Shape;202;p7"/>
          <p:cNvGrpSpPr/>
          <p:nvPr/>
        </p:nvGrpSpPr>
        <p:grpSpPr>
          <a:xfrm>
            <a:off x="3509554" y="2727673"/>
            <a:ext cx="5869307" cy="3597579"/>
            <a:chOff x="2632166" y="2045754"/>
            <a:chExt cx="4401980" cy="2698184"/>
          </a:xfrm>
        </p:grpSpPr>
        <p:sp>
          <p:nvSpPr>
            <p:cNvPr id="203" name="Google Shape;203;p7"/>
            <p:cNvSpPr txBox="1"/>
            <p:nvPr/>
          </p:nvSpPr>
          <p:spPr>
            <a:xfrm>
              <a:off x="3001041" y="2266422"/>
              <a:ext cx="301807" cy="269793"/>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a:t>
              </a:r>
              <a:endParaRPr sz="1600" b="0" i="0" u="sng" strike="noStrike" cap="none">
                <a:solidFill>
                  <a:schemeClr val="dk1"/>
                </a:solidFill>
                <a:latin typeface="Trebuchet MS"/>
                <a:ea typeface="Trebuchet MS"/>
                <a:cs typeface="Trebuchet MS"/>
                <a:sym typeface="Trebuchet MS"/>
              </a:endParaRPr>
            </a:p>
          </p:txBody>
        </p:sp>
        <p:sp>
          <p:nvSpPr>
            <p:cNvPr id="204" name="Google Shape;204;p7"/>
            <p:cNvSpPr txBox="1"/>
            <p:nvPr/>
          </p:nvSpPr>
          <p:spPr>
            <a:xfrm>
              <a:off x="6454035" y="2045754"/>
              <a:ext cx="580111" cy="269793"/>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that</a:t>
              </a:r>
              <a:endParaRPr sz="1600" b="0" i="0" u="sng" strike="noStrike" cap="none">
                <a:solidFill>
                  <a:schemeClr val="dk1"/>
                </a:solidFill>
                <a:latin typeface="Trebuchet MS"/>
                <a:ea typeface="Trebuchet MS"/>
                <a:cs typeface="Trebuchet MS"/>
                <a:sym typeface="Trebuchet MS"/>
              </a:endParaRPr>
            </a:p>
          </p:txBody>
        </p:sp>
        <p:sp>
          <p:nvSpPr>
            <p:cNvPr id="205" name="Google Shape;205;p7"/>
            <p:cNvSpPr txBox="1"/>
            <p:nvPr/>
          </p:nvSpPr>
          <p:spPr>
            <a:xfrm>
              <a:off x="2632166" y="4122543"/>
              <a:ext cx="4003093" cy="621395"/>
            </a:xfrm>
            <a:prstGeom prst="rect">
              <a:avLst/>
            </a:prstGeom>
            <a:noFill/>
            <a:ln>
              <a:noFill/>
            </a:ln>
          </p:spPr>
          <p:txBody>
            <a:bodyPr spcFirstLastPara="1" wrap="square" lIns="121900" tIns="121900" rIns="121900" bIns="121900" anchor="t" anchorCtr="0">
              <a:noAutofit/>
            </a:bodyPr>
            <a:lstStyle/>
            <a:p>
              <a:pPr marL="0" marR="0" lvl="0" indent="0" algn="l" rtl="0">
                <a:lnSpc>
                  <a:spcPct val="150000"/>
                </a:lnSpc>
                <a:spcBef>
                  <a:spcPts val="0"/>
                </a:spcBef>
                <a:spcAft>
                  <a:spcPts val="0"/>
                </a:spcAft>
                <a:buClr>
                  <a:schemeClr val="dk2"/>
                </a:buClr>
                <a:buSzPts val="1800"/>
                <a:buFont typeface="Nunito"/>
                <a:buNone/>
              </a:pPr>
              <a:r>
                <a:rPr lang="en-GB" sz="1600" b="0" i="0" u="none" strike="noStrike" cap="none">
                  <a:solidFill>
                    <a:schemeClr val="dk1"/>
                  </a:solidFill>
                  <a:latin typeface="Trebuchet MS"/>
                  <a:ea typeface="Trebuchet MS"/>
                  <a:cs typeface="Trebuchet MS"/>
                  <a:sym typeface="Trebuchet MS"/>
                </a:rPr>
                <a:t>e.g. The first sentence is about two people and the second sentence is about three people.</a:t>
              </a:r>
              <a:endParaRPr sz="1600" b="0" i="0" u="sng" strike="noStrike" cap="none">
                <a:solidFill>
                  <a:schemeClr val="dk1"/>
                </a:solidFill>
                <a:latin typeface="Trebuchet MS"/>
                <a:ea typeface="Trebuchet MS"/>
                <a:cs typeface="Trebuchet MS"/>
                <a:sym typeface="Trebuchet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a:spLocks noGrp="1"/>
          </p:cNvSpPr>
          <p:nvPr>
            <p:ph type="title"/>
          </p:nvPr>
        </p:nvSpPr>
        <p:spPr>
          <a:xfrm>
            <a:off x="290467" y="276334"/>
            <a:ext cx="11360800" cy="5797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EA3C9E"/>
              </a:buClr>
              <a:buSzPts val="2800"/>
              <a:buFont typeface="Trebuchet MS"/>
              <a:buNone/>
            </a:pPr>
            <a:r>
              <a:rPr lang="en-GB"/>
              <a:t>Spelling, Punctuation and Grammar: Paper 2</a:t>
            </a:r>
            <a:endParaRPr/>
          </a:p>
        </p:txBody>
      </p:sp>
      <p:sp>
        <p:nvSpPr>
          <p:cNvPr id="211" name="Google Shape;211;p8"/>
          <p:cNvSpPr txBox="1">
            <a:spLocks noGrp="1"/>
          </p:cNvSpPr>
          <p:nvPr>
            <p:ph type="body" idx="1"/>
          </p:nvPr>
        </p:nvSpPr>
        <p:spPr>
          <a:xfrm>
            <a:off x="415600" y="985737"/>
            <a:ext cx="11360800" cy="1358880"/>
          </a:xfrm>
          <a:prstGeom prst="rect">
            <a:avLst/>
          </a:prstGeom>
          <a:noFill/>
          <a:ln>
            <a:noFill/>
          </a:ln>
        </p:spPr>
        <p:txBody>
          <a:bodyPr spcFirstLastPara="1" wrap="square" lIns="91425" tIns="91425" rIns="91425" bIns="91425" anchor="t" anchorCtr="0">
            <a:noAutofit/>
          </a:bodyPr>
          <a:lstStyle/>
          <a:p>
            <a:pPr marL="152396" lvl="0" indent="0" algn="l" rtl="0">
              <a:spcBef>
                <a:spcPts val="0"/>
              </a:spcBef>
              <a:spcAft>
                <a:spcPts val="0"/>
              </a:spcAft>
              <a:buSzPts val="1800"/>
              <a:buNone/>
            </a:pPr>
            <a:r>
              <a:rPr lang="en-GB"/>
              <a:t>Paper 2 is a shorter paper that focuses solely on spellings. </a:t>
            </a:r>
            <a:endParaRPr/>
          </a:p>
          <a:p>
            <a:pPr marL="152396" lvl="0" indent="0" algn="l" rtl="0">
              <a:spcBef>
                <a:spcPts val="0"/>
              </a:spcBef>
              <a:spcAft>
                <a:spcPts val="0"/>
              </a:spcAft>
              <a:buSzPts val="1800"/>
              <a:buNone/>
            </a:pPr>
            <a:endParaRPr/>
          </a:p>
          <a:p>
            <a:pPr marL="152396" lvl="0" indent="0" algn="l" rtl="0">
              <a:spcBef>
                <a:spcPts val="0"/>
              </a:spcBef>
              <a:spcAft>
                <a:spcPts val="0"/>
              </a:spcAft>
              <a:buSzPts val="1800"/>
              <a:buNone/>
            </a:pPr>
            <a:r>
              <a:rPr lang="en-GB"/>
              <a:t>Example questions:  </a:t>
            </a:r>
            <a:endParaRPr/>
          </a:p>
        </p:txBody>
      </p:sp>
      <p:sp>
        <p:nvSpPr>
          <p:cNvPr id="212" name="Google Shape;212;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EA3C9E"/>
              </a:buClr>
              <a:buSzPts val="900"/>
              <a:buFont typeface="Trebuchet MS"/>
              <a:buNone/>
            </a:pPr>
            <a:fld id="{00000000-1234-1234-1234-123412341234}" type="slidenum">
              <a:rPr lang="en-GB"/>
              <a:t>9</a:t>
            </a:fld>
            <a:endParaRPr/>
          </a:p>
        </p:txBody>
      </p:sp>
      <p:pic>
        <p:nvPicPr>
          <p:cNvPr id="213" name="Google Shape;213;p8"/>
          <p:cNvPicPr preferRelativeResize="0"/>
          <p:nvPr/>
        </p:nvPicPr>
        <p:blipFill rotWithShape="1">
          <a:blip r:embed="rId3">
            <a:alphaModFix/>
          </a:blip>
          <a:srcRect/>
          <a:stretch/>
        </p:blipFill>
        <p:spPr>
          <a:xfrm>
            <a:off x="2917571" y="2344617"/>
            <a:ext cx="6106591" cy="279079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2065</Words>
  <Application>Microsoft Office PowerPoint</Application>
  <PresentationFormat>Widescreen</PresentationFormat>
  <Paragraphs>220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Trebuchet MS</vt:lpstr>
      <vt:lpstr>Noto Sans Symbols</vt:lpstr>
      <vt:lpstr>Arial</vt:lpstr>
      <vt:lpstr>Nunito</vt:lpstr>
      <vt:lpstr>Calibri</vt:lpstr>
      <vt:lpstr>Facet</vt:lpstr>
      <vt:lpstr>SATs information evening  </vt:lpstr>
      <vt:lpstr> Timetable 2026  </vt:lpstr>
      <vt:lpstr>Easter revision packs</vt:lpstr>
      <vt:lpstr>Start of the day </vt:lpstr>
      <vt:lpstr>How can you help? </vt:lpstr>
      <vt:lpstr>Spelling, Punctuation and Grammar: Monday 11th May</vt:lpstr>
      <vt:lpstr>Spelling, Punctuation and Grammar: Paper 1</vt:lpstr>
      <vt:lpstr>Spelling, Punctuation and Grammar: Paper 1</vt:lpstr>
      <vt:lpstr>Spelling, Punctuation and Grammar: Paper 2</vt:lpstr>
      <vt:lpstr>How can you help? </vt:lpstr>
      <vt:lpstr>Reading: Tuesday 12th May </vt:lpstr>
      <vt:lpstr>Reading </vt:lpstr>
      <vt:lpstr>Reading </vt:lpstr>
      <vt:lpstr>Reading </vt:lpstr>
      <vt:lpstr>Reading </vt:lpstr>
      <vt:lpstr>How can you help? </vt:lpstr>
      <vt:lpstr>Maths: Wednesday 13th May and Thursday 14th May</vt:lpstr>
      <vt:lpstr>Maths Paper 1 (Arithmetic)</vt:lpstr>
      <vt:lpstr>Maths Paper 1 (Arithmetic)</vt:lpstr>
      <vt:lpstr>Maths Paper 1 (Arithmetic)</vt:lpstr>
      <vt:lpstr>How can you help? </vt:lpstr>
      <vt:lpstr>Maths Papers 2 and 3 (Reasoning)</vt:lpstr>
      <vt:lpstr>Maths Papers 2 (Reasoning)</vt:lpstr>
      <vt:lpstr>Maths Papers 2 (Reasoning)</vt:lpstr>
      <vt:lpstr>Maths Papers 3 (Reasoning)</vt:lpstr>
      <vt:lpstr>Maths Papers 3 (Reasoning)</vt:lpstr>
      <vt:lpstr>Things to remember about SATs</vt:lpstr>
      <vt:lpstr>Questions from parents last year </vt:lpstr>
      <vt:lpstr>Questions from parents last year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SATs information evening</dc:title>
  <dc:creator>Stacey Tasker</dc:creator>
  <cp:lastModifiedBy>Ann Millington</cp:lastModifiedBy>
  <cp:revision>2</cp:revision>
  <dcterms:created xsi:type="dcterms:W3CDTF">2023-04-25T14:30:57Z</dcterms:created>
  <dcterms:modified xsi:type="dcterms:W3CDTF">2026-02-06T12:34:12Z</dcterms:modified>
</cp:coreProperties>
</file>