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2232" y="-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FAE431DF-D1FD-47D6-9D55-6A17605853BC}" type="datetimeFigureOut">
              <a:rPr lang="en-GB" smtClean="0"/>
              <a:t>24/11/2017</a:t>
            </a:fld>
            <a:endParaRPr lang="en-GB"/>
          </a:p>
        </p:txBody>
      </p:sp>
      <p:sp>
        <p:nvSpPr>
          <p:cNvPr id="4" name="Slide Image Placeholder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DA4BAC88-4FDA-4230-B5E4-5DEE38195228}" type="slidenum">
              <a:rPr lang="en-GB" smtClean="0"/>
              <a:t>‹#›</a:t>
            </a:fld>
            <a:endParaRPr lang="en-GB"/>
          </a:p>
        </p:txBody>
      </p:sp>
    </p:spTree>
    <p:extLst>
      <p:ext uri="{BB962C8B-B14F-4D97-AF65-F5344CB8AC3E}">
        <p14:creationId xmlns:p14="http://schemas.microsoft.com/office/powerpoint/2010/main" val="8857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4BAC88-4FDA-4230-B5E4-5DEE38195228}" type="slidenum">
              <a:rPr lang="en-GB" smtClean="0"/>
              <a:t>1</a:t>
            </a:fld>
            <a:endParaRPr lang="en-GB"/>
          </a:p>
        </p:txBody>
      </p:sp>
    </p:spTree>
    <p:extLst>
      <p:ext uri="{BB962C8B-B14F-4D97-AF65-F5344CB8AC3E}">
        <p14:creationId xmlns:p14="http://schemas.microsoft.com/office/powerpoint/2010/main" val="2509571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835186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8110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33282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4236369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58348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40870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FADF9A-66B1-4CDB-8A47-2AAD5C3126B4}" type="datetimeFigureOut">
              <a:rPr lang="en-GB" smtClean="0"/>
              <a:t>24/11/2017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50010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FADF9A-66B1-4CDB-8A47-2AAD5C3126B4}" type="datetimeFigureOut">
              <a:rPr lang="en-GB" smtClean="0"/>
              <a:t>24/11/2017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334175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ADF9A-66B1-4CDB-8A47-2AAD5C3126B4}" type="datetimeFigureOut">
              <a:rPr lang="en-GB" smtClean="0"/>
              <a:t>24/11/2017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14537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3766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13362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FADF9A-66B1-4CDB-8A47-2AAD5C3126B4}" type="datetimeFigureOut">
              <a:rPr lang="en-GB" smtClean="0"/>
              <a:t>24/11/2017</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61678AB-F8EA-41FC-9432-691D43126FC3}" type="slidenum">
              <a:rPr lang="en-GB" smtClean="0"/>
              <a:t>‹#›</a:t>
            </a:fld>
            <a:endParaRPr lang="en-GB"/>
          </a:p>
        </p:txBody>
      </p:sp>
    </p:spTree>
    <p:extLst>
      <p:ext uri="{BB962C8B-B14F-4D97-AF65-F5344CB8AC3E}">
        <p14:creationId xmlns:p14="http://schemas.microsoft.com/office/powerpoint/2010/main" val="329686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co.uk/url?q=http://y52013.glebeschoolblogs.net/2014/03/26/the-highwayman-8/&amp;sa=U&amp;ved=0ahUKEwiJg-zPutTXAhWkKcAKHSpXCEk4FBDBbgg4MBE&amp;usg=AOvVaw2oNrXKBqhqU32qiOHuxur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flipH="1" flipV="1">
            <a:off x="11853936" y="-1188640"/>
            <a:ext cx="2190210" cy="1824203"/>
          </a:xfrm>
        </p:spPr>
        <p:txBody>
          <a:bodyPr>
            <a:normAutofit/>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088658665"/>
              </p:ext>
            </p:extLst>
          </p:nvPr>
        </p:nvGraphicFramePr>
        <p:xfrm>
          <a:off x="0" y="0"/>
          <a:ext cx="6858000" cy="8793128"/>
        </p:xfrm>
        <a:graphic>
          <a:graphicData uri="http://schemas.openxmlformats.org/drawingml/2006/table">
            <a:tbl>
              <a:tblPr firstRow="1" bandRow="1">
                <a:tableStyleId>{2D5ABB26-0587-4C30-8999-92F81FD0307C}</a:tableStyleId>
              </a:tblPr>
              <a:tblGrid>
                <a:gridCol w="2286000"/>
                <a:gridCol w="2286000"/>
                <a:gridCol w="2286000"/>
              </a:tblGrid>
              <a:tr h="755576">
                <a:tc gridSpan="3">
                  <a:txBody>
                    <a:bodyPr/>
                    <a:lstStyle/>
                    <a:p>
                      <a:pPr algn="ctr"/>
                      <a:r>
                        <a:rPr lang="en-GB" sz="4800" b="1" dirty="0" smtClean="0">
                          <a:latin typeface="Bodoni MT Black" panose="02070A03080606020203" pitchFamily="18" charset="0"/>
                        </a:rPr>
                        <a:t>Highwayman</a:t>
                      </a:r>
                      <a:r>
                        <a:rPr lang="en-GB" sz="4800" b="1" baseline="0" dirty="0" smtClean="0">
                          <a:latin typeface="Bodoni MT Black" panose="02070A03080606020203" pitchFamily="18" charset="0"/>
                        </a:rPr>
                        <a:t> Halted!</a:t>
                      </a:r>
                      <a:endParaRPr lang="en-GB" sz="4800" b="1" dirty="0">
                        <a:latin typeface="Bodoni MT Black" panose="02070A030806060202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dirty="0"/>
                    </a:p>
                  </a:txBody>
                  <a:tcPr/>
                </a:tc>
                <a:tc hMerge="1">
                  <a:txBody>
                    <a:bodyPr/>
                    <a:lstStyle/>
                    <a:p>
                      <a:endParaRPr lang="en-GB" dirty="0"/>
                    </a:p>
                  </a:txBody>
                  <a:tcPr/>
                </a:tc>
              </a:tr>
              <a:tr h="1660808">
                <a:tc>
                  <a:txBody>
                    <a:bodyPr/>
                    <a:lstStyle/>
                    <a:p>
                      <a:r>
                        <a:rPr lang="en-GB" sz="1400" b="1" dirty="0" smtClean="0">
                          <a:latin typeface="Times New Roman" panose="02020603050405020304" pitchFamily="18" charset="0"/>
                          <a:cs typeface="Times New Roman" panose="02020603050405020304" pitchFamily="18" charset="0"/>
                        </a:rPr>
                        <a:t>Friday 13</a:t>
                      </a:r>
                      <a:r>
                        <a:rPr lang="en-GB" sz="1400" b="1" baseline="30000" dirty="0" smtClean="0">
                          <a:latin typeface="Times New Roman" panose="02020603050405020304" pitchFamily="18" charset="0"/>
                          <a:cs typeface="Times New Roman" panose="02020603050405020304" pitchFamily="18" charset="0"/>
                        </a:rPr>
                        <a:t>th</a:t>
                      </a:r>
                      <a:r>
                        <a:rPr lang="en-GB" sz="1400" b="1" dirty="0" smtClean="0">
                          <a:latin typeface="Times New Roman" panose="02020603050405020304" pitchFamily="18" charset="0"/>
                          <a:cs typeface="Times New Roman" panose="02020603050405020304" pitchFamily="18" charset="0"/>
                        </a:rPr>
                        <a:t> December 1763 </a:t>
                      </a:r>
                    </a:p>
                    <a:p>
                      <a:endParaRPr lang="en-GB" sz="1400" b="1" dirty="0" smtClean="0">
                        <a:latin typeface="Times New Roman" panose="02020603050405020304" pitchFamily="18" charset="0"/>
                        <a:cs typeface="Times New Roman" panose="02020603050405020304" pitchFamily="18" charset="0"/>
                      </a:endParaRPr>
                    </a:p>
                    <a:p>
                      <a:r>
                        <a:rPr lang="en-GB" sz="1400" b="1" dirty="0" smtClean="0">
                          <a:latin typeface="Times New Roman" panose="02020603050405020304" pitchFamily="18" charset="0"/>
                          <a:cs typeface="Times New Roman" panose="02020603050405020304" pitchFamily="18" charset="0"/>
                        </a:rPr>
                        <a:t>Robbers’ antics</a:t>
                      </a:r>
                      <a:r>
                        <a:rPr lang="en-GB" sz="1400" b="1" baseline="0" dirty="0" smtClean="0">
                          <a:latin typeface="Times New Roman" panose="02020603050405020304" pitchFamily="18" charset="0"/>
                          <a:cs typeface="Times New Roman" panose="02020603050405020304" pitchFamily="18" charset="0"/>
                        </a:rPr>
                        <a:t> thwarted by local soldiers </a:t>
                      </a:r>
                    </a:p>
                    <a:p>
                      <a:endParaRPr lang="en-GB" sz="1400" b="1" baseline="0" dirty="0" smtClean="0">
                        <a:latin typeface="Times New Roman" panose="02020603050405020304" pitchFamily="18" charset="0"/>
                        <a:cs typeface="Times New Roman" panose="02020603050405020304" pitchFamily="18" charset="0"/>
                      </a:endParaRPr>
                    </a:p>
                    <a:p>
                      <a:r>
                        <a:rPr lang="en-GB" sz="1400" b="1" baseline="0" dirty="0" smtClean="0">
                          <a:latin typeface="Times New Roman" panose="02020603050405020304" pitchFamily="18" charset="0"/>
                          <a:cs typeface="Times New Roman" panose="02020603050405020304" pitchFamily="18" charset="0"/>
                        </a:rPr>
                        <a:t>By </a:t>
                      </a:r>
                      <a:r>
                        <a:rPr lang="en-GB" sz="1400" b="1" baseline="0" smtClean="0">
                          <a:latin typeface="Times New Roman" panose="02020603050405020304" pitchFamily="18" charset="0"/>
                          <a:cs typeface="Times New Roman" panose="02020603050405020304" pitchFamily="18" charset="0"/>
                        </a:rPr>
                        <a:t>Kevin Greg </a:t>
                      </a:r>
                      <a:r>
                        <a:rPr lang="en-GB" sz="1400" b="1" baseline="0" dirty="0" smtClean="0">
                          <a:latin typeface="Times New Roman" panose="02020603050405020304" pitchFamily="18" charset="0"/>
                          <a:cs typeface="Times New Roman" panose="02020603050405020304" pitchFamily="18" charset="0"/>
                        </a:rPr>
                        <a:t>(10)</a:t>
                      </a:r>
                      <a:endParaRPr lang="en-GB" sz="1400" b="1"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dirty="0" smtClean="0">
                          <a:latin typeface="Times New Roman" panose="02020603050405020304" pitchFamily="18" charset="0"/>
                          <a:cs typeface="Times New Roman" panose="02020603050405020304" pitchFamily="18" charset="0"/>
                        </a:rPr>
                        <a:t> </a:t>
                      </a:r>
                      <a:endParaRPr lang="en-GB"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6400">
                <a:tc>
                  <a:txBody>
                    <a:bodyPr/>
                    <a:lstStyle/>
                    <a:p>
                      <a:pPr algn="just"/>
                      <a:r>
                        <a:rPr lang="en-GB" sz="1200" b="1" kern="1200" dirty="0" smtClean="0">
                          <a:solidFill>
                            <a:schemeClr val="tx1"/>
                          </a:solidFill>
                          <a:effectLst/>
                          <a:latin typeface="+mn-lt"/>
                          <a:ea typeface="+mn-ea"/>
                          <a:cs typeface="+mn-cs"/>
                        </a:rPr>
                        <a:t>Strange</a:t>
                      </a:r>
                      <a:r>
                        <a:rPr lang="en-GB" sz="1200" b="1" kern="1200" baseline="0" dirty="0" smtClean="0">
                          <a:solidFill>
                            <a:schemeClr val="tx1"/>
                          </a:solidFill>
                          <a:effectLst/>
                          <a:latin typeface="+mn-lt"/>
                          <a:ea typeface="+mn-ea"/>
                          <a:cs typeface="+mn-cs"/>
                        </a:rPr>
                        <a:t> events have been happening over the last 3 days and 3 nights. The events have involved death, kisses and robbery involved.  </a:t>
                      </a:r>
                    </a:p>
                    <a:p>
                      <a:pPr algn="just"/>
                      <a:endParaRPr lang="en-GB" sz="1200" b="1" kern="1200" baseline="0" dirty="0" smtClean="0">
                        <a:solidFill>
                          <a:schemeClr val="tx1"/>
                        </a:solidFill>
                        <a:effectLst/>
                        <a:latin typeface="+mn-lt"/>
                        <a:ea typeface="+mn-ea"/>
                        <a:cs typeface="+mn-cs"/>
                      </a:endParaRPr>
                    </a:p>
                    <a:p>
                      <a:pPr algn="ctr"/>
                      <a:r>
                        <a:rPr lang="en-GB" sz="2400" b="1" i="0" u="sng" kern="1200" baseline="0" dirty="0" smtClean="0">
                          <a:solidFill>
                            <a:schemeClr val="tx1"/>
                          </a:solidFill>
                          <a:effectLst/>
                          <a:latin typeface="+mn-lt"/>
                          <a:ea typeface="+mn-ea"/>
                          <a:cs typeface="+mn-cs"/>
                        </a:rPr>
                        <a:t>Beautiful Bess </a:t>
                      </a:r>
                    </a:p>
                    <a:p>
                      <a:pPr algn="just"/>
                      <a:endParaRPr lang="en-GB" sz="1200" b="1" i="0" u="sng" kern="1200" baseline="0" dirty="0" smtClean="0">
                        <a:solidFill>
                          <a:schemeClr val="tx1"/>
                        </a:solidFill>
                        <a:effectLst/>
                        <a:latin typeface="+mn-lt"/>
                        <a:ea typeface="+mn-ea"/>
                        <a:cs typeface="+mn-cs"/>
                      </a:endParaRPr>
                    </a:p>
                    <a:p>
                      <a:pPr algn="just"/>
                      <a:r>
                        <a:rPr lang="en-GB" sz="1200" b="1" i="0" u="none" kern="1200" baseline="0" dirty="0" smtClean="0">
                          <a:solidFill>
                            <a:schemeClr val="tx1"/>
                          </a:solidFill>
                          <a:effectLst/>
                          <a:latin typeface="+mn-lt"/>
                          <a:ea typeface="+mn-ea"/>
                          <a:cs typeface="+mn-cs"/>
                        </a:rPr>
                        <a:t>It all started when The Highwayman (who doesn’t have a real name yet) went past The Red Lion (a pub). He thought he would be able to rob</a:t>
                      </a:r>
                      <a:r>
                        <a:rPr lang="en-GB" sz="1200" b="1" i="0" u="sng" kern="1200" baseline="0" dirty="0" smtClean="0">
                          <a:solidFill>
                            <a:schemeClr val="tx1"/>
                          </a:solidFill>
                          <a:effectLst/>
                          <a:latin typeface="+mn-lt"/>
                          <a:ea typeface="+mn-ea"/>
                          <a:cs typeface="+mn-cs"/>
                        </a:rPr>
                        <a:t> </a:t>
                      </a:r>
                      <a:r>
                        <a:rPr lang="en-GB" sz="1200" b="1" i="0" u="none" kern="1200" baseline="0" dirty="0" smtClean="0">
                          <a:solidFill>
                            <a:schemeClr val="tx1"/>
                          </a:solidFill>
                          <a:effectLst/>
                          <a:latin typeface="+mn-lt"/>
                          <a:ea typeface="+mn-ea"/>
                          <a:cs typeface="+mn-cs"/>
                        </a:rPr>
                        <a:t>local people and steal their gold. He jumped into the courtyard and banged his whip on the window. No one answered. Then he whistled a tune to the window and the landlord’s black eyed daughter Bess was waiting plaiting a dark red love knot in her long black hair. </a:t>
                      </a:r>
                    </a:p>
                    <a:p>
                      <a:pPr algn="just"/>
                      <a:endParaRPr lang="en-GB" sz="1200" b="1" i="0" u="none" kern="1200" baseline="0" dirty="0" smtClean="0">
                        <a:solidFill>
                          <a:schemeClr val="tx1"/>
                        </a:solidFill>
                        <a:effectLst/>
                        <a:latin typeface="+mn-lt"/>
                        <a:ea typeface="+mn-ea"/>
                        <a:cs typeface="+mn-cs"/>
                      </a:endParaRPr>
                    </a:p>
                    <a:p>
                      <a:pPr algn="just"/>
                      <a:r>
                        <a:rPr lang="en-GB" sz="1200" b="1" i="0" u="none" kern="1200" baseline="0" dirty="0" smtClean="0">
                          <a:solidFill>
                            <a:schemeClr val="tx1"/>
                          </a:solidFill>
                          <a:effectLst/>
                          <a:latin typeface="+mn-lt"/>
                          <a:ea typeface="+mn-ea"/>
                          <a:cs typeface="+mn-cs"/>
                        </a:rPr>
                        <a:t>According to an eye witness (called Tim) said that The Highwayman was caught talking to the landlord’s daughter Bess. </a:t>
                      </a:r>
                      <a:endParaRPr lang="en-GB" sz="1200" b="1" i="0" u="none"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GB" sz="1200" b="1" kern="1200" dirty="0" smtClean="0">
                          <a:solidFill>
                            <a:schemeClr val="tx1"/>
                          </a:solidFill>
                          <a:effectLst/>
                          <a:latin typeface="+mn-lt"/>
                          <a:ea typeface="+mn-ea"/>
                          <a:cs typeface="+mn-cs"/>
                        </a:rPr>
                        <a:t>Tim heard the robber say</a:t>
                      </a:r>
                      <a:r>
                        <a:rPr lang="en-GB" sz="1200" b="1" kern="1200" baseline="0" dirty="0" smtClean="0">
                          <a:solidFill>
                            <a:schemeClr val="tx1"/>
                          </a:solidFill>
                          <a:effectLst/>
                          <a:latin typeface="+mn-lt"/>
                          <a:ea typeface="+mn-ea"/>
                          <a:cs typeface="+mn-cs"/>
                        </a:rPr>
                        <a:t> “I’m after a prize tonight” and saw The Highwayman kiss Bess. Then The Highwayman said he would promise to return the next knight. </a:t>
                      </a:r>
                    </a:p>
                    <a:p>
                      <a:pPr algn="just"/>
                      <a:endParaRPr lang="en-GB" sz="1200" b="1" kern="1200" baseline="0" dirty="0" smtClean="0">
                        <a:solidFill>
                          <a:schemeClr val="tx1"/>
                        </a:solidFill>
                        <a:effectLst/>
                        <a:latin typeface="+mn-lt"/>
                        <a:ea typeface="+mn-ea"/>
                        <a:cs typeface="+mn-cs"/>
                      </a:endParaRPr>
                    </a:p>
                    <a:p>
                      <a:pPr algn="ctr"/>
                      <a:r>
                        <a:rPr lang="en-GB" sz="2400" b="1" u="sng" kern="1200" baseline="0" dirty="0" smtClean="0">
                          <a:solidFill>
                            <a:schemeClr val="tx1"/>
                          </a:solidFill>
                          <a:effectLst/>
                          <a:latin typeface="+mn-lt"/>
                          <a:ea typeface="+mn-ea"/>
                          <a:cs typeface="+mn-cs"/>
                        </a:rPr>
                        <a:t>Danger Deaths </a:t>
                      </a:r>
                    </a:p>
                    <a:p>
                      <a:pPr algn="just"/>
                      <a:endParaRPr lang="en-GB" sz="1200" b="1" u="sng" kern="1200" baseline="0" dirty="0" smtClean="0">
                        <a:solidFill>
                          <a:schemeClr val="tx1"/>
                        </a:solidFill>
                        <a:effectLst/>
                        <a:latin typeface="+mn-lt"/>
                        <a:ea typeface="+mn-ea"/>
                        <a:cs typeface="+mn-cs"/>
                      </a:endParaRPr>
                    </a:p>
                    <a:p>
                      <a:pPr algn="just"/>
                      <a:r>
                        <a:rPr lang="en-GB" sz="1200" b="1" u="none" kern="1200" baseline="0" dirty="0" smtClean="0">
                          <a:solidFill>
                            <a:schemeClr val="tx1"/>
                          </a:solidFill>
                          <a:effectLst/>
                          <a:latin typeface="+mn-lt"/>
                          <a:ea typeface="+mn-ea"/>
                          <a:cs typeface="+mn-cs"/>
                        </a:rPr>
                        <a:t>The next night King George’s men, the red – coats came charging into the inn and ordered beers and ale with horrible manners. Then they went upstairs and were not seen in the tavern again that night. They charged into Bess’s room and tied her up with a musket underneath her and at the side of her, drank her ale, tortured her and kissed her. Bess could here The Highwayman returning. Bess put her finger on the trigger of a gun and BANG! Bess was dead. </a:t>
                      </a:r>
                    </a:p>
                    <a:p>
                      <a:pPr algn="just"/>
                      <a:endParaRPr lang="en-GB" sz="1200" b="1" u="none" kern="1200" baseline="0" dirty="0" smtClean="0">
                        <a:solidFill>
                          <a:schemeClr val="tx1"/>
                        </a:solidFill>
                        <a:effectLst/>
                        <a:latin typeface="+mn-lt"/>
                        <a:ea typeface="+mn-ea"/>
                        <a:cs typeface="+mn-cs"/>
                      </a:endParaRPr>
                    </a:p>
                    <a:p>
                      <a:pPr algn="just"/>
                      <a:r>
                        <a:rPr lang="en-GB" sz="1200" b="1" u="none" kern="1200" baseline="0" dirty="0" smtClean="0">
                          <a:solidFill>
                            <a:schemeClr val="tx1"/>
                          </a:solidFill>
                          <a:effectLst/>
                          <a:latin typeface="+mn-lt"/>
                          <a:ea typeface="+mn-ea"/>
                          <a:cs typeface="+mn-cs"/>
                        </a:rPr>
                        <a:t>The Highwayman heard the shot and suddenly knew something was wrong. He immediately fled. </a:t>
                      </a:r>
                    </a:p>
                    <a:p>
                      <a:pPr algn="just"/>
                      <a:endParaRPr lang="en-GB" sz="1200" b="1" u="none" kern="1200" baseline="0" dirty="0" smtClean="0">
                        <a:solidFill>
                          <a:schemeClr val="tx1"/>
                        </a:solidFill>
                        <a:effectLst/>
                        <a:latin typeface="+mn-lt"/>
                        <a:ea typeface="+mn-ea"/>
                        <a:cs typeface="+mn-cs"/>
                      </a:endParaRPr>
                    </a:p>
                    <a:p>
                      <a:pPr algn="just"/>
                      <a:r>
                        <a:rPr lang="en-GB" sz="1200" b="1" u="none" kern="1200" baseline="0" dirty="0" smtClean="0">
                          <a:solidFill>
                            <a:schemeClr val="tx1"/>
                          </a:solidFill>
                          <a:effectLst/>
                          <a:latin typeface="+mn-lt"/>
                          <a:ea typeface="+mn-ea"/>
                          <a:cs typeface="+mn-cs"/>
                        </a:rPr>
                        <a:t> </a:t>
                      </a:r>
                    </a:p>
                    <a:p>
                      <a:pPr algn="just"/>
                      <a:endParaRPr lang="en-GB" sz="1200" b="1" u="none" kern="1200" baseline="0" dirty="0" smtClean="0">
                        <a:solidFill>
                          <a:schemeClr val="tx1"/>
                        </a:solidFill>
                        <a:effectLst/>
                        <a:latin typeface="+mn-lt"/>
                        <a:ea typeface="+mn-ea"/>
                        <a:cs typeface="+mn-cs"/>
                      </a:endParaRPr>
                    </a:p>
                    <a:p>
                      <a:pPr algn="just"/>
                      <a:endParaRPr lang="en-GB" sz="1200" b="1" u="none"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GB" sz="1200" b="1" kern="1200" dirty="0" smtClean="0">
                          <a:solidFill>
                            <a:schemeClr val="tx1"/>
                          </a:solidFill>
                          <a:effectLst/>
                          <a:latin typeface="+mn-lt"/>
                          <a:ea typeface="+mn-ea"/>
                          <a:cs typeface="+mn-cs"/>
                        </a:rPr>
                        <a:t>The red – coats were furious</a:t>
                      </a:r>
                      <a:r>
                        <a:rPr lang="en-GB" sz="1200" b="1" kern="1200" baseline="0" dirty="0" smtClean="0">
                          <a:solidFill>
                            <a:schemeClr val="tx1"/>
                          </a:solidFill>
                          <a:effectLst/>
                          <a:latin typeface="+mn-lt"/>
                          <a:ea typeface="+mn-ea"/>
                          <a:cs typeface="+mn-cs"/>
                        </a:rPr>
                        <a:t> and started shouting rude things. A few hours later the villagers were talking about Bess’s death and The Highwayman heard all about it and suddenly got angry. He was going to kill the red – coats. But then he fell to the ground. Dead. </a:t>
                      </a:r>
                    </a:p>
                    <a:p>
                      <a:pPr algn="just"/>
                      <a:r>
                        <a:rPr lang="en-GB" sz="1200" b="1" kern="1200" baseline="0" dirty="0" smtClean="0">
                          <a:solidFill>
                            <a:schemeClr val="tx1"/>
                          </a:solidFill>
                          <a:effectLst/>
                          <a:latin typeface="+mn-lt"/>
                          <a:ea typeface="+mn-ea"/>
                          <a:cs typeface="+mn-cs"/>
                        </a:rPr>
                        <a:t>The red – coats all started to say</a:t>
                      </a:r>
                    </a:p>
                    <a:p>
                      <a:pPr algn="just"/>
                      <a:r>
                        <a:rPr lang="en-GB" sz="1200" b="1" kern="1200" baseline="0" dirty="0" smtClean="0">
                          <a:solidFill>
                            <a:schemeClr val="tx1"/>
                          </a:solidFill>
                          <a:effectLst/>
                          <a:latin typeface="+mn-lt"/>
                          <a:ea typeface="+mn-ea"/>
                          <a:cs typeface="+mn-cs"/>
                        </a:rPr>
                        <a:t>“Good shot man!” and </a:t>
                      </a:r>
                    </a:p>
                    <a:p>
                      <a:pPr algn="just"/>
                      <a:r>
                        <a:rPr lang="en-GB" sz="1200" b="1" kern="1200" baseline="0" dirty="0" smtClean="0">
                          <a:solidFill>
                            <a:schemeClr val="tx1"/>
                          </a:solidFill>
                          <a:effectLst/>
                          <a:latin typeface="+mn-lt"/>
                          <a:ea typeface="+mn-ea"/>
                          <a:cs typeface="+mn-cs"/>
                        </a:rPr>
                        <a:t>“Yes! We got him!” </a:t>
                      </a:r>
                    </a:p>
                    <a:p>
                      <a:pPr algn="just"/>
                      <a:endParaRPr lang="en-GB" sz="1200" b="1" kern="1200" baseline="0" dirty="0" smtClean="0">
                        <a:solidFill>
                          <a:schemeClr val="tx1"/>
                        </a:solidFill>
                        <a:effectLst/>
                        <a:latin typeface="+mn-lt"/>
                        <a:ea typeface="+mn-ea"/>
                        <a:cs typeface="+mn-cs"/>
                      </a:endParaRPr>
                    </a:p>
                    <a:p>
                      <a:pPr algn="ctr"/>
                      <a:r>
                        <a:rPr lang="en-GB" sz="2400" b="1" u="sng" kern="1200" baseline="0" dirty="0" smtClean="0">
                          <a:solidFill>
                            <a:schemeClr val="tx1"/>
                          </a:solidFill>
                          <a:effectLst/>
                          <a:latin typeface="+mn-lt"/>
                          <a:ea typeface="+mn-ea"/>
                          <a:cs typeface="+mn-cs"/>
                        </a:rPr>
                        <a:t>Haunted Highwayman </a:t>
                      </a:r>
                      <a:endParaRPr lang="en-GB" sz="1200" b="1" u="none" kern="1200" baseline="0" dirty="0" smtClean="0">
                        <a:solidFill>
                          <a:schemeClr val="tx1"/>
                        </a:solidFill>
                        <a:effectLst/>
                        <a:latin typeface="+mn-lt"/>
                        <a:ea typeface="+mn-ea"/>
                        <a:cs typeface="+mn-cs"/>
                      </a:endParaRPr>
                    </a:p>
                    <a:p>
                      <a:pPr algn="just"/>
                      <a:endParaRPr lang="en-GB" sz="1200" b="1" u="none" kern="1200" baseline="0" dirty="0" smtClean="0">
                        <a:solidFill>
                          <a:schemeClr val="tx1"/>
                        </a:solidFill>
                        <a:effectLst/>
                        <a:latin typeface="+mn-lt"/>
                        <a:ea typeface="+mn-ea"/>
                        <a:cs typeface="+mn-cs"/>
                      </a:endParaRPr>
                    </a:p>
                    <a:p>
                      <a:pPr algn="just"/>
                      <a:r>
                        <a:rPr lang="en-GB" sz="1200" b="1" u="none" kern="1200" baseline="0" dirty="0" smtClean="0">
                          <a:solidFill>
                            <a:schemeClr val="tx1"/>
                          </a:solidFill>
                          <a:effectLst/>
                          <a:latin typeface="+mn-lt"/>
                          <a:ea typeface="+mn-ea"/>
                          <a:cs typeface="+mn-cs"/>
                        </a:rPr>
                        <a:t>Villagers have been reporting that you can still see The Highwayman and Bess as ghosts. You can see The Highwayman going into the courtyard and talking to Bess as ghosts. </a:t>
                      </a:r>
                    </a:p>
                    <a:p>
                      <a:pPr algn="just"/>
                      <a:endParaRPr lang="en-GB" sz="1200" b="1" u="none" kern="1200" baseline="0" dirty="0" smtClean="0">
                        <a:solidFill>
                          <a:schemeClr val="tx1"/>
                        </a:solidFill>
                        <a:effectLst/>
                        <a:latin typeface="+mn-lt"/>
                        <a:ea typeface="+mn-ea"/>
                        <a:cs typeface="+mn-cs"/>
                      </a:endParaRPr>
                    </a:p>
                    <a:p>
                      <a:pPr algn="just"/>
                      <a:endParaRPr lang="en-GB" sz="2400" b="1" u="sng" kern="1200" baseline="0" dirty="0" smtClean="0">
                        <a:solidFill>
                          <a:schemeClr val="tx1"/>
                        </a:solidFill>
                        <a:effectLst/>
                        <a:latin typeface="+mn-lt"/>
                        <a:ea typeface="+mn-ea"/>
                        <a:cs typeface="+mn-cs"/>
                      </a:endParaRPr>
                    </a:p>
                    <a:p>
                      <a:pPr algn="just"/>
                      <a:endParaRPr lang="en-GB" sz="2400" b="1" u="sng" kern="1200" baseline="0" dirty="0" smtClean="0">
                        <a:solidFill>
                          <a:schemeClr val="tx1"/>
                        </a:solidFill>
                        <a:effectLst/>
                        <a:latin typeface="+mn-lt"/>
                        <a:ea typeface="+mn-ea"/>
                        <a:cs typeface="+mn-cs"/>
                      </a:endParaRPr>
                    </a:p>
                    <a:p>
                      <a:pPr algn="just"/>
                      <a:endParaRPr lang="en-GB" sz="1200" b="1" u="none" kern="1200" baseline="0" dirty="0" smtClean="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5" name="Picture 17" descr="Image result for images of the highwayman">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8880" y="755577"/>
            <a:ext cx="2160239" cy="136815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9119" y="874017"/>
            <a:ext cx="2348881" cy="12497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2348880" y="2123728"/>
            <a:ext cx="2160239" cy="369332"/>
          </a:xfrm>
          <a:prstGeom prst="rect">
            <a:avLst/>
          </a:prstGeom>
          <a:noFill/>
        </p:spPr>
        <p:txBody>
          <a:bodyPr wrap="square" rtlCol="0">
            <a:spAutoFit/>
          </a:bodyPr>
          <a:lstStyle/>
          <a:p>
            <a:r>
              <a:rPr lang="en-GB" b="1" dirty="0" smtClean="0"/>
              <a:t>The Highwayman</a:t>
            </a:r>
            <a:endParaRPr lang="en-GB" b="1" dirty="0"/>
          </a:p>
        </p:txBody>
      </p:sp>
      <p:sp>
        <p:nvSpPr>
          <p:cNvPr id="8" name="TextBox 7"/>
          <p:cNvSpPr txBox="1"/>
          <p:nvPr/>
        </p:nvSpPr>
        <p:spPr>
          <a:xfrm>
            <a:off x="4725144" y="2123728"/>
            <a:ext cx="2132856" cy="369332"/>
          </a:xfrm>
          <a:prstGeom prst="rect">
            <a:avLst/>
          </a:prstGeom>
          <a:noFill/>
        </p:spPr>
        <p:txBody>
          <a:bodyPr wrap="square" rtlCol="0">
            <a:spAutoFit/>
          </a:bodyPr>
          <a:lstStyle/>
          <a:p>
            <a:r>
              <a:rPr lang="en-GB" b="1" dirty="0" smtClean="0"/>
              <a:t>The haunted woods</a:t>
            </a:r>
            <a:endParaRPr lang="en-GB" b="1" dirty="0"/>
          </a:p>
        </p:txBody>
      </p:sp>
    </p:spTree>
    <p:extLst>
      <p:ext uri="{BB962C8B-B14F-4D97-AF65-F5344CB8AC3E}">
        <p14:creationId xmlns:p14="http://schemas.microsoft.com/office/powerpoint/2010/main" val="3777018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417</Words>
  <Application>Microsoft Office PowerPoint</Application>
  <PresentationFormat>On-screen Show (4:3)</PresentationFormat>
  <Paragraphs>36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Louise</cp:lastModifiedBy>
  <cp:revision>23</cp:revision>
  <cp:lastPrinted>2017-11-21T09:15:59Z</cp:lastPrinted>
  <dcterms:created xsi:type="dcterms:W3CDTF">2017-11-13T19:22:00Z</dcterms:created>
  <dcterms:modified xsi:type="dcterms:W3CDTF">2017-11-24T21:33:57Z</dcterms:modified>
</cp:coreProperties>
</file>