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2460" y="-35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835186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81108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33282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4236369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ADF9A-66B1-4CDB-8A47-2AAD5C3126B4}" type="datetimeFigureOut">
              <a:rPr lang="en-GB" smtClean="0"/>
              <a:t>24/11/2017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5834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40870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FADF9A-66B1-4CDB-8A47-2AAD5C3126B4}" type="datetimeFigureOut">
              <a:rPr lang="en-GB" smtClean="0"/>
              <a:t>24/11/2017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50010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FADF9A-66B1-4CDB-8A47-2AAD5C3126B4}" type="datetimeFigureOut">
              <a:rPr lang="en-GB" smtClean="0"/>
              <a:t>24/11/2017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1334175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ADF9A-66B1-4CDB-8A47-2AAD5C3126B4}" type="datetimeFigureOut">
              <a:rPr lang="en-GB" smtClean="0"/>
              <a:t>24/11/2017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145378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2937663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ADF9A-66B1-4CDB-8A47-2AAD5C3126B4}" type="datetimeFigureOut">
              <a:rPr lang="en-GB" smtClean="0"/>
              <a:t>24/11/2017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61678AB-F8EA-41FC-9432-691D43126FC3}" type="slidenum">
              <a:rPr lang="en-GB" smtClean="0"/>
              <a:t>‹#›</a:t>
            </a:fld>
            <a:endParaRPr lang="en-GB"/>
          </a:p>
        </p:txBody>
      </p:sp>
    </p:spTree>
    <p:extLst>
      <p:ext uri="{BB962C8B-B14F-4D97-AF65-F5344CB8AC3E}">
        <p14:creationId xmlns:p14="http://schemas.microsoft.com/office/powerpoint/2010/main" val="313362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4FADF9A-66B1-4CDB-8A47-2AAD5C3126B4}" type="datetimeFigureOut">
              <a:rPr lang="en-GB" smtClean="0"/>
              <a:t>24/11/2017</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61678AB-F8EA-41FC-9432-691D43126FC3}" type="slidenum">
              <a:rPr lang="en-GB" smtClean="0"/>
              <a:t>‹#›</a:t>
            </a:fld>
            <a:endParaRPr lang="en-GB"/>
          </a:p>
        </p:txBody>
      </p:sp>
    </p:spTree>
    <p:extLst>
      <p:ext uri="{BB962C8B-B14F-4D97-AF65-F5344CB8AC3E}">
        <p14:creationId xmlns:p14="http://schemas.microsoft.com/office/powerpoint/2010/main" val="329686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rot="10800000" flipH="1" flipV="1">
            <a:off x="11853936" y="-1188640"/>
            <a:ext cx="2190210" cy="1824203"/>
          </a:xfrm>
        </p:spPr>
        <p:txBody>
          <a:bodyPr>
            <a:normAutofit/>
          </a:bodyPr>
          <a:lstStyle/>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29321010"/>
              </p:ext>
            </p:extLst>
          </p:nvPr>
        </p:nvGraphicFramePr>
        <p:xfrm>
          <a:off x="0" y="0"/>
          <a:ext cx="6858000" cy="8457848"/>
        </p:xfrm>
        <a:graphic>
          <a:graphicData uri="http://schemas.openxmlformats.org/drawingml/2006/table">
            <a:tbl>
              <a:tblPr firstRow="1" bandRow="1">
                <a:tableStyleId>{2D5ABB26-0587-4C30-8999-92F81FD0307C}</a:tableStyleId>
              </a:tblPr>
              <a:tblGrid>
                <a:gridCol w="2286000"/>
                <a:gridCol w="2286000"/>
                <a:gridCol w="2286000"/>
              </a:tblGrid>
              <a:tr h="755576">
                <a:tc gridSpan="3">
                  <a:txBody>
                    <a:bodyPr/>
                    <a:lstStyle/>
                    <a:p>
                      <a:pPr algn="ctr"/>
                      <a:r>
                        <a:rPr lang="en-GB" sz="4800" b="1" dirty="0" smtClean="0">
                          <a:latin typeface="Bodoni MT Black" panose="02070A03080606020203" pitchFamily="18" charset="0"/>
                        </a:rPr>
                        <a:t>Highwayman</a:t>
                      </a:r>
                      <a:r>
                        <a:rPr lang="en-GB" sz="4800" b="1" baseline="0" dirty="0" smtClean="0">
                          <a:latin typeface="Bodoni MT Black" panose="02070A03080606020203" pitchFamily="18" charset="0"/>
                        </a:rPr>
                        <a:t> Halted</a:t>
                      </a:r>
                      <a:endParaRPr lang="en-GB" sz="4800" b="1" dirty="0">
                        <a:latin typeface="Bodoni MT Black" panose="02070A030806060202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dirty="0"/>
                    </a:p>
                  </a:txBody>
                  <a:tcPr/>
                </a:tc>
                <a:tc hMerge="1">
                  <a:txBody>
                    <a:bodyPr/>
                    <a:lstStyle/>
                    <a:p>
                      <a:endParaRPr lang="en-GB" dirty="0"/>
                    </a:p>
                  </a:txBody>
                  <a:tcPr/>
                </a:tc>
              </a:tr>
              <a:tr h="1660808">
                <a:tc>
                  <a:txBody>
                    <a:bodyPr/>
                    <a:lstStyle/>
                    <a:p>
                      <a:r>
                        <a:rPr lang="en-GB" sz="1400" b="1" dirty="0" smtClean="0">
                          <a:latin typeface="Times New Roman" panose="02020603050405020304" pitchFamily="18" charset="0"/>
                          <a:cs typeface="Times New Roman" panose="02020603050405020304" pitchFamily="18" charset="0"/>
                        </a:rPr>
                        <a:t>13</a:t>
                      </a:r>
                      <a:r>
                        <a:rPr lang="en-GB" sz="1400" b="1" baseline="30000" dirty="0" smtClean="0">
                          <a:latin typeface="Times New Roman" panose="02020603050405020304" pitchFamily="18" charset="0"/>
                          <a:cs typeface="Times New Roman" panose="02020603050405020304" pitchFamily="18" charset="0"/>
                        </a:rPr>
                        <a:t>th</a:t>
                      </a:r>
                      <a:r>
                        <a:rPr lang="en-GB" sz="1400" b="1" dirty="0" smtClean="0">
                          <a:latin typeface="Times New Roman" panose="02020603050405020304" pitchFamily="18" charset="0"/>
                          <a:cs typeface="Times New Roman" panose="02020603050405020304" pitchFamily="18" charset="0"/>
                        </a:rPr>
                        <a:t> January 1732</a:t>
                      </a:r>
                    </a:p>
                    <a:p>
                      <a:endParaRPr lang="en-GB" sz="1400" b="1" dirty="0" smtClean="0">
                        <a:latin typeface="Times New Roman" panose="02020603050405020304" pitchFamily="18" charset="0"/>
                        <a:cs typeface="Times New Roman" panose="02020603050405020304" pitchFamily="18" charset="0"/>
                      </a:endParaRPr>
                    </a:p>
                    <a:p>
                      <a:r>
                        <a:rPr lang="en-GB" sz="1400" b="1" dirty="0" smtClean="0">
                          <a:latin typeface="Times New Roman" panose="02020603050405020304" pitchFamily="18" charset="0"/>
                          <a:cs typeface="Times New Roman" panose="02020603050405020304" pitchFamily="18" charset="0"/>
                        </a:rPr>
                        <a:t>By</a:t>
                      </a:r>
                      <a:r>
                        <a:rPr lang="en-GB" sz="1400" b="1" baseline="0" dirty="0" smtClean="0">
                          <a:latin typeface="Times New Roman" panose="02020603050405020304" pitchFamily="18" charset="0"/>
                          <a:cs typeface="Times New Roman" panose="02020603050405020304" pitchFamily="18" charset="0"/>
                        </a:rPr>
                        <a:t> Colin </a:t>
                      </a:r>
                      <a:r>
                        <a:rPr lang="en-GB" sz="1400" b="1" baseline="0" smtClean="0">
                          <a:latin typeface="Times New Roman" panose="02020603050405020304" pitchFamily="18" charset="0"/>
                          <a:cs typeface="Times New Roman" panose="02020603050405020304" pitchFamily="18" charset="0"/>
                        </a:rPr>
                        <a:t>Creevy</a:t>
                      </a:r>
                      <a:endParaRPr lang="en-GB" sz="1400" b="1"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486400">
                <a:tc>
                  <a:txBody>
                    <a:bodyPr/>
                    <a:lstStyle/>
                    <a:p>
                      <a:pPr algn="just"/>
                      <a:r>
                        <a:rPr lang="en-GB" sz="1200" kern="1200" dirty="0" smtClean="0">
                          <a:solidFill>
                            <a:schemeClr val="tx1"/>
                          </a:solidFill>
                          <a:effectLst/>
                          <a:latin typeface="+mn-lt"/>
                          <a:ea typeface="+mn-ea"/>
                          <a:cs typeface="+mn-cs"/>
                        </a:rPr>
                        <a:t>Shocking</a:t>
                      </a:r>
                      <a:r>
                        <a:rPr lang="en-GB" sz="1200" kern="1200" baseline="0" dirty="0" smtClean="0">
                          <a:solidFill>
                            <a:schemeClr val="tx1"/>
                          </a:solidFill>
                          <a:effectLst/>
                          <a:latin typeface="+mn-lt"/>
                          <a:ea typeface="+mn-ea"/>
                          <a:cs typeface="+mn-cs"/>
                        </a:rPr>
                        <a:t> and breath-taking events have happened over the last three days in the village of  Sherlock. A local highwayman and his girl Bess, the Landlord’s daughter, were both killed tragically by a musket. </a:t>
                      </a:r>
                    </a:p>
                    <a:p>
                      <a:pPr algn="just"/>
                      <a:endParaRPr lang="en-GB" sz="140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Attempting attention</a:t>
                      </a:r>
                    </a:p>
                    <a:p>
                      <a:pPr algn="ctr"/>
                      <a:endParaRPr lang="en-GB" sz="1800" b="1"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The Highwayman arrived by horse in a coat of claret velvet and a bunch of lace at his throat. He attempted to attract his love’s attention by whipping the window and whistling a tune. When this worked he told Bess he would come back.</a:t>
                      </a:r>
                    </a:p>
                    <a:p>
                      <a:pPr algn="just"/>
                      <a:endParaRPr lang="en-GB" sz="1200" b="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Witnessed</a:t>
                      </a:r>
                    </a:p>
                    <a:p>
                      <a:pPr algn="ctr"/>
                      <a:endParaRPr lang="en-GB" sz="1800" b="1"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The Highwayman and Bess were seen together by a witness (who prefers not to report him name) that was there when he heard the Highwayman say he would</a:t>
                      </a:r>
                    </a:p>
                    <a:p>
                      <a:pPr algn="just"/>
                      <a:r>
                        <a:rPr lang="en-GB" sz="1200" b="0" kern="1200" baseline="0" dirty="0" smtClean="0">
                          <a:solidFill>
                            <a:schemeClr val="tx1"/>
                          </a:solidFill>
                          <a:effectLst/>
                          <a:latin typeface="+mn-lt"/>
                          <a:ea typeface="+mn-ea"/>
                          <a:cs typeface="+mn-cs"/>
                        </a:rPr>
                        <a:t>return with stolen gold the next night. The on-looker was determined he heard the robber announce he was  </a:t>
                      </a:r>
                      <a:endParaRPr lang="en-GB" sz="1200" b="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baseline="0" dirty="0" smtClean="0">
                          <a:solidFill>
                            <a:schemeClr val="tx1"/>
                          </a:solidFill>
                          <a:effectLst/>
                          <a:latin typeface="+mn-lt"/>
                          <a:ea typeface="+mn-ea"/>
                          <a:cs typeface="+mn-cs"/>
                        </a:rPr>
                        <a:t>“after a prize tonight”.</a:t>
                      </a:r>
                    </a:p>
                    <a:p>
                      <a:pPr algn="just"/>
                      <a:endParaRPr lang="en-GB" sz="140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Ruthless Redcoats</a:t>
                      </a:r>
                    </a:p>
                    <a:p>
                      <a:pPr algn="ctr"/>
                      <a:endParaRPr lang="en-GB" sz="1800" b="1" kern="1200" baseline="0" dirty="0" smtClean="0">
                        <a:solidFill>
                          <a:schemeClr val="tx1"/>
                        </a:solidFill>
                        <a:effectLst/>
                        <a:latin typeface="+mn-lt"/>
                        <a:ea typeface="+mn-ea"/>
                        <a:cs typeface="+mn-cs"/>
                      </a:endParaRPr>
                    </a:p>
                    <a:p>
                      <a:pPr algn="just"/>
                      <a:r>
                        <a:rPr lang="en-GB" sz="1200" kern="1200" baseline="0" dirty="0" smtClean="0">
                          <a:solidFill>
                            <a:schemeClr val="tx1"/>
                          </a:solidFill>
                          <a:effectLst/>
                          <a:latin typeface="+mn-lt"/>
                          <a:ea typeface="+mn-ea"/>
                          <a:cs typeface="+mn-cs"/>
                        </a:rPr>
                        <a:t>It is believed that the witness had told King George’s men – the Redcoats – about the Highwayman and his girl Bess as the next night, the Redcoats arrived at the old inn marching menacingly. Without and manners and displaying boisterous behaviour, they drank the Landlord’s ale and disappeared upstairs where they found Bess in her room. They gagged her and bound her to her narrow bed with a musket at her side. They mocked her and used her as bait, which led her to making her big decision.</a:t>
                      </a:r>
                    </a:p>
                    <a:p>
                      <a:pPr algn="just"/>
                      <a:endParaRPr lang="en-GB" sz="1200" kern="1200" dirty="0" smtClean="0">
                        <a:solidFill>
                          <a:schemeClr val="tx1"/>
                        </a:solidFill>
                        <a:effectLst/>
                        <a:latin typeface="+mn-lt"/>
                        <a:ea typeface="+mn-ea"/>
                        <a:cs typeface="+mn-cs"/>
                      </a:endParaRPr>
                    </a:p>
                    <a:p>
                      <a:pPr algn="just"/>
                      <a:r>
                        <a:rPr lang="en-GB" sz="1200" kern="1200" dirty="0" smtClean="0">
                          <a:solidFill>
                            <a:schemeClr val="tx1"/>
                          </a:solidFill>
                          <a:effectLst/>
                          <a:latin typeface="+mn-lt"/>
                          <a:ea typeface="+mn-ea"/>
                          <a:cs typeface="+mn-cs"/>
                        </a:rPr>
                        <a:t>When she heard the Highwayman on the</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Highway, Bess decided to take her own life by pulling the trigger on the musket to warn her love. The Highwayman heard the musket and retreated immediately leaving the soldiers furious.</a:t>
                      </a:r>
                      <a:endParaRPr lang="en-GB" sz="12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n-GB" sz="1200" kern="1200" baseline="0" dirty="0" smtClean="0">
                          <a:solidFill>
                            <a:schemeClr val="tx1"/>
                          </a:solidFill>
                          <a:effectLst/>
                          <a:latin typeface="+mn-lt"/>
                          <a:ea typeface="+mn-ea"/>
                          <a:cs typeface="+mn-cs"/>
                        </a:rPr>
                        <a:t>Then, the Highwayman spurred back, realising it was Bess. The Redcoats shot him down as he was racing back down the road to the village to seek revenge for Bess’ death.</a:t>
                      </a:r>
                    </a:p>
                    <a:p>
                      <a:pPr algn="just"/>
                      <a:endParaRPr lang="en-GB" sz="1400" kern="1200" baseline="0" dirty="0" smtClean="0">
                        <a:solidFill>
                          <a:schemeClr val="tx1"/>
                        </a:solidFill>
                        <a:effectLst/>
                        <a:latin typeface="+mn-lt"/>
                        <a:ea typeface="+mn-ea"/>
                        <a:cs typeface="+mn-cs"/>
                      </a:endParaRPr>
                    </a:p>
                    <a:p>
                      <a:pPr algn="ctr"/>
                      <a:r>
                        <a:rPr lang="en-GB" sz="1800" b="1" kern="1200" baseline="0" dirty="0" smtClean="0">
                          <a:solidFill>
                            <a:schemeClr val="tx1"/>
                          </a:solidFill>
                          <a:effectLst/>
                          <a:latin typeface="+mn-lt"/>
                          <a:ea typeface="+mn-ea"/>
                          <a:cs typeface="+mn-cs"/>
                        </a:rPr>
                        <a:t>Ghostly form?</a:t>
                      </a:r>
                    </a:p>
                    <a:p>
                      <a:pPr algn="ctr"/>
                      <a:endParaRPr lang="en-GB" sz="1800" b="1" kern="1200" baseline="0" dirty="0" smtClean="0">
                        <a:solidFill>
                          <a:schemeClr val="tx1"/>
                        </a:solidFill>
                        <a:effectLst/>
                        <a:latin typeface="+mn-lt"/>
                        <a:ea typeface="+mn-ea"/>
                        <a:cs typeface="+mn-cs"/>
                      </a:endParaRPr>
                    </a:p>
                    <a:p>
                      <a:pPr algn="just"/>
                      <a:r>
                        <a:rPr lang="en-GB" sz="1200" b="0" kern="1200" baseline="0" dirty="0" smtClean="0">
                          <a:solidFill>
                            <a:schemeClr val="tx1"/>
                          </a:solidFill>
                          <a:effectLst/>
                          <a:latin typeface="+mn-lt"/>
                          <a:ea typeface="+mn-ea"/>
                          <a:cs typeface="+mn-cs"/>
                        </a:rPr>
                        <a:t>It is now reported that every night the ghostly images of the Highwayman can still be seen riding into the village of Sherlock on his horse arriving at the old inn where Bess is at her window looking out into the night.</a:t>
                      </a:r>
                    </a:p>
                    <a:p>
                      <a:pPr algn="ctr"/>
                      <a:endParaRPr lang="en-GB" sz="1800" b="1" kern="1200" baseline="0" dirty="0" smtClean="0">
                        <a:solidFill>
                          <a:schemeClr val="tx1"/>
                        </a:solidFill>
                        <a:effectLst/>
                        <a:latin typeface="+mn-lt"/>
                        <a:ea typeface="+mn-ea"/>
                        <a:cs typeface="+mn-cs"/>
                      </a:endParaRPr>
                    </a:p>
                    <a:p>
                      <a:pPr algn="just"/>
                      <a:endParaRPr lang="en-GB" sz="1400" b="0" kern="1200" dirty="0" smtClean="0">
                        <a:solidFill>
                          <a:schemeClr val="tx1"/>
                        </a:solidFill>
                        <a:effectLst/>
                        <a:latin typeface="+mn-lt"/>
                        <a:ea typeface="+mn-ea"/>
                        <a:cs typeface="+mn-cs"/>
                      </a:endParaRPr>
                    </a:p>
                    <a:p>
                      <a:pPr algn="just"/>
                      <a:endParaRPr lang="en-GB" sz="1200" kern="1200" dirty="0">
                        <a:solidFill>
                          <a:schemeClr val="tx1"/>
                        </a:solidFill>
                        <a:effectLst/>
                        <a:latin typeface="+mn-lt"/>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8920" y="849760"/>
            <a:ext cx="1440160" cy="1368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348880" y="2224733"/>
            <a:ext cx="2160240" cy="261610"/>
          </a:xfrm>
          <a:prstGeom prst="rect">
            <a:avLst/>
          </a:prstGeom>
          <a:noFill/>
        </p:spPr>
        <p:txBody>
          <a:bodyPr wrap="square" rtlCol="0">
            <a:spAutoFit/>
          </a:bodyPr>
          <a:lstStyle/>
          <a:p>
            <a:r>
              <a:rPr lang="en-GB" sz="1100" dirty="0" smtClean="0"/>
              <a:t>The Highwayman talking to Bess.</a:t>
            </a:r>
            <a:endParaRPr lang="en-GB" sz="11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8449" y="849760"/>
            <a:ext cx="1912543" cy="1221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690604" y="2071216"/>
            <a:ext cx="2088232" cy="430887"/>
          </a:xfrm>
          <a:prstGeom prst="rect">
            <a:avLst/>
          </a:prstGeom>
          <a:noFill/>
        </p:spPr>
        <p:txBody>
          <a:bodyPr wrap="square" rtlCol="0">
            <a:spAutoFit/>
          </a:bodyPr>
          <a:lstStyle/>
          <a:p>
            <a:r>
              <a:rPr lang="en-GB" sz="1100" dirty="0" smtClean="0"/>
              <a:t>The Highwayman come back for revenge of Bess’ death.</a:t>
            </a:r>
            <a:endParaRPr lang="en-GB" sz="1100" dirty="0"/>
          </a:p>
        </p:txBody>
      </p:sp>
    </p:spTree>
    <p:extLst>
      <p:ext uri="{BB962C8B-B14F-4D97-AF65-F5344CB8AC3E}">
        <p14:creationId xmlns:p14="http://schemas.microsoft.com/office/powerpoint/2010/main" val="37770181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388</Words>
  <Application>Microsoft Office PowerPoint</Application>
  <PresentationFormat>On-screen Show (4:3)</PresentationFormat>
  <Paragraphs>29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Louise</cp:lastModifiedBy>
  <cp:revision>26</cp:revision>
  <cp:lastPrinted>2017-11-21T09:15:59Z</cp:lastPrinted>
  <dcterms:created xsi:type="dcterms:W3CDTF">2017-11-13T19:22:00Z</dcterms:created>
  <dcterms:modified xsi:type="dcterms:W3CDTF">2017-11-24T21:31:06Z</dcterms:modified>
</cp:coreProperties>
</file>