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2868" y="-16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dirty="0"/>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uk/url?q=http://y52013.glebeschoolblogs.net/2014/03/26/the-highwayman-8/&amp;sa=U&amp;ved=0ahUKEwiJg-zPutTXAhWkKcAKHSpXCEk4FBDBbgg4MBE&amp;usg=AOvVaw2oNrXKBqhqU32qiOHuxurR"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81637507"/>
              </p:ext>
            </p:extLst>
          </p:nvPr>
        </p:nvGraphicFramePr>
        <p:xfrm>
          <a:off x="0" y="0"/>
          <a:ext cx="6858000" cy="8244488"/>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Heroic Highwayman</a:t>
                      </a:r>
                      <a:endParaRPr lang="en-GB" sz="4800" b="1" dirty="0">
                        <a:latin typeface="Bodoni MT Black" panose="02070A030806060202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Friday</a:t>
                      </a:r>
                      <a:r>
                        <a:rPr lang="en-GB" sz="1400" b="1" baseline="0" dirty="0" smtClean="0">
                          <a:latin typeface="Times New Roman" panose="02020603050405020304" pitchFamily="18" charset="0"/>
                          <a:cs typeface="Times New Roman" panose="02020603050405020304" pitchFamily="18" charset="0"/>
                        </a:rPr>
                        <a:t> 13</a:t>
                      </a:r>
                      <a:r>
                        <a:rPr lang="en-GB" sz="1400" b="1" baseline="30000" dirty="0" smtClean="0">
                          <a:latin typeface="Times New Roman" panose="02020603050405020304" pitchFamily="18" charset="0"/>
                          <a:cs typeface="Times New Roman" panose="02020603050405020304" pitchFamily="18" charset="0"/>
                        </a:rPr>
                        <a:t>th</a:t>
                      </a:r>
                      <a:r>
                        <a:rPr lang="en-GB" sz="1400" b="1" baseline="0" dirty="0" smtClean="0">
                          <a:latin typeface="Times New Roman" panose="02020603050405020304" pitchFamily="18" charset="0"/>
                          <a:cs typeface="Times New Roman" panose="02020603050405020304" pitchFamily="18" charset="0"/>
                        </a:rPr>
                        <a:t> December 1765</a:t>
                      </a:r>
                    </a:p>
                    <a:p>
                      <a:r>
                        <a:rPr lang="en-GB" sz="1400" b="1" baseline="0" dirty="0" smtClean="0">
                          <a:latin typeface="Times New Roman" panose="02020603050405020304" pitchFamily="18" charset="0"/>
                          <a:cs typeface="Times New Roman" panose="02020603050405020304" pitchFamily="18" charset="0"/>
                        </a:rPr>
                        <a:t>Robber’s antics thwarted by local soldiers</a:t>
                      </a:r>
                    </a:p>
                    <a:p>
                      <a:r>
                        <a:rPr lang="en-GB" sz="1400" b="1" baseline="0" dirty="0" smtClean="0">
                          <a:latin typeface="Times New Roman" panose="02020603050405020304" pitchFamily="18" charset="0"/>
                          <a:cs typeface="Times New Roman" panose="02020603050405020304" pitchFamily="18" charset="0"/>
                        </a:rPr>
                        <a:t>By</a:t>
                      </a:r>
                    </a:p>
                    <a:p>
                      <a:r>
                        <a:rPr lang="en-GB" sz="1400" b="1" baseline="0" dirty="0" smtClean="0">
                          <a:latin typeface="Times New Roman" panose="02020603050405020304" pitchFamily="18" charset="0"/>
                          <a:cs typeface="Times New Roman" panose="02020603050405020304" pitchFamily="18" charset="0"/>
                        </a:rPr>
                        <a:t>John Gregory</a:t>
                      </a:r>
                      <a:endParaRPr lang="en-GB" sz="1400" b="1"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486400">
                <a:tc>
                  <a:txBody>
                    <a:bodyPr/>
                    <a:lstStyle/>
                    <a:p>
                      <a:pPr algn="ctr"/>
                      <a:endParaRPr lang="en-GB" sz="1200" kern="120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Shocking and strange</a:t>
                      </a:r>
                      <a:r>
                        <a:rPr lang="en-GB" sz="1200" kern="1200" baseline="0" dirty="0" smtClean="0">
                          <a:solidFill>
                            <a:schemeClr val="tx1"/>
                          </a:solidFill>
                          <a:effectLst/>
                          <a:latin typeface="+mn-lt"/>
                          <a:ea typeface="+mn-ea"/>
                          <a:cs typeface="+mn-cs"/>
                        </a:rPr>
                        <a:t> events struck the small village of Goostrey putting the villagers in an anxious state. Yesterday, Bess the landlord’s daughter and a local highwayman, both fell into the trap of king George’s men(the Redcoats)neither of the survived the tragic incident. Bess had been helping the highwayman with his devious thieving.</a:t>
                      </a:r>
                    </a:p>
                    <a:p>
                      <a:pPr algn="just"/>
                      <a:endParaRPr lang="en-GB" sz="1200" kern="1200" baseline="0" dirty="0" smtClean="0">
                        <a:solidFill>
                          <a:schemeClr val="tx1"/>
                        </a:solidFill>
                        <a:effectLst/>
                        <a:latin typeface="+mn-lt"/>
                        <a:ea typeface="+mn-ea"/>
                        <a:cs typeface="+mn-cs"/>
                      </a:endParaRPr>
                    </a:p>
                    <a:p>
                      <a:pPr algn="ctr"/>
                      <a:r>
                        <a:rPr lang="en-GB" sz="1600" b="1" u="sng" kern="1200" baseline="0" dirty="0" smtClean="0">
                          <a:solidFill>
                            <a:schemeClr val="tx1"/>
                          </a:solidFill>
                          <a:effectLst/>
                          <a:latin typeface="+mn-lt"/>
                          <a:ea typeface="+mn-ea"/>
                          <a:cs typeface="+mn-cs"/>
                        </a:rPr>
                        <a:t>The Arrival of the Highwayman</a:t>
                      </a:r>
                    </a:p>
                    <a:p>
                      <a:pPr algn="just"/>
                      <a:r>
                        <a:rPr lang="en-GB" sz="1200" kern="1200" baseline="0" dirty="0" smtClean="0">
                          <a:solidFill>
                            <a:schemeClr val="tx1"/>
                          </a:solidFill>
                          <a:effectLst/>
                          <a:latin typeface="+mn-lt"/>
                          <a:ea typeface="+mn-ea"/>
                          <a:cs typeface="+mn-cs"/>
                        </a:rPr>
                        <a:t>According to our witness(who has asked to remain anonymous)the highwayman came on Friday he easily identified him from his night dark house splattered with mud and his rapier swinging  from his leather belt he tried knocked but he must of known her as he whistled a tune.</a:t>
                      </a:r>
                    </a:p>
                    <a:p>
                      <a:pPr algn="just"/>
                      <a:endParaRPr lang="en-GB" sz="1200" kern="1200" baseline="0" dirty="0" smtClean="0">
                        <a:solidFill>
                          <a:schemeClr val="tx1"/>
                        </a:solidFill>
                        <a:effectLst/>
                        <a:latin typeface="+mn-lt"/>
                        <a:ea typeface="+mn-ea"/>
                        <a:cs typeface="+mn-cs"/>
                      </a:endParaRPr>
                    </a:p>
                    <a:p>
                      <a:pPr algn="ctr"/>
                      <a:r>
                        <a:rPr lang="en-GB" sz="1600" b="1" u="sng" kern="1200" baseline="0" dirty="0" smtClean="0">
                          <a:solidFill>
                            <a:schemeClr val="tx1"/>
                          </a:solidFill>
                          <a:effectLst/>
                          <a:latin typeface="+mn-lt"/>
                          <a:ea typeface="+mn-ea"/>
                          <a:cs typeface="+mn-cs"/>
                        </a:rPr>
                        <a:t>The Promise</a:t>
                      </a:r>
                    </a:p>
                    <a:p>
                      <a:pPr marL="0" marR="0" indent="0" algn="just"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effectLst/>
                          <a:latin typeface="+mn-lt"/>
                          <a:ea typeface="+mn-ea"/>
                          <a:cs typeface="+mn-cs"/>
                        </a:rPr>
                        <a:t>According to our eye-witness over-heard The Highwayman say:” I’m after a prize tonight” and promised to return.    </a:t>
                      </a:r>
                      <a:endParaRPr lang="en-GB" sz="1200" kern="1200" dirty="0" smtClean="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dirty="0" smtClean="0">
                          <a:solidFill>
                            <a:schemeClr val="tx1"/>
                          </a:solidFill>
                          <a:effectLst/>
                          <a:latin typeface="+mn-lt"/>
                          <a:ea typeface="+mn-ea"/>
                          <a:cs typeface="+mn-cs"/>
                        </a:rPr>
                        <a:t>Our</a:t>
                      </a:r>
                      <a:r>
                        <a:rPr lang="en-GB" sz="1200" kern="1200" baseline="0" dirty="0" smtClean="0">
                          <a:solidFill>
                            <a:schemeClr val="tx1"/>
                          </a:solidFill>
                          <a:effectLst/>
                          <a:latin typeface="+mn-lt"/>
                          <a:ea typeface="+mn-ea"/>
                          <a:cs typeface="+mn-cs"/>
                        </a:rPr>
                        <a:t> on-looker recalled</a:t>
                      </a:r>
                      <a:r>
                        <a:rPr lang="en-GB" sz="1200" kern="1200" baseline="0" dirty="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him sounding familiar, while he was tending to the horses he heard the same voice, so Bess and the highwayman could have been contacting for ages.</a:t>
                      </a:r>
                    </a:p>
                    <a:p>
                      <a:pPr algn="just"/>
                      <a:endParaRPr lang="en-GB" sz="1200" kern="1200" baseline="0" dirty="0" smtClean="0">
                        <a:solidFill>
                          <a:schemeClr val="tx1"/>
                        </a:solidFill>
                        <a:effectLst/>
                        <a:latin typeface="+mn-lt"/>
                        <a:ea typeface="+mn-ea"/>
                        <a:cs typeface="+mn-cs"/>
                      </a:endParaRPr>
                    </a:p>
                    <a:p>
                      <a:pPr algn="ctr"/>
                      <a:r>
                        <a:rPr lang="en-GB" sz="1600" b="1" u="sng" kern="1200" baseline="0" dirty="0" smtClean="0">
                          <a:solidFill>
                            <a:schemeClr val="tx1"/>
                          </a:solidFill>
                          <a:effectLst/>
                          <a:latin typeface="+mn-lt"/>
                          <a:ea typeface="+mn-ea"/>
                          <a:cs typeface="+mn-cs"/>
                        </a:rPr>
                        <a:t>Ruthless Red Coats</a:t>
                      </a:r>
                    </a:p>
                    <a:p>
                      <a:pPr algn="just"/>
                      <a:r>
                        <a:rPr lang="en-GB" sz="1200" kern="1200" baseline="0" dirty="0" smtClean="0">
                          <a:solidFill>
                            <a:schemeClr val="tx1"/>
                          </a:solidFill>
                          <a:effectLst/>
                          <a:latin typeface="+mn-lt"/>
                          <a:ea typeface="+mn-ea"/>
                          <a:cs typeface="+mn-cs"/>
                        </a:rPr>
                        <a:t>Because of</a:t>
                      </a:r>
                      <a:r>
                        <a:rPr lang="en-GB" sz="1200" kern="1200" baseline="0" dirty="0" smtClean="0">
                          <a:solidFill>
                            <a:schemeClr val="tx1"/>
                          </a:solidFill>
                          <a:effectLst/>
                          <a:latin typeface="+mn-lt"/>
                          <a:ea typeface="+mn-ea"/>
                          <a:cs typeface="+mn-cs"/>
                          <a:sym typeface="Wingdings" panose="05000000000000000000" pitchFamily="2" charset="2"/>
                        </a:rPr>
                        <a:t> her negotiations with the highwayman, the witness was forced to take further action and tell King George's men to settle the unbelievable happenings, but they came unpleasantly drinking the lords ale without spending a penny. They stomped up-stairs chaining Bess to  the foot of a bed mocking her and laughing at their jests.</a:t>
                      </a:r>
                    </a:p>
                    <a:p>
                      <a:pPr algn="just"/>
                      <a:endParaRPr lang="en-GB" sz="1200" kern="1200" baseline="0" dirty="0" smtClean="0">
                        <a:solidFill>
                          <a:schemeClr val="tx1"/>
                        </a:solidFill>
                        <a:effectLst/>
                        <a:latin typeface="+mn-lt"/>
                        <a:ea typeface="+mn-ea"/>
                        <a:cs typeface="+mn-cs"/>
                        <a:sym typeface="Wingdings" panose="05000000000000000000" pitchFamily="2" charset="2"/>
                      </a:endParaRPr>
                    </a:p>
                    <a:p>
                      <a:pPr algn="ctr"/>
                      <a:r>
                        <a:rPr lang="en-GB" sz="1600" b="1" u="sng" kern="1200" baseline="0" dirty="0" smtClean="0">
                          <a:solidFill>
                            <a:schemeClr val="tx1"/>
                          </a:solidFill>
                          <a:effectLst/>
                          <a:latin typeface="+mn-lt"/>
                          <a:ea typeface="+mn-ea"/>
                          <a:cs typeface="+mn-cs"/>
                          <a:sym typeface="Wingdings" panose="05000000000000000000" pitchFamily="2" charset="2"/>
                        </a:rPr>
                        <a:t>Bess</a:t>
                      </a:r>
                    </a:p>
                    <a:p>
                      <a:pPr algn="just"/>
                      <a:r>
                        <a:rPr lang="en-GB" sz="1200" b="0" u="none" kern="1200" baseline="0" dirty="0" smtClean="0">
                          <a:solidFill>
                            <a:schemeClr val="tx1"/>
                          </a:solidFill>
                          <a:effectLst/>
                          <a:latin typeface="+mn-lt"/>
                          <a:ea typeface="+mn-ea"/>
                          <a:cs typeface="+mn-cs"/>
                          <a:sym typeface="Wingdings" panose="05000000000000000000" pitchFamily="2" charset="2"/>
                        </a:rPr>
                        <a:t>These unfortunate events lead to the trigger of the musket. when the highwayman rode up to the old inn (The Black Raven)Bess pulled back the trigger of a musket warning her love. However, message soon travelled to his ears, like poison to his heart. He charged back     </a:t>
                      </a:r>
                      <a:r>
                        <a:rPr lang="en-GB" sz="1600" b="1" u="sng" kern="1200" baseline="0" dirty="0" smtClean="0">
                          <a:solidFill>
                            <a:schemeClr val="tx1"/>
                          </a:solidFill>
                          <a:effectLst/>
                          <a:latin typeface="+mn-lt"/>
                          <a:ea typeface="+mn-ea"/>
                          <a:cs typeface="+mn-cs"/>
                          <a:sym typeface="Wingdings" panose="05000000000000000000" pitchFamily="2" charset="2"/>
                        </a:rPr>
                        <a:t>   </a:t>
                      </a:r>
                      <a:r>
                        <a:rPr lang="en-GB" sz="1600" b="1" u="sng" kern="1200" baseline="0" dirty="0" smtClean="0">
                          <a:solidFill>
                            <a:schemeClr val="tx1"/>
                          </a:solidFill>
                          <a:effectLst/>
                          <a:latin typeface="+mn-lt"/>
                          <a:ea typeface="+mn-ea"/>
                          <a:cs typeface="+mn-cs"/>
                        </a:rPr>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dirty="0" smtClean="0">
                          <a:solidFill>
                            <a:schemeClr val="tx1"/>
                          </a:solidFill>
                          <a:effectLst/>
                          <a:latin typeface="+mn-lt"/>
                          <a:ea typeface="+mn-ea"/>
                          <a:cs typeface="+mn-cs"/>
                        </a:rPr>
                        <a:t>stampeded back in his anger and grief,</a:t>
                      </a:r>
                      <a:r>
                        <a:rPr lang="en-GB" sz="1200" kern="1200" baseline="0" dirty="0" smtClean="0">
                          <a:solidFill>
                            <a:schemeClr val="tx1"/>
                          </a:solidFill>
                          <a:effectLst/>
                          <a:latin typeface="+mn-lt"/>
                          <a:ea typeface="+mn-ea"/>
                          <a:cs typeface="+mn-cs"/>
                        </a:rPr>
                        <a:t> seeking revenge of the woman he loved. taken over by anger, he charged as an easy target and was shot down in his grief.</a:t>
                      </a:r>
                    </a:p>
                    <a:p>
                      <a:pPr algn="just"/>
                      <a:endParaRPr lang="en-GB" sz="1200" kern="1200" baseline="0" dirty="0" smtClean="0">
                        <a:solidFill>
                          <a:schemeClr val="tx1"/>
                        </a:solidFill>
                        <a:effectLst/>
                        <a:latin typeface="+mn-lt"/>
                        <a:ea typeface="+mn-ea"/>
                        <a:cs typeface="+mn-cs"/>
                      </a:endParaRPr>
                    </a:p>
                    <a:p>
                      <a:pPr algn="ctr"/>
                      <a:r>
                        <a:rPr lang="en-GB" sz="1600" kern="1200" baseline="0" dirty="0" smtClean="0">
                          <a:solidFill>
                            <a:schemeClr val="tx1"/>
                          </a:solidFill>
                          <a:effectLst/>
                          <a:latin typeface="+mn-lt"/>
                          <a:ea typeface="+mn-ea"/>
                          <a:cs typeface="+mn-cs"/>
                        </a:rPr>
                        <a:t> </a:t>
                      </a:r>
                      <a:r>
                        <a:rPr lang="en-GB" sz="1600" b="1" u="sng" kern="1200" baseline="0" dirty="0" smtClean="0">
                          <a:solidFill>
                            <a:schemeClr val="tx1"/>
                          </a:solidFill>
                          <a:effectLst/>
                          <a:latin typeface="+mn-lt"/>
                          <a:ea typeface="+mn-ea"/>
                          <a:cs typeface="+mn-cs"/>
                        </a:rPr>
                        <a:t>Haunted Highwayman</a:t>
                      </a:r>
                    </a:p>
                    <a:p>
                      <a:pPr algn="just"/>
                      <a:r>
                        <a:rPr lang="en-GB" sz="1200" b="0" u="none" kern="1200" baseline="0" dirty="0" smtClean="0">
                          <a:solidFill>
                            <a:schemeClr val="tx1"/>
                          </a:solidFill>
                          <a:effectLst/>
                          <a:latin typeface="+mn-lt"/>
                          <a:ea typeface="+mn-ea"/>
                          <a:cs typeface="+mn-cs"/>
                        </a:rPr>
                        <a:t>Villagers thought that these paining occurrences were over…</a:t>
                      </a:r>
                    </a:p>
                    <a:p>
                      <a:pPr algn="just"/>
                      <a:r>
                        <a:rPr lang="en-GB" sz="1200" b="0" u="none" kern="1200" baseline="0" dirty="0" smtClean="0">
                          <a:solidFill>
                            <a:schemeClr val="tx1"/>
                          </a:solidFill>
                          <a:effectLst/>
                          <a:latin typeface="+mn-lt"/>
                          <a:ea typeface="+mn-ea"/>
                          <a:cs typeface="+mn-cs"/>
                        </a:rPr>
                        <a:t>However, we have been in touch with some of the villagers and have reported that ghostly figures have been spied retelling the tragic events. </a:t>
                      </a:r>
                      <a:r>
                        <a:rPr lang="en-GB" sz="1200" kern="1200" dirty="0" smtClean="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5" name="Picture 4" descr="Image result for images of the highwayma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6912" y="971600"/>
            <a:ext cx="1584176" cy="145486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3136" y="1016405"/>
            <a:ext cx="1938337" cy="136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368</Words>
  <Application>Microsoft Office PowerPoint</Application>
  <PresentationFormat>On-screen Show (4:3)</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25</cp:revision>
  <cp:lastPrinted>2017-11-21T09:15:59Z</cp:lastPrinted>
  <dcterms:created xsi:type="dcterms:W3CDTF">2017-11-13T19:22:00Z</dcterms:created>
  <dcterms:modified xsi:type="dcterms:W3CDTF">2017-11-24T21:27:43Z</dcterms:modified>
</cp:coreProperties>
</file>