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0" d="100"/>
          <a:sy n="40" d="100"/>
        </p:scale>
        <p:origin x="-2460" y="-36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2835186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2981108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3332826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4236369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583480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3408700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1500103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1334175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2145378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2937663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3133622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4FADF9A-66B1-4CDB-8A47-2AAD5C3126B4}" type="datetimeFigureOut">
              <a:rPr lang="en-GB" smtClean="0"/>
              <a:t>24/11/2017</a:t>
            </a:fld>
            <a:endParaRPr lang="en-GB"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61678AB-F8EA-41FC-9432-691D43126FC3}" type="slidenum">
              <a:rPr lang="en-GB" smtClean="0"/>
              <a:t>‹#›</a:t>
            </a:fld>
            <a:endParaRPr lang="en-GB" dirty="0"/>
          </a:p>
        </p:txBody>
      </p:sp>
    </p:spTree>
    <p:extLst>
      <p:ext uri="{BB962C8B-B14F-4D97-AF65-F5344CB8AC3E}">
        <p14:creationId xmlns:p14="http://schemas.microsoft.com/office/powerpoint/2010/main" val="3296863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flipH="1" flipV="1">
            <a:off x="11853936" y="-1188640"/>
            <a:ext cx="2190210" cy="1824203"/>
          </a:xfrm>
        </p:spPr>
        <p:txBody>
          <a:bodyPr>
            <a:normAutofit/>
          </a:bodyPr>
          <a:lstStyle/>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829353615"/>
              </p:ext>
            </p:extLst>
          </p:nvPr>
        </p:nvGraphicFramePr>
        <p:xfrm>
          <a:off x="0" y="0"/>
          <a:ext cx="6858000" cy="8229600"/>
        </p:xfrm>
        <a:graphic>
          <a:graphicData uri="http://schemas.openxmlformats.org/drawingml/2006/table">
            <a:tbl>
              <a:tblPr firstRow="1" bandRow="1">
                <a:tableStyleId>{2D5ABB26-0587-4C30-8999-92F81FD0307C}</a:tableStyleId>
              </a:tblPr>
              <a:tblGrid>
                <a:gridCol w="2286000"/>
                <a:gridCol w="2286000"/>
                <a:gridCol w="2286000"/>
              </a:tblGrid>
              <a:tr h="755576">
                <a:tc gridSpan="3">
                  <a:txBody>
                    <a:bodyPr/>
                    <a:lstStyle/>
                    <a:p>
                      <a:pPr algn="ctr"/>
                      <a:r>
                        <a:rPr lang="en-GB" sz="4800" b="1" dirty="0" smtClean="0">
                          <a:latin typeface="Bodoni MT Black" panose="02070A03080606020203" pitchFamily="18" charset="0"/>
                        </a:rPr>
                        <a:t>The Highwayman</a:t>
                      </a:r>
                      <a:endParaRPr lang="en-GB" sz="4800" b="1" dirty="0">
                        <a:latin typeface="Bodoni MT Black" panose="02070A030806060202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dirty="0"/>
                    </a:p>
                  </a:txBody>
                  <a:tcPr/>
                </a:tc>
                <a:tc hMerge="1">
                  <a:txBody>
                    <a:bodyPr/>
                    <a:lstStyle/>
                    <a:p>
                      <a:endParaRPr lang="en-GB" dirty="0"/>
                    </a:p>
                  </a:txBody>
                  <a:tcPr/>
                </a:tc>
              </a:tr>
              <a:tr h="1588800">
                <a:tc>
                  <a:txBody>
                    <a:bodyPr/>
                    <a:lstStyle/>
                    <a:p>
                      <a:r>
                        <a:rPr lang="en-GB" sz="1400" b="1" dirty="0" smtClean="0">
                          <a:latin typeface="Times New Roman" panose="02020603050405020304" pitchFamily="18" charset="0"/>
                          <a:cs typeface="Times New Roman" panose="02020603050405020304" pitchFamily="18" charset="0"/>
                        </a:rPr>
                        <a:t>A</a:t>
                      </a:r>
                      <a:r>
                        <a:rPr lang="en-GB" sz="1400" b="1" baseline="0" dirty="0" smtClean="0">
                          <a:latin typeface="Times New Roman" panose="02020603050405020304" pitchFamily="18" charset="0"/>
                          <a:cs typeface="Times New Roman" panose="02020603050405020304" pitchFamily="18" charset="0"/>
                        </a:rPr>
                        <a:t> Highwayman caught thieving in a village.</a:t>
                      </a:r>
                    </a:p>
                    <a:p>
                      <a:r>
                        <a:rPr lang="en-GB" sz="1400" b="1" baseline="0" dirty="0" smtClean="0">
                          <a:latin typeface="Times New Roman" panose="02020603050405020304" pitchFamily="18" charset="0"/>
                          <a:cs typeface="Times New Roman" panose="02020603050405020304" pitchFamily="18" charset="0"/>
                        </a:rPr>
                        <a:t>20 August 1769</a:t>
                      </a:r>
                    </a:p>
                    <a:p>
                      <a:endParaRPr lang="en-GB" sz="1400" b="1" baseline="0" dirty="0" smtClean="0">
                        <a:latin typeface="Times New Roman" panose="02020603050405020304" pitchFamily="18" charset="0"/>
                        <a:cs typeface="Times New Roman" panose="02020603050405020304" pitchFamily="18" charset="0"/>
                      </a:endParaRPr>
                    </a:p>
                    <a:p>
                      <a:r>
                        <a:rPr lang="en-GB" sz="1400" b="1" baseline="0" dirty="0" smtClean="0">
                          <a:latin typeface="Times New Roman" panose="02020603050405020304" pitchFamily="18" charset="0"/>
                          <a:cs typeface="Times New Roman" panose="02020603050405020304" pitchFamily="18" charset="0"/>
                        </a:rPr>
                        <a:t>By Donald </a:t>
                      </a:r>
                      <a:r>
                        <a:rPr lang="en-GB" sz="1400" b="1" baseline="0" dirty="0" smtClean="0">
                          <a:latin typeface="Times New Roman" panose="02020603050405020304" pitchFamily="18" charset="0"/>
                          <a:cs typeface="Times New Roman" panose="02020603050405020304" pitchFamily="18" charset="0"/>
                        </a:rPr>
                        <a:t>Grump</a:t>
                      </a:r>
                      <a:endParaRPr lang="en-GB" sz="1400" b="1" dirty="0" smtClean="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pPr algn="ctr"/>
                      <a:r>
                        <a:rPr lang="en-GB" sz="1200" dirty="0" smtClean="0">
                          <a:latin typeface="Times New Roman" panose="02020603050405020304" pitchFamily="18" charset="0"/>
                          <a:cs typeface="Times New Roman" panose="02020603050405020304" pitchFamily="18" charset="0"/>
                        </a:rPr>
                        <a:t>The Highwayman</a:t>
                      </a:r>
                      <a:endParaRPr lang="en-GB"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pPr algn="ctr"/>
                      <a:r>
                        <a:rPr lang="en-GB" sz="1200" dirty="0" smtClean="0">
                          <a:latin typeface="Times New Roman" panose="02020603050405020304" pitchFamily="18" charset="0"/>
                          <a:cs typeface="Times New Roman" panose="02020603050405020304" pitchFamily="18" charset="0"/>
                        </a:rPr>
                        <a:t>The </a:t>
                      </a:r>
                      <a:r>
                        <a:rPr lang="en-GB" sz="1200" smtClean="0">
                          <a:latin typeface="Times New Roman" panose="02020603050405020304" pitchFamily="18" charset="0"/>
                          <a:cs typeface="Times New Roman" panose="02020603050405020304" pitchFamily="18" charset="0"/>
                        </a:rPr>
                        <a:t>old inn</a:t>
                      </a:r>
                      <a:endParaRPr lang="en-GB"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86400">
                <a:tc>
                  <a:txBody>
                    <a:bodyPr/>
                    <a:lstStyle/>
                    <a:p>
                      <a:pPr algn="ctr"/>
                      <a:r>
                        <a:rPr lang="en-GB" sz="1400" kern="1200" dirty="0" smtClean="0">
                          <a:solidFill>
                            <a:schemeClr val="tx1"/>
                          </a:solidFill>
                          <a:effectLst/>
                          <a:latin typeface="+mn-lt"/>
                          <a:ea typeface="+mn-ea"/>
                          <a:cs typeface="+mn-cs"/>
                        </a:rPr>
                        <a:t>Shocking  Events</a:t>
                      </a:r>
                    </a:p>
                    <a:p>
                      <a:pPr algn="ctr"/>
                      <a:endParaRPr lang="en-GB" sz="2000" kern="1200" dirty="0" smtClean="0">
                        <a:solidFill>
                          <a:schemeClr val="tx1"/>
                        </a:solidFill>
                        <a:effectLst/>
                        <a:latin typeface="+mn-lt"/>
                        <a:ea typeface="+mn-ea"/>
                        <a:cs typeface="+mn-cs"/>
                      </a:endParaRPr>
                    </a:p>
                    <a:p>
                      <a:pPr algn="just"/>
                      <a:r>
                        <a:rPr lang="en-GB" sz="1200" kern="1200" dirty="0" smtClean="0">
                          <a:solidFill>
                            <a:schemeClr val="tx1"/>
                          </a:solidFill>
                          <a:effectLst/>
                          <a:latin typeface="+mn-lt"/>
                          <a:ea typeface="+mn-ea"/>
                          <a:cs typeface="+mn-cs"/>
                        </a:rPr>
                        <a:t>A shocking tragedy has  occurred</a:t>
                      </a:r>
                    </a:p>
                    <a:p>
                      <a:pPr algn="just"/>
                      <a:r>
                        <a:rPr lang="en-GB" sz="1200" kern="1200" dirty="0" smtClean="0">
                          <a:solidFill>
                            <a:schemeClr val="tx1"/>
                          </a:solidFill>
                          <a:effectLst/>
                          <a:latin typeface="+mn-lt"/>
                          <a:ea typeface="+mn-ea"/>
                          <a:cs typeface="+mn-cs"/>
                        </a:rPr>
                        <a:t>Over</a:t>
                      </a:r>
                      <a:r>
                        <a:rPr lang="en-GB" sz="1200" kern="1200" baseline="0" dirty="0" smtClean="0">
                          <a:solidFill>
                            <a:schemeClr val="tx1"/>
                          </a:solidFill>
                          <a:effectLst/>
                          <a:latin typeface="+mn-lt"/>
                          <a:ea typeface="+mn-ea"/>
                          <a:cs typeface="+mn-cs"/>
                        </a:rPr>
                        <a:t> the last three days and nights, involving a Highwayman and his girlfriend, a landlords daughter, called Bess. This event happened in the village of sweets in an old inn. Bess and a Highwayman ended up on the wrong side of a musket as The Highwayman, who rode a black horse, went robbing people for money. This happened Friday to Sunday on a cold winter night.</a:t>
                      </a:r>
                    </a:p>
                    <a:p>
                      <a:pPr algn="just"/>
                      <a:endParaRPr lang="en-GB" sz="1200" kern="1200" baseline="0" dirty="0" smtClean="0">
                        <a:solidFill>
                          <a:schemeClr val="tx1"/>
                        </a:solidFill>
                        <a:effectLst/>
                        <a:latin typeface="+mn-lt"/>
                        <a:ea typeface="+mn-ea"/>
                        <a:cs typeface="+mn-cs"/>
                      </a:endParaRPr>
                    </a:p>
                    <a:p>
                      <a:pPr algn="just"/>
                      <a:endParaRPr lang="en-GB" sz="1200" kern="1200" baseline="0" dirty="0" smtClean="0">
                        <a:solidFill>
                          <a:schemeClr val="tx1"/>
                        </a:solidFill>
                        <a:effectLst/>
                        <a:latin typeface="+mn-lt"/>
                        <a:ea typeface="+mn-ea"/>
                        <a:cs typeface="+mn-cs"/>
                      </a:endParaRPr>
                    </a:p>
                    <a:p>
                      <a:pPr algn="ctr"/>
                      <a:r>
                        <a:rPr lang="en-GB" sz="1400" kern="1200" baseline="0" dirty="0" smtClean="0">
                          <a:solidFill>
                            <a:schemeClr val="tx1"/>
                          </a:solidFill>
                          <a:effectLst/>
                          <a:latin typeface="+mn-lt"/>
                          <a:ea typeface="+mn-ea"/>
                          <a:cs typeface="+mn-cs"/>
                        </a:rPr>
                        <a:t>The Highwayman’s Arrival</a:t>
                      </a:r>
                    </a:p>
                    <a:p>
                      <a:pPr algn="ctr"/>
                      <a:endParaRPr lang="en-GB" sz="1200" kern="1200" baseline="0" dirty="0" smtClean="0">
                        <a:solidFill>
                          <a:schemeClr val="tx1"/>
                        </a:solidFill>
                        <a:effectLst/>
                        <a:latin typeface="+mn-lt"/>
                        <a:ea typeface="+mn-ea"/>
                        <a:cs typeface="+mn-cs"/>
                      </a:endParaRPr>
                    </a:p>
                    <a:p>
                      <a:pPr algn="just"/>
                      <a:r>
                        <a:rPr lang="en-GB" sz="1200" kern="1200" dirty="0" smtClean="0">
                          <a:solidFill>
                            <a:schemeClr val="tx1"/>
                          </a:solidFill>
                          <a:effectLst/>
                          <a:latin typeface="+mn-lt"/>
                          <a:ea typeface="+mn-ea"/>
                          <a:cs typeface="+mn-cs"/>
                        </a:rPr>
                        <a:t>The Highwayman came clattering and clashing over the cobbles in to the courtyard on his horse. He was wearing boots up to the thigh</a:t>
                      </a:r>
                      <a:r>
                        <a:rPr lang="en-GB" sz="1200" kern="1200" baseline="0" dirty="0" smtClean="0">
                          <a:solidFill>
                            <a:schemeClr val="tx1"/>
                          </a:solidFill>
                          <a:effectLst/>
                          <a:latin typeface="+mn-lt"/>
                          <a:ea typeface="+mn-ea"/>
                          <a:cs typeface="+mn-cs"/>
                        </a:rPr>
                        <a:t> and a bright, red, velvet coat as he held his rapier high in the air. He tried to grab </a:t>
                      </a:r>
                      <a:r>
                        <a:rPr lang="en-GB" sz="1200" kern="1200" baseline="0" dirty="0" err="1" smtClean="0">
                          <a:solidFill>
                            <a:schemeClr val="tx1"/>
                          </a:solidFill>
                          <a:effectLst/>
                          <a:latin typeface="+mn-lt"/>
                          <a:ea typeface="+mn-ea"/>
                          <a:cs typeface="+mn-cs"/>
                        </a:rPr>
                        <a:t>Besse’s</a:t>
                      </a:r>
                      <a:r>
                        <a:rPr lang="en-GB" sz="1200" kern="1200" baseline="0" dirty="0" smtClean="0">
                          <a:solidFill>
                            <a:schemeClr val="tx1"/>
                          </a:solidFill>
                          <a:effectLst/>
                          <a:latin typeface="+mn-lt"/>
                          <a:ea typeface="+mn-ea"/>
                          <a:cs typeface="+mn-cs"/>
                        </a:rPr>
                        <a:t> attention by first tapping on the window with his whip then he tried whistling a tune until Bess appeared.</a:t>
                      </a:r>
                      <a:r>
                        <a:rPr lang="en-GB" sz="1200" kern="1200" dirty="0" smtClean="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kern="1200" dirty="0" smtClean="0">
                          <a:solidFill>
                            <a:schemeClr val="tx1"/>
                          </a:solidFill>
                          <a:effectLst/>
                          <a:latin typeface="+mn-lt"/>
                          <a:ea typeface="+mn-ea"/>
                          <a:cs typeface="+mn-cs"/>
                        </a:rPr>
                        <a:t>Terrible Thieving</a:t>
                      </a:r>
                    </a:p>
                    <a:p>
                      <a:pPr algn="ctr"/>
                      <a:endParaRPr lang="en-GB" sz="2000" kern="1200" dirty="0" smtClean="0">
                        <a:solidFill>
                          <a:schemeClr val="tx1"/>
                        </a:solidFill>
                        <a:effectLst/>
                        <a:latin typeface="+mn-lt"/>
                        <a:ea typeface="+mn-ea"/>
                        <a:cs typeface="+mn-cs"/>
                      </a:endParaRPr>
                    </a:p>
                    <a:p>
                      <a:pPr algn="just"/>
                      <a:r>
                        <a:rPr lang="en-GB" sz="1200" kern="1200" dirty="0" smtClean="0">
                          <a:solidFill>
                            <a:schemeClr val="tx1"/>
                          </a:solidFill>
                          <a:effectLst/>
                          <a:latin typeface="+mn-lt"/>
                          <a:ea typeface="+mn-ea"/>
                          <a:cs typeface="+mn-cs"/>
                        </a:rPr>
                        <a:t>According to an eye witness</a:t>
                      </a:r>
                      <a:r>
                        <a:rPr lang="en-GB" sz="1200" kern="1200" baseline="0" dirty="0" smtClean="0">
                          <a:solidFill>
                            <a:schemeClr val="tx1"/>
                          </a:solidFill>
                          <a:effectLst/>
                          <a:latin typeface="+mn-lt"/>
                          <a:ea typeface="+mn-ea"/>
                          <a:cs typeface="+mn-cs"/>
                        </a:rPr>
                        <a:t> -who was an ostler in the village- proclaimed that The Highwayman was boasting that he was going out thieving this quote was followed by a kiss. He then whispered in her ear “I will be back by moonlight, wait for me by moonlight.”</a:t>
                      </a:r>
                    </a:p>
                    <a:p>
                      <a:pPr algn="just"/>
                      <a:endParaRPr lang="en-GB" sz="1200" kern="1200" baseline="0" dirty="0" smtClean="0">
                        <a:solidFill>
                          <a:schemeClr val="tx1"/>
                        </a:solidFill>
                        <a:effectLst/>
                        <a:latin typeface="+mn-lt"/>
                        <a:ea typeface="+mn-ea"/>
                        <a:cs typeface="+mn-cs"/>
                      </a:endParaRPr>
                    </a:p>
                    <a:p>
                      <a:pPr algn="ctr"/>
                      <a:r>
                        <a:rPr lang="en-GB" sz="1400" kern="1200" baseline="0" dirty="0" smtClean="0">
                          <a:solidFill>
                            <a:schemeClr val="tx1"/>
                          </a:solidFill>
                          <a:effectLst/>
                          <a:latin typeface="+mn-lt"/>
                          <a:ea typeface="+mn-ea"/>
                          <a:cs typeface="+mn-cs"/>
                        </a:rPr>
                        <a:t>King Georges Men</a:t>
                      </a:r>
                    </a:p>
                    <a:p>
                      <a:pPr algn="ctr"/>
                      <a:endParaRPr lang="en-GB" sz="2000" kern="1200" baseline="0" dirty="0" smtClean="0">
                        <a:solidFill>
                          <a:schemeClr val="tx1"/>
                        </a:solidFill>
                        <a:effectLst/>
                        <a:latin typeface="+mn-lt"/>
                        <a:ea typeface="+mn-ea"/>
                        <a:cs typeface="+mn-cs"/>
                      </a:endParaRPr>
                    </a:p>
                    <a:p>
                      <a:pPr algn="just"/>
                      <a:r>
                        <a:rPr lang="en-GB" sz="1200" kern="1200" baseline="0" dirty="0" smtClean="0">
                          <a:solidFill>
                            <a:schemeClr val="tx1"/>
                          </a:solidFill>
                          <a:effectLst/>
                          <a:latin typeface="+mn-lt"/>
                          <a:ea typeface="+mn-ea"/>
                          <a:cs typeface="+mn-cs"/>
                        </a:rPr>
                        <a:t>It was a Saturday evening and suddenly King men (also known as the Red coats) busted through the door boisterously as they supped the landlord’s ale. They rampaged up the stairs to Bess and tied her to the bed and gagged her and also mocked her. They all waited for the Highwayman until Bess had to make a terrible decision with the musket.</a:t>
                      </a:r>
                    </a:p>
                    <a:p>
                      <a:pPr algn="just"/>
                      <a:endParaRPr lang="en-GB" sz="1200" kern="1200" dirty="0" smtClean="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kern="1200" dirty="0" smtClean="0">
                          <a:solidFill>
                            <a:schemeClr val="tx1"/>
                          </a:solidFill>
                          <a:effectLst/>
                          <a:latin typeface="+mn-lt"/>
                          <a:ea typeface="+mn-ea"/>
                          <a:cs typeface="+mn-cs"/>
                        </a:rPr>
                        <a:t>The Big Bang</a:t>
                      </a:r>
                    </a:p>
                    <a:p>
                      <a:pPr algn="ctr"/>
                      <a:endParaRPr lang="en-GB" sz="2000" kern="1200" dirty="0" smtClean="0">
                        <a:solidFill>
                          <a:schemeClr val="tx1"/>
                        </a:solidFill>
                        <a:effectLst/>
                        <a:latin typeface="+mn-lt"/>
                        <a:ea typeface="+mn-ea"/>
                        <a:cs typeface="+mn-cs"/>
                      </a:endParaRPr>
                    </a:p>
                    <a:p>
                      <a:pPr algn="just"/>
                      <a:r>
                        <a:rPr lang="en-GB" sz="1200" kern="1200" dirty="0" err="1" smtClean="0">
                          <a:solidFill>
                            <a:schemeClr val="tx1"/>
                          </a:solidFill>
                          <a:effectLst/>
                          <a:latin typeface="+mn-lt"/>
                          <a:ea typeface="+mn-ea"/>
                          <a:cs typeface="+mn-cs"/>
                        </a:rPr>
                        <a:t>Tlot</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tlot</a:t>
                      </a:r>
                      <a:r>
                        <a:rPr lang="en-GB" sz="1200" kern="1200" dirty="0" smtClean="0">
                          <a:solidFill>
                            <a:schemeClr val="tx1"/>
                          </a:solidFill>
                          <a:effectLst/>
                          <a:latin typeface="+mn-lt"/>
                          <a:ea typeface="+mn-ea"/>
                          <a:cs typeface="+mn-cs"/>
                        </a:rPr>
                        <a:t>, they heard the hooves of The</a:t>
                      </a:r>
                      <a:r>
                        <a:rPr lang="en-GB" sz="1200" kern="1200" baseline="0" dirty="0" smtClean="0">
                          <a:solidFill>
                            <a:schemeClr val="tx1"/>
                          </a:solidFill>
                          <a:effectLst/>
                          <a:latin typeface="+mn-lt"/>
                          <a:ea typeface="+mn-ea"/>
                          <a:cs typeface="+mn-cs"/>
                        </a:rPr>
                        <a:t> Highwayman’s horse riding over the cobbles. Bess needed to warn him so she pulled the trigger BANG! The Highwayman fled to the west. But then The Highwayman found out it was Bess who had died and he rode back furiously BANG, The Highwayman was left on the ground.</a:t>
                      </a:r>
                    </a:p>
                    <a:p>
                      <a:pPr algn="just"/>
                      <a:endParaRPr lang="en-GB" sz="1200" kern="1200" baseline="0" dirty="0" smtClean="0">
                        <a:solidFill>
                          <a:schemeClr val="tx1"/>
                        </a:solidFill>
                        <a:effectLst/>
                        <a:latin typeface="+mn-lt"/>
                        <a:ea typeface="+mn-ea"/>
                        <a:cs typeface="+mn-cs"/>
                      </a:endParaRPr>
                    </a:p>
                    <a:p>
                      <a:pPr algn="ctr"/>
                      <a:r>
                        <a:rPr lang="en-GB" sz="1400" kern="1200" baseline="0" dirty="0" smtClean="0">
                          <a:solidFill>
                            <a:schemeClr val="tx1"/>
                          </a:solidFill>
                          <a:effectLst/>
                          <a:latin typeface="+mn-lt"/>
                          <a:ea typeface="+mn-ea"/>
                          <a:cs typeface="+mn-cs"/>
                        </a:rPr>
                        <a:t>Ghostly Form</a:t>
                      </a:r>
                    </a:p>
                    <a:p>
                      <a:pPr algn="ctr"/>
                      <a:endParaRPr lang="en-GB" sz="2000" kern="1200" baseline="0" dirty="0" smtClean="0">
                        <a:solidFill>
                          <a:schemeClr val="tx1"/>
                        </a:solidFill>
                        <a:effectLst/>
                        <a:latin typeface="+mn-lt"/>
                        <a:ea typeface="+mn-ea"/>
                        <a:cs typeface="+mn-cs"/>
                      </a:endParaRPr>
                    </a:p>
                    <a:p>
                      <a:pPr algn="just"/>
                      <a:r>
                        <a:rPr lang="en-GB" sz="1200" kern="1200" baseline="0" dirty="0" smtClean="0">
                          <a:solidFill>
                            <a:schemeClr val="tx1"/>
                          </a:solidFill>
                          <a:effectLst/>
                          <a:latin typeface="+mn-lt"/>
                          <a:ea typeface="+mn-ea"/>
                          <a:cs typeface="+mn-cs"/>
                        </a:rPr>
                        <a:t>Villagers report that every full moon, you can still see ghostly images on his horse and Bess plaiting a dark red love knot in her long black hair.</a:t>
                      </a:r>
                      <a:endParaRPr lang="en-GB" sz="12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8083" y="827585"/>
            <a:ext cx="2088232" cy="1368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5144" y="864469"/>
            <a:ext cx="1938337" cy="1365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70181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397</Words>
  <Application>Microsoft Office PowerPoint</Application>
  <PresentationFormat>On-screen Show (4:3)</PresentationFormat>
  <Paragraphs>40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dc:creator>
  <cp:lastModifiedBy>Louise</cp:lastModifiedBy>
  <cp:revision>24</cp:revision>
  <cp:lastPrinted>2017-11-21T09:15:59Z</cp:lastPrinted>
  <dcterms:created xsi:type="dcterms:W3CDTF">2017-11-13T19:22:00Z</dcterms:created>
  <dcterms:modified xsi:type="dcterms:W3CDTF">2017-11-24T21:23:00Z</dcterms:modified>
</cp:coreProperties>
</file>