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2010" y="306"/>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2835186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2981108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3332826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4236369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583480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3408700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1500103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1334175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2145378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2937663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dirty="0"/>
          </a:p>
        </p:txBody>
      </p:sp>
    </p:spTree>
    <p:extLst>
      <p:ext uri="{BB962C8B-B14F-4D97-AF65-F5344CB8AC3E}">
        <p14:creationId xmlns:p14="http://schemas.microsoft.com/office/powerpoint/2010/main" val="3133622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4FADF9A-66B1-4CDB-8A47-2AAD5C3126B4}" type="datetimeFigureOut">
              <a:rPr lang="en-GB" smtClean="0"/>
              <a:t>24/11/2017</a:t>
            </a:fld>
            <a:endParaRPr lang="en-GB" dirty="0"/>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A61678AB-F8EA-41FC-9432-691D43126FC3}" type="slidenum">
              <a:rPr lang="en-GB" smtClean="0"/>
              <a:t>‹#›</a:t>
            </a:fld>
            <a:endParaRPr lang="en-GB" dirty="0"/>
          </a:p>
        </p:txBody>
      </p:sp>
    </p:spTree>
    <p:extLst>
      <p:ext uri="{BB962C8B-B14F-4D97-AF65-F5344CB8AC3E}">
        <p14:creationId xmlns:p14="http://schemas.microsoft.com/office/powerpoint/2010/main" val="3296863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flipH="1" flipV="1">
            <a:off x="11853936" y="-1188640"/>
            <a:ext cx="2190210" cy="1824203"/>
          </a:xfrm>
        </p:spPr>
        <p:txBody>
          <a:bodyPr>
            <a:normAutofit/>
          </a:bodyPr>
          <a:lstStyle/>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2530855374"/>
              </p:ext>
            </p:extLst>
          </p:nvPr>
        </p:nvGraphicFramePr>
        <p:xfrm>
          <a:off x="0" y="0"/>
          <a:ext cx="6858000" cy="9642348"/>
        </p:xfrm>
        <a:graphic>
          <a:graphicData uri="http://schemas.openxmlformats.org/drawingml/2006/table">
            <a:tbl>
              <a:tblPr firstRow="1" bandRow="1">
                <a:tableStyleId>{2D5ABB26-0587-4C30-8999-92F81FD0307C}</a:tableStyleId>
              </a:tblPr>
              <a:tblGrid>
                <a:gridCol w="2286000"/>
                <a:gridCol w="2286000"/>
                <a:gridCol w="2286000"/>
              </a:tblGrid>
              <a:tr h="755576">
                <a:tc gridSpan="3">
                  <a:txBody>
                    <a:bodyPr/>
                    <a:lstStyle/>
                    <a:p>
                      <a:pPr algn="ctr"/>
                      <a:r>
                        <a:rPr lang="en-GB" sz="4800" b="1" dirty="0" smtClean="0">
                          <a:latin typeface="Bodoni MT Black" panose="02070A03080606020203" pitchFamily="18" charset="0"/>
                        </a:rPr>
                        <a:t>Hunted</a:t>
                      </a:r>
                      <a:r>
                        <a:rPr lang="en-GB" sz="4800" b="1" baseline="0" dirty="0" smtClean="0">
                          <a:latin typeface="Bodoni MT Black" panose="02070A03080606020203" pitchFamily="18" charset="0"/>
                        </a:rPr>
                        <a:t> Highwayman</a:t>
                      </a:r>
                      <a:endParaRPr lang="en-GB" sz="4800" b="1" dirty="0">
                        <a:latin typeface="Bodoni MT Black" panose="02070A030806060202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lang="en-GB" dirty="0"/>
                    </a:p>
                  </a:txBody>
                  <a:tcPr/>
                </a:tc>
                <a:tc hMerge="1">
                  <a:txBody>
                    <a:bodyPr/>
                    <a:lstStyle/>
                    <a:p>
                      <a:endParaRPr lang="en-GB" dirty="0"/>
                    </a:p>
                  </a:txBody>
                  <a:tcPr/>
                </a:tc>
              </a:tr>
              <a:tr h="1660808">
                <a:tc>
                  <a:txBody>
                    <a:bodyPr/>
                    <a:lstStyle/>
                    <a:p>
                      <a:r>
                        <a:rPr lang="en-GB" sz="1400" b="1" dirty="0" smtClean="0">
                          <a:latin typeface="Times New Roman" panose="02020603050405020304" pitchFamily="18" charset="0"/>
                          <a:cs typeface="Times New Roman" panose="02020603050405020304" pitchFamily="18" charset="0"/>
                        </a:rPr>
                        <a:t>17</a:t>
                      </a:r>
                      <a:r>
                        <a:rPr lang="en-GB" sz="1400" b="1" baseline="30000" dirty="0" smtClean="0">
                          <a:latin typeface="Times New Roman" panose="02020603050405020304" pitchFamily="18" charset="0"/>
                          <a:cs typeface="Times New Roman" panose="02020603050405020304" pitchFamily="18" charset="0"/>
                        </a:rPr>
                        <a:t>th</a:t>
                      </a:r>
                      <a:r>
                        <a:rPr lang="en-GB" sz="1400" b="1" dirty="0" smtClean="0">
                          <a:latin typeface="Times New Roman" panose="02020603050405020304" pitchFamily="18" charset="0"/>
                          <a:cs typeface="Times New Roman" panose="02020603050405020304" pitchFamily="18" charset="0"/>
                        </a:rPr>
                        <a:t> January 1763</a:t>
                      </a:r>
                      <a:endParaRPr lang="en-GB" sz="1400" b="1" baseline="30000" dirty="0" smtClean="0">
                        <a:latin typeface="Times New Roman" panose="02020603050405020304" pitchFamily="18" charset="0"/>
                        <a:cs typeface="Times New Roman" panose="02020603050405020304" pitchFamily="18" charset="0"/>
                      </a:endParaRPr>
                    </a:p>
                    <a:p>
                      <a:endParaRPr lang="en-GB" sz="1400" b="1" baseline="30000" dirty="0" smtClean="0">
                        <a:latin typeface="Times New Roman" panose="02020603050405020304" pitchFamily="18" charset="0"/>
                        <a:cs typeface="Times New Roman" panose="02020603050405020304" pitchFamily="18" charset="0"/>
                      </a:endParaRPr>
                    </a:p>
                    <a:p>
                      <a:r>
                        <a:rPr lang="en-GB" sz="1800" b="1" u="sng" baseline="0" dirty="0" smtClean="0">
                          <a:latin typeface="Times New Roman" panose="02020603050405020304" pitchFamily="18" charset="0"/>
                          <a:cs typeface="Times New Roman" panose="02020603050405020304" pitchFamily="18" charset="0"/>
                        </a:rPr>
                        <a:t> Thieving stopped for the highwayman</a:t>
                      </a:r>
                      <a:r>
                        <a:rPr lang="en-GB" sz="1400" b="1" baseline="0" dirty="0" smtClean="0">
                          <a:latin typeface="Times New Roman" panose="02020603050405020304" pitchFamily="18" charset="0"/>
                          <a:cs typeface="Times New Roman" panose="02020603050405020304" pitchFamily="18" charset="0"/>
                        </a:rPr>
                        <a:t>.</a:t>
                      </a:r>
                    </a:p>
                    <a:p>
                      <a:endParaRPr lang="en-GB" sz="1400" b="1" baseline="0" dirty="0" smtClean="0">
                        <a:latin typeface="Times New Roman" panose="02020603050405020304" pitchFamily="18" charset="0"/>
                        <a:cs typeface="Times New Roman" panose="02020603050405020304" pitchFamily="18" charset="0"/>
                      </a:endParaRPr>
                    </a:p>
                    <a:p>
                      <a:r>
                        <a:rPr lang="en-GB" sz="1400" b="1" baseline="0" dirty="0" smtClean="0">
                          <a:latin typeface="Times New Roman" panose="02020603050405020304" pitchFamily="18" charset="0"/>
                          <a:cs typeface="Times New Roman" panose="02020603050405020304" pitchFamily="18" charset="0"/>
                        </a:rPr>
                        <a:t>By Colin Creevy</a:t>
                      </a:r>
                      <a:endParaRPr lang="en-GB" sz="1400" b="1"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dirty="0" smtClean="0">
                        <a:latin typeface="Times New Roman" panose="02020603050405020304" pitchFamily="18" charset="0"/>
                        <a:cs typeface="Times New Roman" panose="02020603050405020304" pitchFamily="18" charset="0"/>
                      </a:endParaRPr>
                    </a:p>
                    <a:p>
                      <a:endParaRPr lang="en-GB" dirty="0" smtClean="0">
                        <a:latin typeface="Times New Roman" panose="02020603050405020304" pitchFamily="18" charset="0"/>
                        <a:cs typeface="Times New Roman" panose="02020603050405020304" pitchFamily="18" charset="0"/>
                      </a:endParaRPr>
                    </a:p>
                    <a:p>
                      <a:endParaRPr lang="en-GB" dirty="0" smtClean="0">
                        <a:latin typeface="Times New Roman" panose="02020603050405020304" pitchFamily="18" charset="0"/>
                        <a:cs typeface="Times New Roman" panose="02020603050405020304" pitchFamily="18" charset="0"/>
                      </a:endParaRPr>
                    </a:p>
                    <a:p>
                      <a:endParaRPr lang="en-GB" dirty="0" smtClean="0">
                        <a:latin typeface="Times New Roman" panose="02020603050405020304" pitchFamily="18" charset="0"/>
                        <a:cs typeface="Times New Roman" panose="02020603050405020304" pitchFamily="18" charset="0"/>
                      </a:endParaRPr>
                    </a:p>
                    <a:p>
                      <a:endParaRPr lang="en-GB" dirty="0" smtClean="0">
                        <a:latin typeface="Times New Roman" panose="02020603050405020304" pitchFamily="18" charset="0"/>
                        <a:cs typeface="Times New Roman" panose="02020603050405020304" pitchFamily="18" charset="0"/>
                      </a:endParaRPr>
                    </a:p>
                    <a:p>
                      <a:r>
                        <a:rPr lang="en-GB" dirty="0" smtClean="0">
                          <a:latin typeface="Times New Roman" panose="02020603050405020304" pitchFamily="18" charset="0"/>
                          <a:cs typeface="Times New Roman" panose="02020603050405020304" pitchFamily="18" charset="0"/>
                        </a:rPr>
                        <a:t>Bess,</a:t>
                      </a:r>
                      <a:r>
                        <a:rPr lang="en-GB" baseline="0" dirty="0" smtClean="0">
                          <a:latin typeface="Times New Roman" panose="02020603050405020304" pitchFamily="18" charset="0"/>
                          <a:cs typeface="Times New Roman" panose="02020603050405020304" pitchFamily="18" charset="0"/>
                        </a:rPr>
                        <a:t> being gagged.</a:t>
                      </a:r>
                      <a:endParaRPr lang="en-GB" dirty="0" smtClean="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dirty="0" smtClean="0">
                        <a:latin typeface="Times New Roman" panose="02020603050405020304" pitchFamily="18" charset="0"/>
                        <a:cs typeface="Times New Roman" panose="02020603050405020304" pitchFamily="18" charset="0"/>
                      </a:endParaRPr>
                    </a:p>
                    <a:p>
                      <a:endParaRPr lang="en-GB" dirty="0" smtClean="0">
                        <a:latin typeface="Times New Roman" panose="02020603050405020304" pitchFamily="18" charset="0"/>
                        <a:cs typeface="Times New Roman" panose="02020603050405020304" pitchFamily="18" charset="0"/>
                      </a:endParaRPr>
                    </a:p>
                    <a:p>
                      <a:endParaRPr lang="en-GB" dirty="0" smtClean="0">
                        <a:latin typeface="Times New Roman" panose="02020603050405020304" pitchFamily="18" charset="0"/>
                        <a:cs typeface="Times New Roman" panose="02020603050405020304" pitchFamily="18" charset="0"/>
                      </a:endParaRPr>
                    </a:p>
                    <a:p>
                      <a:endParaRPr lang="en-GB" dirty="0" smtClean="0">
                        <a:latin typeface="Times New Roman" panose="02020603050405020304" pitchFamily="18" charset="0"/>
                        <a:cs typeface="Times New Roman" panose="02020603050405020304" pitchFamily="18" charset="0"/>
                      </a:endParaRPr>
                    </a:p>
                    <a:p>
                      <a:endParaRPr lang="en-GB" dirty="0" smtClean="0">
                        <a:latin typeface="Times New Roman" panose="02020603050405020304" pitchFamily="18" charset="0"/>
                        <a:cs typeface="Times New Roman" panose="02020603050405020304" pitchFamily="18" charset="0"/>
                      </a:endParaRPr>
                    </a:p>
                    <a:p>
                      <a:r>
                        <a:rPr lang="en-GB" dirty="0" smtClean="0">
                          <a:latin typeface="Times New Roman" panose="02020603050405020304" pitchFamily="18" charset="0"/>
                          <a:cs typeface="Times New Roman" panose="02020603050405020304" pitchFamily="18" charset="0"/>
                        </a:rPr>
                        <a:t>Ghost</a:t>
                      </a:r>
                      <a:r>
                        <a:rPr lang="en-GB" baseline="0" dirty="0" smtClean="0">
                          <a:latin typeface="Times New Roman" panose="02020603050405020304" pitchFamily="18" charset="0"/>
                          <a:cs typeface="Times New Roman" panose="02020603050405020304" pitchFamily="18" charset="0"/>
                        </a:rPr>
                        <a:t> of the in love.</a:t>
                      </a:r>
                      <a:endParaRPr lang="en-GB"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5486400">
                <a:tc>
                  <a:txBody>
                    <a:bodyPr/>
                    <a:lstStyle/>
                    <a:p>
                      <a:pPr algn="just"/>
                      <a:r>
                        <a:rPr lang="en-GB" sz="1390" kern="1200" dirty="0" smtClean="0">
                          <a:solidFill>
                            <a:schemeClr val="tx1"/>
                          </a:solidFill>
                          <a:effectLst/>
                          <a:latin typeface="+mn-lt"/>
                          <a:ea typeface="+mn-ea"/>
                          <a:cs typeface="+mn-cs"/>
                        </a:rPr>
                        <a:t>Unbelievable happenings </a:t>
                      </a:r>
                      <a:r>
                        <a:rPr lang="en-GB" sz="1390" kern="1200" baseline="0" dirty="0" smtClean="0">
                          <a:solidFill>
                            <a:schemeClr val="tx1"/>
                          </a:solidFill>
                          <a:effectLst/>
                          <a:latin typeface="+mn-lt"/>
                          <a:ea typeface="+mn-ea"/>
                          <a:cs typeface="+mn-cs"/>
                        </a:rPr>
                        <a:t>have occurred in the village of Godricks Hollows, have taken  place – a tragic love story which ended with a bang, leaving disbelieving villagers to wonder. It took place  in the last 3 days. Although they have recently appeared in ghostly form – always in the dead of night.</a:t>
                      </a:r>
                    </a:p>
                    <a:p>
                      <a:pPr algn="just"/>
                      <a:endParaRPr lang="en-GB" sz="1390" kern="1200" baseline="0" dirty="0" smtClean="0">
                        <a:solidFill>
                          <a:schemeClr val="tx1"/>
                        </a:solidFill>
                        <a:effectLst/>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n-GB" sz="1390" kern="1200" baseline="0" dirty="0" smtClean="0">
                          <a:solidFill>
                            <a:schemeClr val="tx1"/>
                          </a:solidFill>
                          <a:effectLst/>
                          <a:latin typeface="+mn-lt"/>
                          <a:ea typeface="+mn-ea"/>
                          <a:cs typeface="+mn-cs"/>
                        </a:rPr>
                        <a:t>The Highwayman came galloping up to the old Dartmoor pub (with a lace at his throat, a musket and French cocked hat, and a jet black horse) He was striking at the window with his whip, waiting for a welcome. Instead he whistled a tune which would be enough to lure anyone close. Bess , who was sir Hollingshead (the Landlords daughter) </a:t>
                      </a:r>
                      <a:r>
                        <a:rPr lang="en-GB" sz="1390" kern="1200" dirty="0" smtClean="0">
                          <a:solidFill>
                            <a:schemeClr val="tx1"/>
                          </a:solidFill>
                          <a:effectLst/>
                          <a:latin typeface="+mn-lt"/>
                          <a:ea typeface="+mn-ea"/>
                          <a:cs typeface="+mn-cs"/>
                        </a:rPr>
                        <a:t>Instantly fell in love</a:t>
                      </a:r>
                      <a:r>
                        <a:rPr lang="en-GB" sz="1390" kern="1200" baseline="0" dirty="0" smtClean="0">
                          <a:solidFill>
                            <a:schemeClr val="tx1"/>
                          </a:solidFill>
                          <a:effectLst/>
                          <a:latin typeface="+mn-lt"/>
                          <a:ea typeface="+mn-ea"/>
                          <a:cs typeface="+mn-cs"/>
                        </a:rPr>
                        <a:t> instantly.</a:t>
                      </a:r>
                    </a:p>
                    <a:p>
                      <a:pPr marL="0" marR="0" indent="0" algn="just" defTabSz="914400" rtl="0" eaLnBrk="1" fontAlgn="auto" latinLnBrk="0" hangingPunct="1">
                        <a:lnSpc>
                          <a:spcPct val="100000"/>
                        </a:lnSpc>
                        <a:spcBef>
                          <a:spcPts val="0"/>
                        </a:spcBef>
                        <a:spcAft>
                          <a:spcPts val="0"/>
                        </a:spcAft>
                        <a:buClrTx/>
                        <a:buSzTx/>
                        <a:buFontTx/>
                        <a:buNone/>
                        <a:tabLst/>
                        <a:defRPr/>
                      </a:pPr>
                      <a:endParaRPr lang="en-GB" sz="1390" kern="1200" baseline="0" dirty="0" smtClean="0">
                        <a:solidFill>
                          <a:schemeClr val="tx1"/>
                        </a:solidFill>
                        <a:effectLst/>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n-GB" sz="1390" kern="1200" baseline="0" dirty="0" smtClean="0">
                          <a:solidFill>
                            <a:schemeClr val="tx1"/>
                          </a:solidFill>
                          <a:effectLst/>
                          <a:latin typeface="+mn-lt"/>
                          <a:ea typeface="+mn-ea"/>
                          <a:cs typeface="+mn-cs"/>
                        </a:rPr>
                        <a:t>According to eye witness Tim Berre 20, he was just feeding the Dartmoor's, when he over heard – the love of his</a:t>
                      </a:r>
                    </a:p>
                    <a:p>
                      <a:pPr marL="0" marR="0" indent="0" algn="just" defTabSz="914400" rtl="0" eaLnBrk="1" fontAlgn="auto" latinLnBrk="0" hangingPunct="1">
                        <a:lnSpc>
                          <a:spcPct val="100000"/>
                        </a:lnSpc>
                        <a:spcBef>
                          <a:spcPts val="0"/>
                        </a:spcBef>
                        <a:spcAft>
                          <a:spcPts val="0"/>
                        </a:spcAft>
                        <a:buClrTx/>
                        <a:buSzTx/>
                        <a:buFontTx/>
                        <a:buNone/>
                        <a:tabLst/>
                        <a:defRPr/>
                      </a:pPr>
                      <a:endParaRPr lang="en-GB" sz="1390" kern="1200" baseline="0" dirty="0" smtClean="0">
                        <a:solidFill>
                          <a:schemeClr val="tx1"/>
                        </a:solidFill>
                        <a:effectLst/>
                        <a:latin typeface="+mn-lt"/>
                        <a:ea typeface="+mn-ea"/>
                        <a:cs typeface="+mn-cs"/>
                      </a:endParaRPr>
                    </a:p>
                    <a:p>
                      <a:pPr algn="just"/>
                      <a:r>
                        <a:rPr lang="en-GB" sz="1390" kern="1200" baseline="0" dirty="0" smtClean="0">
                          <a:solidFill>
                            <a:schemeClr val="tx1"/>
                          </a:solidFill>
                          <a:effectLst/>
                          <a:latin typeface="+mn-lt"/>
                          <a:ea typeface="+mn-ea"/>
                          <a:cs typeface="+mn-cs"/>
                        </a:rPr>
                        <a:t>      </a:t>
                      </a:r>
                      <a:endParaRPr lang="en-GB" sz="1390" kern="1200" dirty="0">
                        <a:solidFill>
                          <a:schemeClr val="tx1"/>
                        </a:solidFill>
                        <a:effectLst/>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GB" sz="1390" kern="1200" baseline="0" dirty="0" smtClean="0">
                          <a:solidFill>
                            <a:schemeClr val="tx1"/>
                          </a:solidFill>
                          <a:effectLst/>
                          <a:latin typeface="+mn-lt"/>
                          <a:ea typeface="+mn-ea"/>
                          <a:cs typeface="+mn-cs"/>
                        </a:rPr>
                        <a:t>life – talking to the Highwayman. Although he was jealous, he stayed to listen. The highwayman establishes that he was going thieving “ I am after a prize tonight”. Promising to return. Afterward Tim saw him gallop away over the moors. </a:t>
                      </a:r>
                    </a:p>
                    <a:p>
                      <a:pPr algn="just"/>
                      <a:endParaRPr lang="en-GB" sz="1390" kern="1200" baseline="0" dirty="0" smtClean="0">
                        <a:solidFill>
                          <a:schemeClr val="tx1"/>
                        </a:solidFill>
                        <a:effectLst/>
                        <a:latin typeface="+mn-lt"/>
                        <a:ea typeface="+mn-ea"/>
                        <a:cs typeface="+mn-cs"/>
                      </a:endParaRPr>
                    </a:p>
                    <a:p>
                      <a:pPr algn="just"/>
                      <a:r>
                        <a:rPr lang="en-GB" sz="1390" kern="1200" baseline="0" dirty="0" smtClean="0">
                          <a:solidFill>
                            <a:schemeClr val="tx1"/>
                          </a:solidFill>
                          <a:effectLst/>
                          <a:latin typeface="+mn-lt"/>
                          <a:ea typeface="+mn-ea"/>
                          <a:cs typeface="+mn-cs"/>
                        </a:rPr>
                        <a:t>1 hour after he had gone, a swarm of King George’s men came ,arching up to the pub with muskets at their sides. </a:t>
                      </a:r>
                    </a:p>
                    <a:p>
                      <a:pPr algn="just"/>
                      <a:r>
                        <a:rPr lang="en-GB" sz="1390" kern="1200" baseline="0" dirty="0" smtClean="0">
                          <a:solidFill>
                            <a:schemeClr val="tx1"/>
                          </a:solidFill>
                          <a:effectLst/>
                          <a:latin typeface="+mn-lt"/>
                          <a:ea typeface="+mn-ea"/>
                          <a:cs typeface="+mn-cs"/>
                        </a:rPr>
                        <a:t>(Apparently from witnesses)</a:t>
                      </a:r>
                    </a:p>
                    <a:p>
                      <a:pPr algn="just"/>
                      <a:r>
                        <a:rPr lang="en-GB" sz="1390" kern="1200" baseline="0" dirty="0" smtClean="0">
                          <a:solidFill>
                            <a:schemeClr val="tx1"/>
                          </a:solidFill>
                          <a:effectLst/>
                          <a:latin typeface="+mn-lt"/>
                          <a:ea typeface="+mn-ea"/>
                          <a:cs typeface="+mn-cs"/>
                        </a:rPr>
                        <a:t>They had stern faces but instead, came to drink. Everyone thought they were acting in a boisterous mood, which was why they disappeared upstairs, the truth was they were using Bess as bait, to catch her own love. They tied her to the bed post as well as gagged her and mocked her. The silent soldiers waited for a furtive figure to gallop down the cobbled track.</a:t>
                      </a:r>
                    </a:p>
                    <a:p>
                      <a:pPr algn="just"/>
                      <a:r>
                        <a:rPr lang="en-GB" sz="1390" kern="1200" baseline="0" dirty="0" smtClean="0">
                          <a:solidFill>
                            <a:schemeClr val="tx1"/>
                          </a:solidFill>
                          <a:effectLst/>
                          <a:latin typeface="+mn-lt"/>
                          <a:ea typeface="+mn-ea"/>
                          <a:cs typeface="+mn-cs"/>
                        </a:rPr>
                        <a:t> As the sound of her unaware love,</a:t>
                      </a:r>
                      <a:endParaRPr lang="en-GB" sz="1390" kern="1200" dirty="0">
                        <a:solidFill>
                          <a:schemeClr val="tx1"/>
                        </a:solidFill>
                        <a:effectLst/>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GB" sz="1390" kern="1200" baseline="0" dirty="0" smtClean="0">
                          <a:solidFill>
                            <a:schemeClr val="tx1"/>
                          </a:solidFill>
                          <a:effectLst/>
                          <a:latin typeface="+mn-lt"/>
                          <a:ea typeface="+mn-ea"/>
                          <a:cs typeface="+mn-cs"/>
                        </a:rPr>
                        <a:t>came trotting down the lane, Bess drawing her last breath, had to warn him.</a:t>
                      </a:r>
                    </a:p>
                    <a:p>
                      <a:pPr marL="0" marR="0" indent="0" algn="just" defTabSz="914400" rtl="0" eaLnBrk="1" fontAlgn="auto" latinLnBrk="0" hangingPunct="1">
                        <a:lnSpc>
                          <a:spcPct val="100000"/>
                        </a:lnSpc>
                        <a:spcBef>
                          <a:spcPts val="0"/>
                        </a:spcBef>
                        <a:spcAft>
                          <a:spcPts val="0"/>
                        </a:spcAft>
                        <a:buClrTx/>
                        <a:buSzTx/>
                        <a:buFontTx/>
                        <a:buNone/>
                        <a:tabLst/>
                        <a:defRPr/>
                      </a:pPr>
                      <a:endParaRPr lang="en-GB" sz="1390" kern="1200" baseline="0" dirty="0" smtClean="0">
                        <a:solidFill>
                          <a:schemeClr val="tx1"/>
                        </a:solidFill>
                        <a:effectLst/>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n-GB" sz="1390" kern="1200" baseline="0" dirty="0" smtClean="0">
                          <a:solidFill>
                            <a:schemeClr val="tx1"/>
                          </a:solidFill>
                          <a:effectLst/>
                          <a:latin typeface="+mn-lt"/>
                          <a:ea typeface="+mn-ea"/>
                          <a:cs typeface="+mn-cs"/>
                        </a:rPr>
                        <a:t>As she pulled the trigger, it was done. The highwayman was confused and fled, he knew something was wrong. The Red Coats were infuriated. As the heard from a villager from hogsmeade that it was Bess, he (apparently) shot off, revenge in his heart. As he galloped down the lane, he ended up the same way. There he was, lay drenched in his own blood.</a:t>
                      </a:r>
                    </a:p>
                    <a:p>
                      <a:pPr marL="0" marR="0" indent="0" algn="just" defTabSz="914400" rtl="0" eaLnBrk="1" fontAlgn="auto" latinLnBrk="0" hangingPunct="1">
                        <a:lnSpc>
                          <a:spcPct val="100000"/>
                        </a:lnSpc>
                        <a:spcBef>
                          <a:spcPts val="0"/>
                        </a:spcBef>
                        <a:spcAft>
                          <a:spcPts val="0"/>
                        </a:spcAft>
                        <a:buClrTx/>
                        <a:buSzTx/>
                        <a:buFontTx/>
                        <a:buNone/>
                        <a:tabLst/>
                        <a:defRPr/>
                      </a:pPr>
                      <a:endParaRPr lang="en-GB" sz="1390" kern="1200" baseline="0" dirty="0" smtClean="0">
                        <a:solidFill>
                          <a:schemeClr val="tx1"/>
                        </a:solidFill>
                        <a:effectLst/>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n-GB" sz="1390" kern="1200" baseline="0" dirty="0" smtClean="0">
                          <a:solidFill>
                            <a:schemeClr val="tx1"/>
                          </a:solidFill>
                          <a:effectLst/>
                          <a:latin typeface="+mn-lt"/>
                          <a:ea typeface="+mn-ea"/>
                          <a:cs typeface="+mn-cs"/>
                        </a:rPr>
                        <a:t>Villagers were partying for the end of these unspeakable events. However this was not the end! People have reported, that in the dead of night, when the trees whistle, and the moon shines onto the undulating heathery lands, they will roam the lands, where they once happened to live.</a:t>
                      </a:r>
                      <a:endParaRPr lang="en-GB" sz="1390" kern="1200" dirty="0">
                        <a:solidFill>
                          <a:schemeClr val="tx1"/>
                        </a:solidFill>
                        <a:effectLst/>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6872" y="827584"/>
            <a:ext cx="2304256"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86444" y="827585"/>
            <a:ext cx="2271556" cy="1296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770181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499</Words>
  <Application>Microsoft Office PowerPoint</Application>
  <PresentationFormat>On-screen Show (4:3)</PresentationFormat>
  <Paragraphs>36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Louise</dc:creator>
  <cp:lastModifiedBy>Louise</cp:lastModifiedBy>
  <cp:revision>23</cp:revision>
  <cp:lastPrinted>2017-11-21T09:15:59Z</cp:lastPrinted>
  <dcterms:created xsi:type="dcterms:W3CDTF">2017-11-13T19:22:00Z</dcterms:created>
  <dcterms:modified xsi:type="dcterms:W3CDTF">2017-11-24T21:14:56Z</dcterms:modified>
</cp:coreProperties>
</file>