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980" autoAdjust="0"/>
  </p:normalViewPr>
  <p:slideViewPr>
    <p:cSldViewPr>
      <p:cViewPr>
        <p:scale>
          <a:sx n="50" d="100"/>
          <a:sy n="50" d="100"/>
        </p:scale>
        <p:origin x="-2232" y="-6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471830420"/>
              </p:ext>
            </p:extLst>
          </p:nvPr>
        </p:nvGraphicFramePr>
        <p:xfrm>
          <a:off x="0" y="0"/>
          <a:ext cx="6858000" cy="9341768"/>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dirty="0" smtClean="0">
                          <a:latin typeface="Bodoni MT Black" panose="02070A03080606020203" pitchFamily="18" charset="0"/>
                        </a:rPr>
                        <a:t>End</a:t>
                      </a:r>
                      <a:r>
                        <a:rPr lang="en-GB" sz="4800" b="1" baseline="0" dirty="0" smtClean="0">
                          <a:latin typeface="Bodoni MT Black" panose="02070A03080606020203" pitchFamily="18" charset="0"/>
                        </a:rPr>
                        <a:t> of The Highwayman</a:t>
                      </a:r>
                      <a:endParaRPr lang="en-GB" sz="4800" b="1" dirty="0">
                        <a:latin typeface="Bodoni MT Black" panose="02070A030806060202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dirty="0"/>
                    </a:p>
                  </a:txBody>
                  <a:tcPr/>
                </a:tc>
                <a:tc hMerge="1">
                  <a:txBody>
                    <a:bodyPr/>
                    <a:lstStyle/>
                    <a:p>
                      <a:endParaRPr lang="en-GB" dirty="0"/>
                    </a:p>
                  </a:txBody>
                  <a:tcPr/>
                </a:tc>
              </a:tr>
              <a:tr h="1660808">
                <a:tc>
                  <a:txBody>
                    <a:bodyPr/>
                    <a:lstStyle/>
                    <a:p>
                      <a:r>
                        <a:rPr lang="en-GB" sz="1400" b="1" dirty="0" smtClean="0">
                          <a:latin typeface="Times New Roman" panose="02020603050405020304" pitchFamily="18" charset="0"/>
                          <a:cs typeface="Times New Roman" panose="02020603050405020304" pitchFamily="18" charset="0"/>
                        </a:rPr>
                        <a:t>19</a:t>
                      </a:r>
                      <a:r>
                        <a:rPr lang="en-GB" sz="1400" b="1" baseline="30000" dirty="0" smtClean="0">
                          <a:latin typeface="Times New Roman" panose="02020603050405020304" pitchFamily="18" charset="0"/>
                          <a:cs typeface="Times New Roman" panose="02020603050405020304" pitchFamily="18" charset="0"/>
                        </a:rPr>
                        <a:t>th</a:t>
                      </a:r>
                      <a:r>
                        <a:rPr lang="en-GB" sz="1400" b="1" dirty="0" smtClean="0">
                          <a:latin typeface="Times New Roman" panose="02020603050405020304" pitchFamily="18" charset="0"/>
                          <a:cs typeface="Times New Roman" panose="02020603050405020304" pitchFamily="18" charset="0"/>
                        </a:rPr>
                        <a:t> April 1758</a:t>
                      </a:r>
                    </a:p>
                    <a:p>
                      <a:endParaRPr lang="en-GB" sz="1400" b="1" dirty="0" smtClean="0">
                        <a:latin typeface="Times New Roman" panose="02020603050405020304" pitchFamily="18" charset="0"/>
                        <a:cs typeface="Times New Roman" panose="02020603050405020304" pitchFamily="18" charset="0"/>
                      </a:endParaRPr>
                    </a:p>
                    <a:p>
                      <a:r>
                        <a:rPr lang="en-GB" sz="1400" b="1" dirty="0" smtClean="0">
                          <a:latin typeface="Times New Roman" panose="02020603050405020304" pitchFamily="18" charset="0"/>
                          <a:cs typeface="Times New Roman" panose="02020603050405020304" pitchFamily="18" charset="0"/>
                        </a:rPr>
                        <a:t>Highwayman finally gone from the roads.</a:t>
                      </a:r>
                    </a:p>
                    <a:p>
                      <a:endParaRPr lang="en-GB" sz="1400" b="1" dirty="0" smtClean="0">
                        <a:latin typeface="Times New Roman" panose="02020603050405020304" pitchFamily="18" charset="0"/>
                        <a:cs typeface="Times New Roman" panose="02020603050405020304" pitchFamily="18" charset="0"/>
                      </a:endParaRPr>
                    </a:p>
                    <a:p>
                      <a:r>
                        <a:rPr lang="en-GB" sz="1400" b="1" dirty="0" smtClean="0">
                          <a:latin typeface="Times New Roman" panose="02020603050405020304" pitchFamily="18" charset="0"/>
                          <a:cs typeface="Times New Roman" panose="02020603050405020304" pitchFamily="18" charset="0"/>
                        </a:rPr>
                        <a:t>By Helga </a:t>
                      </a:r>
                      <a:r>
                        <a:rPr lang="en-GB" sz="1400" b="1" dirty="0" err="1" smtClean="0">
                          <a:latin typeface="Times New Roman" panose="02020603050405020304" pitchFamily="18" charset="0"/>
                          <a:cs typeface="Times New Roman" panose="02020603050405020304" pitchFamily="18" charset="0"/>
                        </a:rPr>
                        <a:t>Hufflepuff</a:t>
                      </a:r>
                      <a:endParaRPr lang="en-GB" sz="1400" b="1"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486400">
                <a:tc>
                  <a:txBody>
                    <a:bodyPr/>
                    <a:lstStyle/>
                    <a:p>
                      <a:pPr algn="just"/>
                      <a:r>
                        <a:rPr lang="en-GB" sz="1200" kern="1200" dirty="0" smtClean="0">
                          <a:solidFill>
                            <a:schemeClr val="tx1"/>
                          </a:solidFill>
                          <a:effectLst/>
                          <a:latin typeface="+mn-lt"/>
                          <a:ea typeface="+mn-ea"/>
                          <a:cs typeface="+mn-cs"/>
                        </a:rPr>
                        <a:t>Unbelievable events have occurred in the village of The Hollow</a:t>
                      </a:r>
                      <a:r>
                        <a:rPr lang="en-GB" sz="1200" kern="1200" baseline="0" dirty="0" smtClean="0">
                          <a:solidFill>
                            <a:schemeClr val="tx1"/>
                          </a:solidFill>
                          <a:effectLst/>
                          <a:latin typeface="+mn-lt"/>
                          <a:ea typeface="+mn-ea"/>
                          <a:cs typeface="+mn-cs"/>
                        </a:rPr>
                        <a:t> over the last few nights.  Ending dramatically last night. However, all was not lost, as there have been sightings of the local highwayman ( a thief ) and his beloved Bess at the old-inn, appearing in ghostly form.</a:t>
                      </a:r>
                    </a:p>
                    <a:p>
                      <a:pPr algn="just"/>
                      <a:endParaRPr lang="en-GB" sz="1200" kern="1200" baseline="0" dirty="0" smtClean="0">
                        <a:solidFill>
                          <a:schemeClr val="tx1"/>
                        </a:solidFill>
                        <a:effectLst/>
                        <a:latin typeface="+mn-lt"/>
                        <a:ea typeface="+mn-ea"/>
                        <a:cs typeface="+mn-cs"/>
                      </a:endParaRPr>
                    </a:p>
                    <a:p>
                      <a:pPr algn="ctr"/>
                      <a:r>
                        <a:rPr lang="en-GB" sz="1200" b="1" u="sng" kern="1200" baseline="0" dirty="0" smtClean="0">
                          <a:solidFill>
                            <a:schemeClr val="tx1"/>
                          </a:solidFill>
                          <a:effectLst/>
                          <a:latin typeface="+mn-lt"/>
                          <a:ea typeface="+mn-ea"/>
                          <a:cs typeface="+mn-cs"/>
                        </a:rPr>
                        <a:t>His Love</a:t>
                      </a:r>
                    </a:p>
                    <a:p>
                      <a:pPr algn="just"/>
                      <a:r>
                        <a:rPr lang="en-GB" sz="1200" kern="1200" baseline="0" dirty="0" smtClean="0">
                          <a:solidFill>
                            <a:schemeClr val="tx1"/>
                          </a:solidFill>
                          <a:effectLst/>
                          <a:latin typeface="+mn-lt"/>
                          <a:ea typeface="+mn-ea"/>
                          <a:cs typeface="+mn-cs"/>
                        </a:rPr>
                        <a:t>It all started in the late afternoon, when the highwayman was spotted, by a witness,  riding a silky, black horse. He was wearing an eye mask, a cape and gloves, clattering over the cobbles to the old-inn. He started cracking his whip on the shutters, trying to get someone’s attention, but then he started whistling a tune, that finally caught the person’s attention. She was a girl with long, black hair which she was plaiting a dark love-knot into.</a:t>
                      </a:r>
                      <a:r>
                        <a:rPr lang="en-GB" sz="1200" kern="1200" dirty="0" smtClean="0">
                          <a:solidFill>
                            <a:schemeClr val="tx1"/>
                          </a:solidFill>
                          <a:effectLst/>
                          <a:latin typeface="+mn-lt"/>
                          <a:ea typeface="+mn-ea"/>
                          <a:cs typeface="+mn-cs"/>
                        </a:rPr>
                        <a:t> </a:t>
                      </a:r>
                    </a:p>
                    <a:p>
                      <a:pPr algn="just"/>
                      <a:endParaRPr lang="en-GB" sz="1200" b="1" u="sng" kern="1200" dirty="0" smtClean="0">
                        <a:solidFill>
                          <a:schemeClr val="tx1"/>
                        </a:solidFill>
                        <a:effectLst/>
                        <a:latin typeface="+mn-lt"/>
                        <a:ea typeface="+mn-ea"/>
                        <a:cs typeface="+mn-cs"/>
                      </a:endParaRPr>
                    </a:p>
                    <a:p>
                      <a:pPr algn="just"/>
                      <a:endParaRPr lang="en-GB" sz="1200" b="1" u="sng" kern="1200" dirty="0" smtClean="0">
                        <a:solidFill>
                          <a:schemeClr val="tx1"/>
                        </a:solidFill>
                        <a:effectLst/>
                        <a:latin typeface="+mn-lt"/>
                        <a:ea typeface="+mn-ea"/>
                        <a:cs typeface="+mn-cs"/>
                      </a:endParaRPr>
                    </a:p>
                    <a:p>
                      <a:pPr algn="ctr"/>
                      <a:r>
                        <a:rPr lang="en-GB" sz="1200" b="1" u="sng" kern="1200" dirty="0" smtClean="0">
                          <a:solidFill>
                            <a:schemeClr val="tx1"/>
                          </a:solidFill>
                          <a:effectLst/>
                          <a:latin typeface="+mn-lt"/>
                          <a:ea typeface="+mn-ea"/>
                          <a:cs typeface="+mn-cs"/>
                        </a:rPr>
                        <a:t>Gold</a:t>
                      </a:r>
                    </a:p>
                    <a:p>
                      <a:pPr algn="just"/>
                      <a:r>
                        <a:rPr lang="en-GB" sz="1200" kern="1200" dirty="0" smtClean="0">
                          <a:solidFill>
                            <a:schemeClr val="tx1"/>
                          </a:solidFill>
                          <a:effectLst/>
                          <a:latin typeface="+mn-lt"/>
                          <a:ea typeface="+mn-ea"/>
                          <a:cs typeface="+mn-cs"/>
                        </a:rPr>
                        <a:t>According to the eye-witness (whose</a:t>
                      </a:r>
                      <a:r>
                        <a:rPr lang="en-GB" sz="1200" kern="1200" baseline="0" dirty="0" smtClean="0">
                          <a:solidFill>
                            <a:schemeClr val="tx1"/>
                          </a:solidFill>
                          <a:effectLst/>
                          <a:latin typeface="+mn-lt"/>
                          <a:ea typeface="+mn-ea"/>
                          <a:cs typeface="+mn-cs"/>
                        </a:rPr>
                        <a:t> name does not want to be mentioned) it was claimed </a:t>
                      </a:r>
                    </a:p>
                    <a:p>
                      <a:pPr algn="just"/>
                      <a:endParaRPr lang="en-GB" sz="1200" kern="1200" baseline="0" dirty="0" smtClean="0">
                        <a:solidFill>
                          <a:schemeClr val="tx1"/>
                        </a:solidFill>
                        <a:effectLst/>
                        <a:latin typeface="+mn-lt"/>
                        <a:ea typeface="+mn-ea"/>
                        <a:cs typeface="+mn-cs"/>
                      </a:endParaRPr>
                    </a:p>
                    <a:p>
                      <a:pPr algn="just"/>
                      <a:endParaRPr lang="en-GB" sz="1200" kern="1200" baseline="0" dirty="0" smtClean="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GB" sz="1200" kern="1200" baseline="0" dirty="0" smtClean="0">
                          <a:solidFill>
                            <a:schemeClr val="tx1"/>
                          </a:solidFill>
                          <a:effectLst/>
                          <a:latin typeface="+mn-lt"/>
                          <a:ea typeface="+mn-ea"/>
                          <a:cs typeface="+mn-cs"/>
                        </a:rPr>
                        <a:t>that The Highwayman was talking to the girl (Bess, the Landlords daughter) saying that he was going to ‘win-a-prize’. Then, he stood up on his horse and gave the young lady a peck on the cheek. Then, he sat back down on his horse, and galloped into the night.</a:t>
                      </a:r>
                    </a:p>
                    <a:p>
                      <a:pPr algn="just"/>
                      <a:endParaRPr lang="en-GB" sz="1200" kern="1200" baseline="0" dirty="0" smtClean="0">
                        <a:solidFill>
                          <a:schemeClr val="tx1"/>
                        </a:solidFill>
                        <a:effectLst/>
                        <a:latin typeface="+mn-lt"/>
                        <a:ea typeface="+mn-ea"/>
                        <a:cs typeface="+mn-cs"/>
                      </a:endParaRPr>
                    </a:p>
                    <a:p>
                      <a:pPr algn="ctr"/>
                      <a:r>
                        <a:rPr lang="en-GB" sz="1200" b="1" u="sng" kern="1200" baseline="0" dirty="0" smtClean="0">
                          <a:solidFill>
                            <a:schemeClr val="tx1"/>
                          </a:solidFill>
                          <a:effectLst/>
                          <a:latin typeface="+mn-lt"/>
                          <a:ea typeface="+mn-ea"/>
                          <a:cs typeface="+mn-cs"/>
                        </a:rPr>
                        <a:t>Red Coats</a:t>
                      </a:r>
                    </a:p>
                    <a:p>
                      <a:pPr algn="just"/>
                      <a:r>
                        <a:rPr lang="en-GB" sz="1200" kern="1200" baseline="0" dirty="0" smtClean="0">
                          <a:solidFill>
                            <a:schemeClr val="tx1"/>
                          </a:solidFill>
                          <a:effectLst/>
                          <a:latin typeface="+mn-lt"/>
                          <a:ea typeface="+mn-ea"/>
                          <a:cs typeface="+mn-cs"/>
                        </a:rPr>
                        <a:t>On the Saturday evening, King George’s troop marched into the old-inn, they  drank the Landlords ale, and behaved in a boisterous way. Then they rampaged upstairs as noisily as elephants to find Bess. They tore apart every room to find her and then they tied her to the bed, with a musket behind her.</a:t>
                      </a:r>
                      <a:r>
                        <a:rPr lang="en-GB" sz="1200" b="0" u="none" kern="1200" dirty="0" smtClean="0">
                          <a:solidFill>
                            <a:schemeClr val="tx1"/>
                          </a:solidFill>
                          <a:effectLst/>
                          <a:latin typeface="+mn-lt"/>
                          <a:ea typeface="+mn-ea"/>
                          <a:cs typeface="+mn-cs"/>
                        </a:rPr>
                        <a:t> </a:t>
                      </a:r>
                      <a:endParaRPr lang="en-GB" sz="1200" b="0" u="none" kern="1200" dirty="0" smtClean="0">
                        <a:solidFill>
                          <a:schemeClr val="tx1"/>
                        </a:solidFill>
                        <a:effectLst/>
                        <a:latin typeface="+mn-lt"/>
                        <a:ea typeface="+mn-ea"/>
                        <a:cs typeface="+mn-cs"/>
                      </a:endParaRPr>
                    </a:p>
                    <a:p>
                      <a:pPr algn="ctr"/>
                      <a:endParaRPr lang="en-GB" sz="1200" b="0" u="none" kern="1200" dirty="0" smtClean="0">
                        <a:solidFill>
                          <a:schemeClr val="tx1"/>
                        </a:solidFill>
                        <a:effectLst/>
                        <a:latin typeface="+mn-lt"/>
                        <a:ea typeface="+mn-ea"/>
                        <a:cs typeface="+mn-cs"/>
                      </a:endParaRPr>
                    </a:p>
                    <a:p>
                      <a:pPr algn="ctr"/>
                      <a:r>
                        <a:rPr lang="en-GB" sz="1200" b="1" u="sng" kern="1200" dirty="0" smtClean="0">
                          <a:solidFill>
                            <a:schemeClr val="tx1"/>
                          </a:solidFill>
                          <a:effectLst/>
                          <a:latin typeface="+mn-lt"/>
                          <a:ea typeface="+mn-ea"/>
                          <a:cs typeface="+mn-cs"/>
                        </a:rPr>
                        <a:t>Decision</a:t>
                      </a:r>
                      <a:endParaRPr lang="en-GB" sz="1200" b="1" u="sng" kern="1200" dirty="0" smtClean="0">
                        <a:solidFill>
                          <a:schemeClr val="tx1"/>
                        </a:solidFill>
                        <a:effectLst/>
                        <a:latin typeface="+mn-lt"/>
                        <a:ea typeface="+mn-ea"/>
                        <a:cs typeface="+mn-cs"/>
                      </a:endParaRPr>
                    </a:p>
                    <a:p>
                      <a:pPr algn="just"/>
                      <a:r>
                        <a:rPr lang="en-GB" sz="1200" kern="1200" dirty="0" smtClean="0">
                          <a:solidFill>
                            <a:schemeClr val="tx1"/>
                          </a:solidFill>
                          <a:effectLst/>
                          <a:latin typeface="+mn-lt"/>
                          <a:ea typeface="+mn-ea"/>
                          <a:cs typeface="+mn-cs"/>
                        </a:rPr>
                        <a:t>She could hear The Highwayman coming closer,</a:t>
                      </a:r>
                      <a:r>
                        <a:rPr lang="en-GB" sz="1200" kern="1200" baseline="0" dirty="0" smtClean="0">
                          <a:solidFill>
                            <a:schemeClr val="tx1"/>
                          </a:solidFill>
                          <a:effectLst/>
                          <a:latin typeface="+mn-lt"/>
                          <a:ea typeface="+mn-ea"/>
                          <a:cs typeface="+mn-cs"/>
                        </a:rPr>
                        <a:t> she had to make a decision, take her life and save The Highwayman or save her life and get The Highwayman killed. Before she could change her </a:t>
                      </a:r>
                    </a:p>
                    <a:p>
                      <a:pPr algn="just"/>
                      <a:endParaRPr lang="en-GB" sz="1200" kern="1200" baseline="0" dirty="0" smtClean="0">
                        <a:solidFill>
                          <a:schemeClr val="tx1"/>
                        </a:solidFill>
                        <a:effectLst/>
                        <a:latin typeface="+mn-lt"/>
                        <a:ea typeface="+mn-ea"/>
                        <a:cs typeface="+mn-cs"/>
                      </a:endParaRPr>
                    </a:p>
                    <a:p>
                      <a:pPr algn="just"/>
                      <a:endParaRPr lang="en-GB" sz="120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GB" sz="1200" kern="1200" baseline="0" dirty="0" smtClean="0">
                          <a:solidFill>
                            <a:schemeClr val="tx1"/>
                          </a:solidFill>
                          <a:effectLst/>
                          <a:latin typeface="+mn-lt"/>
                          <a:ea typeface="+mn-ea"/>
                          <a:cs typeface="+mn-cs"/>
                        </a:rPr>
                        <a:t>life and get The Highwayman killed. Before she could change her mind she pulled the trigger. The Highwayman was returning to the inn with a bag full of gold, that was when he heard the gunshot, he turned his horse and galloped back the way he had come. He knew something was wrong but he didn’t know what it was. The next morning, he heard the news. Bess, his beautiful Bess had taken her life for him, he ran back, wanting revenge on whoever had done this to Bess. The Red Coats had heard him coming and shot him down as soon as he got there.</a:t>
                      </a:r>
                    </a:p>
                    <a:p>
                      <a:pPr algn="just"/>
                      <a:endParaRPr lang="en-GB" sz="1200" kern="1200" baseline="0" dirty="0" smtClean="0">
                        <a:solidFill>
                          <a:schemeClr val="tx1"/>
                        </a:solidFill>
                        <a:effectLst/>
                        <a:latin typeface="+mn-lt"/>
                        <a:ea typeface="+mn-ea"/>
                        <a:cs typeface="+mn-cs"/>
                      </a:endParaRPr>
                    </a:p>
                    <a:p>
                      <a:pPr algn="ctr"/>
                      <a:r>
                        <a:rPr lang="en-GB" sz="1200" kern="1200" baseline="0" dirty="0" smtClean="0">
                          <a:solidFill>
                            <a:schemeClr val="tx1"/>
                          </a:solidFill>
                          <a:effectLst/>
                          <a:latin typeface="+mn-lt"/>
                          <a:ea typeface="+mn-ea"/>
                          <a:cs typeface="+mn-cs"/>
                        </a:rPr>
                        <a:t>  </a:t>
                      </a:r>
                      <a:r>
                        <a:rPr lang="en-GB" sz="1200" b="1" u="sng" kern="1200" baseline="0" dirty="0" smtClean="0">
                          <a:solidFill>
                            <a:schemeClr val="tx1"/>
                          </a:solidFill>
                          <a:effectLst/>
                          <a:latin typeface="+mn-lt"/>
                          <a:ea typeface="+mn-ea"/>
                          <a:cs typeface="+mn-cs"/>
                        </a:rPr>
                        <a:t>Ghosts</a:t>
                      </a:r>
                    </a:p>
                    <a:p>
                      <a:pPr algn="just"/>
                      <a:r>
                        <a:rPr lang="en-GB" sz="1200" b="0" u="none" kern="1200" baseline="0" dirty="0" smtClean="0">
                          <a:solidFill>
                            <a:schemeClr val="tx1"/>
                          </a:solidFill>
                          <a:effectLst/>
                          <a:latin typeface="+mn-lt"/>
                          <a:ea typeface="+mn-ea"/>
                          <a:cs typeface="+mn-cs"/>
                        </a:rPr>
                        <a:t>Villagers thought that the nasty events had come to an end, but they were wrong. There have been sightings of The Highwayman in a ghostly vision every Sunday evening on his horse, clattering up to the old-inn where his beloved Bess is waiting, still plaiting that dark red love-knot into her long black hair. </a:t>
                      </a:r>
                      <a:endParaRPr lang="en-GB" sz="1200" b="0" u="none"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8880" y="1547664"/>
            <a:ext cx="2232248" cy="16626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3136" y="1540203"/>
            <a:ext cx="2204864" cy="16653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524</Words>
  <Application>Microsoft Office PowerPoint</Application>
  <PresentationFormat>On-screen Show (4:3)</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25</cp:revision>
  <cp:lastPrinted>2017-11-21T09:15:59Z</cp:lastPrinted>
  <dcterms:created xsi:type="dcterms:W3CDTF">2017-11-13T19:22:00Z</dcterms:created>
  <dcterms:modified xsi:type="dcterms:W3CDTF">2017-11-24T21:13:15Z</dcterms:modified>
</cp:coreProperties>
</file>