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p:scale>
          <a:sx n="100" d="100"/>
          <a:sy n="100" d="100"/>
        </p:scale>
        <p:origin x="-510" y="-270"/>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10800000"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538408274"/>
              </p:ext>
            </p:extLst>
          </p:nvPr>
        </p:nvGraphicFramePr>
        <p:xfrm>
          <a:off x="0" y="-161256"/>
          <a:ext cx="6858000" cy="9180512"/>
        </p:xfrm>
        <a:graphic>
          <a:graphicData uri="http://schemas.openxmlformats.org/drawingml/2006/table">
            <a:tbl>
              <a:tblPr firstRow="1" bandRow="1">
                <a:tableStyleId>{2D5ABB26-0587-4C30-8999-92F81FD0307C}</a:tableStyleId>
              </a:tblPr>
              <a:tblGrid>
                <a:gridCol w="2286000"/>
                <a:gridCol w="2286000"/>
                <a:gridCol w="2286000"/>
              </a:tblGrid>
              <a:tr h="755576">
                <a:tc gridSpan="3">
                  <a:txBody>
                    <a:bodyPr/>
                    <a:lstStyle/>
                    <a:p>
                      <a:pPr algn="ctr"/>
                      <a:r>
                        <a:rPr lang="en-GB" sz="4800" b="1" smtClean="0">
                          <a:latin typeface="Bodoni MT Black" panose="02070A03080606020203" pitchFamily="18" charset="0"/>
                        </a:rPr>
                        <a:t>The </a:t>
                      </a:r>
                      <a:r>
                        <a:rPr lang="en-GB" sz="4800" b="1" smtClean="0">
                          <a:latin typeface="Bodoni MT Black" panose="02070A03080606020203" pitchFamily="18" charset="0"/>
                        </a:rPr>
                        <a:t>End </a:t>
                      </a:r>
                      <a:r>
                        <a:rPr lang="en-GB" sz="4800" b="1" dirty="0" smtClean="0">
                          <a:latin typeface="Bodoni MT Black" panose="02070A03080606020203" pitchFamily="18" charset="0"/>
                        </a:rPr>
                        <a:t>of The</a:t>
                      </a:r>
                      <a:r>
                        <a:rPr lang="en-GB" sz="4800" b="1" baseline="0" dirty="0" smtClean="0">
                          <a:latin typeface="Bodoni MT Black" panose="02070A03080606020203" pitchFamily="18" charset="0"/>
                        </a:rPr>
                        <a:t> Highwayman </a:t>
                      </a:r>
                      <a:endParaRPr lang="en-GB" sz="4800" b="1" dirty="0">
                        <a:latin typeface="Bodoni MT Black" panose="02070A030806060202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tc hMerge="1">
                  <a:txBody>
                    <a:bodyPr/>
                    <a:lstStyle/>
                    <a:p>
                      <a:endParaRPr lang="en-GB" dirty="0"/>
                    </a:p>
                  </a:txBody>
                  <a:tcPr/>
                </a:tc>
              </a:tr>
              <a:tr h="1660808">
                <a:tc>
                  <a:txBody>
                    <a:bodyPr/>
                    <a:lstStyle/>
                    <a:p>
                      <a:r>
                        <a:rPr lang="en-GB" sz="1400" b="1" dirty="0" smtClean="0">
                          <a:latin typeface="Times New Roman" panose="02020603050405020304" pitchFamily="18" charset="0"/>
                          <a:cs typeface="Times New Roman" panose="02020603050405020304" pitchFamily="18" charset="0"/>
                        </a:rPr>
                        <a:t>A devious</a:t>
                      </a:r>
                      <a:r>
                        <a:rPr lang="en-GB" sz="1400" b="1" baseline="0" dirty="0" smtClean="0">
                          <a:latin typeface="Times New Roman" panose="02020603050405020304" pitchFamily="18" charset="0"/>
                          <a:cs typeface="Times New Roman" panose="02020603050405020304" pitchFamily="18" charset="0"/>
                        </a:rPr>
                        <a:t> </a:t>
                      </a:r>
                      <a:r>
                        <a:rPr lang="en-GB" sz="1400" b="1" dirty="0" smtClean="0">
                          <a:latin typeface="Times New Roman" panose="02020603050405020304" pitchFamily="18" charset="0"/>
                          <a:cs typeface="Times New Roman" panose="02020603050405020304" pitchFamily="18" charset="0"/>
                        </a:rPr>
                        <a:t>Highwayman has been</a:t>
                      </a:r>
                      <a:r>
                        <a:rPr lang="en-GB" sz="1400" b="1" baseline="0" dirty="0" smtClean="0">
                          <a:latin typeface="Times New Roman" panose="02020603050405020304" pitchFamily="18" charset="0"/>
                          <a:cs typeface="Times New Roman" panose="02020603050405020304" pitchFamily="18" charset="0"/>
                        </a:rPr>
                        <a:t> halted and ended on the outskirts of Springfield.</a:t>
                      </a:r>
                    </a:p>
                    <a:p>
                      <a:endParaRPr lang="en-GB" sz="1400" b="1" baseline="0" dirty="0" smtClean="0">
                        <a:latin typeface="Times New Roman" panose="02020603050405020304" pitchFamily="18" charset="0"/>
                        <a:cs typeface="Times New Roman" panose="02020603050405020304" pitchFamily="18" charset="0"/>
                      </a:endParaRPr>
                    </a:p>
                    <a:p>
                      <a:r>
                        <a:rPr lang="en-GB" sz="1400" b="1" baseline="0" dirty="0" smtClean="0">
                          <a:latin typeface="Times New Roman" panose="02020603050405020304" pitchFamily="18" charset="0"/>
                          <a:cs typeface="Times New Roman" panose="02020603050405020304" pitchFamily="18" charset="0"/>
                        </a:rPr>
                        <a:t>By Kenny Brocklstien     </a:t>
                      </a:r>
                    </a:p>
                    <a:p>
                      <a:endParaRPr lang="en-GB" sz="1400" b="1" baseline="0" dirty="0" smtClean="0">
                        <a:latin typeface="Times New Roman" panose="02020603050405020304" pitchFamily="18" charset="0"/>
                        <a:cs typeface="Times New Roman" panose="02020603050405020304" pitchFamily="18" charset="0"/>
                      </a:endParaRPr>
                    </a:p>
                    <a:p>
                      <a:r>
                        <a:rPr lang="en-GB" sz="1400" b="1" baseline="0" dirty="0" smtClean="0">
                          <a:latin typeface="Times New Roman" panose="02020603050405020304" pitchFamily="18" charset="0"/>
                          <a:cs typeface="Times New Roman" panose="02020603050405020304" pitchFamily="18" charset="0"/>
                        </a:rPr>
                        <a:t>5</a:t>
                      </a:r>
                      <a:r>
                        <a:rPr lang="en-GB" sz="1400" b="1" baseline="30000" dirty="0" smtClean="0">
                          <a:latin typeface="Times New Roman" panose="02020603050405020304" pitchFamily="18" charset="0"/>
                          <a:cs typeface="Times New Roman" panose="02020603050405020304" pitchFamily="18" charset="0"/>
                        </a:rPr>
                        <a:t>th</a:t>
                      </a:r>
                      <a:r>
                        <a:rPr lang="en-GB" sz="1400" b="1" baseline="0" dirty="0" smtClean="0">
                          <a:latin typeface="Times New Roman" panose="02020603050405020304" pitchFamily="18" charset="0"/>
                          <a:cs typeface="Times New Roman" panose="02020603050405020304" pitchFamily="18" charset="0"/>
                        </a:rPr>
                        <a:t> April 1769</a:t>
                      </a:r>
                      <a:endParaRPr lang="en-GB" sz="1400" b="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65224">
                <a:tc>
                  <a:txBody>
                    <a:bodyPr/>
                    <a:lstStyle/>
                    <a:p>
                      <a:pPr algn="just"/>
                      <a:r>
                        <a:rPr lang="en-GB" sz="1000" kern="1200" dirty="0" smtClean="0">
                          <a:solidFill>
                            <a:schemeClr val="tx1"/>
                          </a:solidFill>
                          <a:effectLst/>
                          <a:latin typeface="+mn-lt"/>
                          <a:ea typeface="+mn-ea"/>
                          <a:cs typeface="+mn-cs"/>
                        </a:rPr>
                        <a:t>Over the last 3 days</a:t>
                      </a:r>
                      <a:r>
                        <a:rPr lang="en-GB" sz="1000" kern="1200" baseline="0" dirty="0" smtClean="0">
                          <a:solidFill>
                            <a:schemeClr val="tx1"/>
                          </a:solidFill>
                          <a:effectLst/>
                          <a:latin typeface="+mn-lt"/>
                          <a:ea typeface="+mn-ea"/>
                          <a:cs typeface="+mn-cs"/>
                        </a:rPr>
                        <a:t> (Friday to Sunday) tragic events happened, including, who is an Inn Landlords daughter, and a local Highwayman, have a saddening ending. They bothy died on the outskirts of Springfield. The Highwayman fell when speeding away because Bess had died – who is believed too have ended her own life! After they inspected the Highwayman they figured it was an act of robbing. It is believed that Highwayman is a ghost and visits the Inn too see Bess in her ghostly form.  </a:t>
                      </a:r>
                    </a:p>
                    <a:p>
                      <a:pPr algn="just"/>
                      <a:endParaRPr lang="en-GB" sz="1000" kern="1200" baseline="0" dirty="0" smtClean="0">
                        <a:solidFill>
                          <a:schemeClr val="tx1"/>
                        </a:solidFill>
                        <a:effectLst/>
                        <a:latin typeface="+mn-lt"/>
                        <a:ea typeface="+mn-ea"/>
                        <a:cs typeface="+mn-cs"/>
                      </a:endParaRPr>
                    </a:p>
                    <a:p>
                      <a:pPr algn="ctr"/>
                      <a:r>
                        <a:rPr lang="en-GB" sz="1100" u="sng" kern="1200" baseline="0" dirty="0" smtClean="0">
                          <a:solidFill>
                            <a:schemeClr val="tx1"/>
                          </a:solidFill>
                          <a:effectLst/>
                          <a:latin typeface="+mn-lt"/>
                          <a:ea typeface="+mn-ea"/>
                          <a:cs typeface="+mn-cs"/>
                        </a:rPr>
                        <a:t>A mysterious creature</a:t>
                      </a:r>
                    </a:p>
                    <a:p>
                      <a:pPr algn="ctr"/>
                      <a:endParaRPr lang="en-GB" sz="1100" u="sng" kern="1200" baseline="0" dirty="0" smtClean="0">
                        <a:solidFill>
                          <a:schemeClr val="tx1"/>
                        </a:solidFill>
                        <a:effectLst/>
                        <a:latin typeface="+mn-lt"/>
                        <a:ea typeface="+mn-ea"/>
                        <a:cs typeface="+mn-cs"/>
                      </a:endParaRPr>
                    </a:p>
                    <a:p>
                      <a:pPr algn="just"/>
                      <a:r>
                        <a:rPr lang="en-GB" sz="1000" kern="1200" baseline="0" dirty="0" smtClean="0">
                          <a:solidFill>
                            <a:schemeClr val="tx1"/>
                          </a:solidFill>
                          <a:effectLst/>
                          <a:latin typeface="+mn-lt"/>
                          <a:ea typeface="+mn-ea"/>
                          <a:cs typeface="+mn-cs"/>
                        </a:rPr>
                        <a:t>The Highwayman rode on a sleek black horse called, early on Friday evening. The local milkman – Mr Wiggum -  was an eye witness and stated he saw the Highwayman wearing, elegant clothes (black),  a French hat and a coat of claret velvet. As the Highwayman clattered on the cobblestone, he whipped at the window, no response, he whistled a tune and Bess was there as if she was there the whole time.</a:t>
                      </a:r>
                    </a:p>
                    <a:p>
                      <a:pPr algn="just"/>
                      <a:endParaRPr lang="en-GB" sz="1100" u="sng" kern="1200" baseline="0" dirty="0" smtClean="0">
                        <a:solidFill>
                          <a:schemeClr val="tx1"/>
                        </a:solidFill>
                        <a:effectLst/>
                        <a:latin typeface="+mn-lt"/>
                        <a:ea typeface="+mn-ea"/>
                        <a:cs typeface="+mn-cs"/>
                      </a:endParaRPr>
                    </a:p>
                    <a:p>
                      <a:pPr algn="ctr"/>
                      <a:r>
                        <a:rPr lang="en-GB" sz="1100" u="sng" kern="1200" baseline="0" dirty="0" smtClean="0">
                          <a:solidFill>
                            <a:schemeClr val="tx1"/>
                          </a:solidFill>
                          <a:effectLst/>
                          <a:latin typeface="+mn-lt"/>
                          <a:ea typeface="+mn-ea"/>
                          <a:cs typeface="+mn-cs"/>
                        </a:rPr>
                        <a:t>Tim the Osler</a:t>
                      </a:r>
                    </a:p>
                    <a:p>
                      <a:pPr algn="just"/>
                      <a:endParaRPr lang="en-GB" sz="1000" kern="1200" baseline="0" dirty="0" smtClean="0">
                        <a:solidFill>
                          <a:schemeClr val="tx1"/>
                        </a:solidFill>
                        <a:effectLst/>
                        <a:latin typeface="+mn-lt"/>
                        <a:ea typeface="+mn-ea"/>
                        <a:cs typeface="+mn-cs"/>
                      </a:endParaRPr>
                    </a:p>
                    <a:p>
                      <a:pPr algn="just"/>
                      <a:r>
                        <a:rPr lang="en-GB" sz="1000" kern="1200" baseline="0" dirty="0" smtClean="0">
                          <a:solidFill>
                            <a:schemeClr val="tx1"/>
                          </a:solidFill>
                          <a:effectLst/>
                          <a:latin typeface="+mn-lt"/>
                          <a:ea typeface="+mn-ea"/>
                          <a:cs typeface="+mn-cs"/>
                        </a:rPr>
                        <a:t>Tim, who was a humble Osler at Mr </a:t>
                      </a:r>
                      <a:r>
                        <a:rPr lang="en-GB" sz="1000" kern="1200" baseline="0" dirty="0" err="1" smtClean="0">
                          <a:solidFill>
                            <a:schemeClr val="tx1"/>
                          </a:solidFill>
                          <a:effectLst/>
                          <a:latin typeface="+mn-lt"/>
                          <a:ea typeface="+mn-ea"/>
                          <a:cs typeface="+mn-cs"/>
                        </a:rPr>
                        <a:t>Syzlaks</a:t>
                      </a:r>
                      <a:r>
                        <a:rPr lang="en-GB" sz="1000" kern="1200" baseline="0" dirty="0" smtClean="0">
                          <a:solidFill>
                            <a:schemeClr val="tx1"/>
                          </a:solidFill>
                          <a:effectLst/>
                          <a:latin typeface="+mn-lt"/>
                          <a:ea typeface="+mn-ea"/>
                          <a:cs typeface="+mn-cs"/>
                        </a:rPr>
                        <a:t> Tavern, was an eye witness and experienced the whole thing. He saw, out the side of his eye, the Highwayman boasting too Bess and protesting that he would come back with gold, he pecked Bess and promised that he will be back by midnight.      </a:t>
                      </a: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u="sng" kern="1200" dirty="0" smtClean="0">
                          <a:solidFill>
                            <a:schemeClr val="tx1"/>
                          </a:solidFill>
                          <a:effectLst/>
                          <a:latin typeface="+mn-lt"/>
                          <a:ea typeface="+mn-ea"/>
                          <a:cs typeface="+mn-cs"/>
                        </a:rPr>
                        <a:t>Tim the</a:t>
                      </a:r>
                      <a:r>
                        <a:rPr lang="en-GB" sz="1100" u="sng" kern="1200" baseline="0" dirty="0" smtClean="0">
                          <a:solidFill>
                            <a:schemeClr val="tx1"/>
                          </a:solidFill>
                          <a:effectLst/>
                          <a:latin typeface="+mn-lt"/>
                          <a:ea typeface="+mn-ea"/>
                          <a:cs typeface="+mn-cs"/>
                        </a:rPr>
                        <a:t> Osler</a:t>
                      </a:r>
                    </a:p>
                    <a:p>
                      <a:pPr algn="ctr"/>
                      <a:endParaRPr lang="en-GB" sz="1100" u="sng" kern="1200" baseline="0" dirty="0" smtClean="0">
                        <a:solidFill>
                          <a:schemeClr val="tx1"/>
                        </a:solidFill>
                        <a:effectLst/>
                        <a:latin typeface="+mn-lt"/>
                        <a:ea typeface="+mn-ea"/>
                        <a:cs typeface="+mn-cs"/>
                      </a:endParaRPr>
                    </a:p>
                    <a:p>
                      <a:pPr algn="just"/>
                      <a:r>
                        <a:rPr lang="en-GB" sz="1000" u="none" kern="1200" baseline="0" dirty="0" smtClean="0">
                          <a:solidFill>
                            <a:schemeClr val="tx1"/>
                          </a:solidFill>
                          <a:effectLst/>
                          <a:latin typeface="+mn-lt"/>
                          <a:ea typeface="+mn-ea"/>
                          <a:cs typeface="+mn-cs"/>
                        </a:rPr>
                        <a:t>Tim, who was a humble Osler at Mr Syzlaks Tavern, was an eye witness and experienced the whole thing. He saw, out the side of his eye, the Highwayman boasting too Bess and protesting that he would come back with gold, he pecked Bess and promised that he will be back by midnight. He then he spurred off towards his quarry in an explosion of dust.</a:t>
                      </a:r>
                    </a:p>
                    <a:p>
                      <a:pPr algn="just"/>
                      <a:endParaRPr lang="en-GB" sz="1000" u="none" kern="1200" baseline="0" dirty="0" smtClean="0">
                        <a:solidFill>
                          <a:schemeClr val="tx1"/>
                        </a:solidFill>
                        <a:effectLst/>
                        <a:latin typeface="+mn-lt"/>
                        <a:ea typeface="+mn-ea"/>
                        <a:cs typeface="+mn-cs"/>
                      </a:endParaRPr>
                    </a:p>
                    <a:p>
                      <a:pPr algn="ctr"/>
                      <a:r>
                        <a:rPr lang="en-GB" sz="1100" u="sng" kern="1200" baseline="0" dirty="0" smtClean="0">
                          <a:solidFill>
                            <a:schemeClr val="tx1"/>
                          </a:solidFill>
                          <a:effectLst/>
                          <a:latin typeface="+mn-lt"/>
                          <a:ea typeface="+mn-ea"/>
                          <a:cs typeface="+mn-cs"/>
                        </a:rPr>
                        <a:t>Ruthless Redcoats</a:t>
                      </a:r>
                      <a:r>
                        <a:rPr lang="en-GB" sz="1000" u="none" kern="1200" baseline="0" dirty="0" smtClean="0">
                          <a:solidFill>
                            <a:schemeClr val="tx1"/>
                          </a:solidFill>
                          <a:effectLst/>
                          <a:latin typeface="+mn-lt"/>
                          <a:ea typeface="+mn-ea"/>
                          <a:cs typeface="+mn-cs"/>
                        </a:rPr>
                        <a:t> </a:t>
                      </a:r>
                    </a:p>
                    <a:p>
                      <a:pPr algn="just"/>
                      <a:endParaRPr lang="en-GB" sz="1000" u="none" kern="1200" baseline="0" dirty="0" smtClean="0">
                        <a:solidFill>
                          <a:schemeClr val="tx1"/>
                        </a:solidFill>
                        <a:effectLst/>
                        <a:latin typeface="+mn-lt"/>
                        <a:ea typeface="+mn-ea"/>
                        <a:cs typeface="+mn-cs"/>
                      </a:endParaRPr>
                    </a:p>
                    <a:p>
                      <a:pPr algn="just"/>
                      <a:r>
                        <a:rPr lang="en-GB" sz="1000" u="none" kern="1200" baseline="0" dirty="0" smtClean="0">
                          <a:solidFill>
                            <a:schemeClr val="tx1"/>
                          </a:solidFill>
                          <a:effectLst/>
                          <a:latin typeface="+mn-lt"/>
                          <a:ea typeface="+mn-ea"/>
                          <a:cs typeface="+mn-cs"/>
                        </a:rPr>
                        <a:t>That Saturday evening, revellers at the tavern, were held in shock and despair as an army of King George’s men, also known as redcoats, marched </a:t>
                      </a:r>
                      <a:r>
                        <a:rPr lang="en-GB" sz="1000" u="none" kern="1200" baseline="0" smtClean="0">
                          <a:solidFill>
                            <a:schemeClr val="tx1"/>
                          </a:solidFill>
                          <a:effectLst/>
                          <a:latin typeface="+mn-lt"/>
                          <a:ea typeface="+mn-ea"/>
                          <a:cs typeface="+mn-cs"/>
                        </a:rPr>
                        <a:t>rowdily through the </a:t>
                      </a:r>
                      <a:r>
                        <a:rPr lang="en-GB" sz="1000" u="none" kern="1200" baseline="0" dirty="0" smtClean="0">
                          <a:solidFill>
                            <a:schemeClr val="tx1"/>
                          </a:solidFill>
                          <a:effectLst/>
                          <a:latin typeface="+mn-lt"/>
                          <a:ea typeface="+mn-ea"/>
                          <a:cs typeface="+mn-cs"/>
                        </a:rPr>
                        <a:t>tavern. After they smashed down the door and splinters flew everywhere, the Redcoats starting supping all of Mr Syzlaks priceless ale, in a boisterous way. A reveller later reported that the Redcoats went upstairs and never came back down. Upstairs, the Redcoats were hunting down Bess like dogs hunting down meat, they succeeded and tied up as bait. Bess knew and so did everyone, he was coming, all they needed too do was wait.</a:t>
                      </a:r>
                    </a:p>
                    <a:p>
                      <a:pPr algn="just"/>
                      <a:endParaRPr lang="en-GB" sz="1000" u="none" kern="1200" baseline="0" dirty="0" smtClean="0">
                        <a:solidFill>
                          <a:schemeClr val="tx1"/>
                        </a:solidFill>
                        <a:effectLst/>
                        <a:latin typeface="+mn-lt"/>
                        <a:ea typeface="+mn-ea"/>
                        <a:cs typeface="+mn-cs"/>
                      </a:endParaRPr>
                    </a:p>
                    <a:p>
                      <a:pPr algn="ctr"/>
                      <a:r>
                        <a:rPr lang="en-GB" sz="1100" u="sng" kern="1200" baseline="0" dirty="0" smtClean="0">
                          <a:solidFill>
                            <a:schemeClr val="tx1"/>
                          </a:solidFill>
                          <a:effectLst/>
                          <a:latin typeface="+mn-lt"/>
                          <a:ea typeface="+mn-ea"/>
                          <a:cs typeface="+mn-cs"/>
                        </a:rPr>
                        <a:t>The Highwayman returns</a:t>
                      </a:r>
                    </a:p>
                    <a:p>
                      <a:pPr algn="just"/>
                      <a:endParaRPr lang="en-GB" sz="1000" u="none" kern="1200" baseline="0" dirty="0" smtClean="0">
                        <a:solidFill>
                          <a:schemeClr val="tx1"/>
                        </a:solidFill>
                        <a:effectLst/>
                        <a:latin typeface="+mn-lt"/>
                        <a:ea typeface="+mn-ea"/>
                        <a:cs typeface="+mn-cs"/>
                      </a:endParaRPr>
                    </a:p>
                    <a:p>
                      <a:pPr algn="just"/>
                      <a:r>
                        <a:rPr lang="en-GB" sz="1000" u="none" kern="1200" baseline="0" dirty="0" smtClean="0">
                          <a:solidFill>
                            <a:schemeClr val="tx1"/>
                          </a:solidFill>
                          <a:effectLst/>
                          <a:latin typeface="+mn-lt"/>
                          <a:ea typeface="+mn-ea"/>
                          <a:cs typeface="+mn-cs"/>
                        </a:rPr>
                        <a:t>Later that day, the Highwayman rode towards the tavern, which looked a broken, thought something was wrong.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GB" sz="1000" kern="1200" baseline="0" dirty="0" smtClean="0">
                        <a:solidFill>
                          <a:schemeClr val="tx1"/>
                        </a:solidFill>
                        <a:effectLst/>
                        <a:latin typeface="+mn-lt"/>
                        <a:ea typeface="+mn-ea"/>
                        <a:cs typeface="+mn-cs"/>
                      </a:endParaRPr>
                    </a:p>
                    <a:p>
                      <a:pPr algn="ctr"/>
                      <a:r>
                        <a:rPr lang="en-GB" sz="1100" u="sng" kern="1200" baseline="0" dirty="0" smtClean="0">
                          <a:solidFill>
                            <a:schemeClr val="tx1"/>
                          </a:solidFill>
                          <a:effectLst/>
                          <a:latin typeface="+mn-lt"/>
                          <a:ea typeface="+mn-ea"/>
                          <a:cs typeface="+mn-cs"/>
                        </a:rPr>
                        <a:t>The Highwayman returns</a:t>
                      </a:r>
                    </a:p>
                    <a:p>
                      <a:pPr algn="ctr"/>
                      <a:endParaRPr lang="en-GB" sz="1100" u="sng" kern="1200" baseline="0" dirty="0" smtClean="0">
                        <a:solidFill>
                          <a:schemeClr val="tx1"/>
                        </a:solidFill>
                        <a:effectLst/>
                        <a:latin typeface="+mn-lt"/>
                        <a:ea typeface="+mn-ea"/>
                        <a:cs typeface="+mn-cs"/>
                      </a:endParaRPr>
                    </a:p>
                    <a:p>
                      <a:pPr algn="just"/>
                      <a:r>
                        <a:rPr lang="en-GB" sz="1000" u="none" kern="1200" baseline="0" dirty="0" smtClean="0">
                          <a:solidFill>
                            <a:schemeClr val="tx1"/>
                          </a:solidFill>
                          <a:effectLst/>
                          <a:latin typeface="+mn-lt"/>
                          <a:ea typeface="+mn-ea"/>
                          <a:cs typeface="+mn-cs"/>
                        </a:rPr>
                        <a:t>Later that day, the Highwayman rode towards the tavern, which looked a broken, thought something was wrong. Bess had an idea, she wriggled and writhed, then at last the trigger was hers. With the mussel of the musket aimed at her chest she fired, warning the Highwayman with her life. The Highwayman turned and spurred away from the tavern knowing he wasn’t alone. On his horse, he galloped to the west, away. Until, word finally reached him the one too have gotten shot was Bess, he shouted a curse to the sky and spurred knowing all he wanted was revenge. The Highwayman got nearer and nearer the tavern was in sight and out of nowhere ‘BANG’ another musket went of. As the smoke cleared , the Highwayman lay motionless on the Highway.</a:t>
                      </a:r>
                    </a:p>
                    <a:p>
                      <a:pPr algn="l"/>
                      <a:endParaRPr lang="en-GB" sz="1000" u="none" kern="1200" baseline="0" dirty="0" smtClean="0">
                        <a:solidFill>
                          <a:schemeClr val="tx1"/>
                        </a:solidFill>
                        <a:effectLst/>
                        <a:latin typeface="+mn-lt"/>
                        <a:ea typeface="+mn-ea"/>
                        <a:cs typeface="+mn-cs"/>
                      </a:endParaRPr>
                    </a:p>
                    <a:p>
                      <a:pPr algn="ctr"/>
                      <a:r>
                        <a:rPr lang="en-GB" sz="1100" u="sng" kern="1200" baseline="0" dirty="0" smtClean="0">
                          <a:solidFill>
                            <a:schemeClr val="tx1"/>
                          </a:solidFill>
                          <a:effectLst/>
                          <a:latin typeface="+mn-lt"/>
                          <a:ea typeface="+mn-ea"/>
                          <a:cs typeface="+mn-cs"/>
                        </a:rPr>
                        <a:t>Ghostly Images</a:t>
                      </a:r>
                    </a:p>
                    <a:p>
                      <a:pPr algn="ctr"/>
                      <a:endParaRPr lang="en-GB" sz="1100" u="sng" kern="1200" baseline="0" dirty="0" smtClean="0">
                        <a:solidFill>
                          <a:schemeClr val="tx1"/>
                        </a:solidFill>
                        <a:effectLst/>
                        <a:latin typeface="+mn-lt"/>
                        <a:ea typeface="+mn-ea"/>
                        <a:cs typeface="+mn-cs"/>
                      </a:endParaRPr>
                    </a:p>
                    <a:p>
                      <a:pPr algn="just"/>
                      <a:r>
                        <a:rPr lang="en-GB" sz="1000" u="none" kern="1200" baseline="0" dirty="0" smtClean="0">
                          <a:solidFill>
                            <a:schemeClr val="tx1"/>
                          </a:solidFill>
                          <a:effectLst/>
                          <a:latin typeface="+mn-lt"/>
                          <a:ea typeface="+mn-ea"/>
                          <a:cs typeface="+mn-cs"/>
                        </a:rPr>
                        <a:t>Villagers believed that that was the last of the Highwayman and Bess, but local man ‘Jonny Johnson’ reported he saw a ghostly image of the Highwayman clattering and clanging in the tavern yard. He whips he window then whistles a tune. Then suddenly, a ghostly image of Bess appears plaiting the same red love knot in her dark black hair. </a:t>
                      </a:r>
                    </a:p>
                    <a:p>
                      <a:pPr algn="l"/>
                      <a:endParaRPr lang="en-GB" sz="1000" u="none" kern="1200" baseline="0" dirty="0" smtClean="0">
                        <a:solidFill>
                          <a:schemeClr val="tx1"/>
                        </a:solidFill>
                        <a:effectLst/>
                        <a:latin typeface="+mn-lt"/>
                        <a:ea typeface="+mn-ea"/>
                        <a:cs typeface="+mn-cs"/>
                      </a:endParaRPr>
                    </a:p>
                    <a:p>
                      <a:pPr algn="ctr"/>
                      <a:r>
                        <a:rPr lang="en-GB" sz="1000" u="none" kern="1200" baseline="0" dirty="0" smtClean="0">
                          <a:solidFill>
                            <a:schemeClr val="tx1"/>
                          </a:solidFill>
                          <a:effectLst/>
                          <a:latin typeface="+mn-lt"/>
                          <a:ea typeface="+mn-ea"/>
                          <a:cs typeface="+mn-cs"/>
                        </a:rPr>
                        <a:t> </a:t>
                      </a:r>
                      <a:endParaRPr lang="en-GB" sz="1000"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4944" y="1412844"/>
            <a:ext cx="1296144" cy="1188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434257" y="2658351"/>
            <a:ext cx="2160240" cy="400110"/>
          </a:xfrm>
          <a:prstGeom prst="rect">
            <a:avLst/>
          </a:prstGeom>
          <a:noFill/>
        </p:spPr>
        <p:txBody>
          <a:bodyPr wrap="square" rtlCol="0">
            <a:spAutoFit/>
          </a:bodyPr>
          <a:lstStyle/>
          <a:p>
            <a:r>
              <a:rPr lang="en-GB" sz="1000" dirty="0" smtClean="0"/>
              <a:t>The Highwayman plotting revenge, on Saturday the day before his ending.</a:t>
            </a:r>
            <a:endParaRPr lang="en-GB" sz="10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7192" y="1420113"/>
            <a:ext cx="1296144" cy="113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725144" y="2555776"/>
            <a:ext cx="2016224" cy="553998"/>
          </a:xfrm>
          <a:prstGeom prst="rect">
            <a:avLst/>
          </a:prstGeom>
          <a:noFill/>
        </p:spPr>
        <p:txBody>
          <a:bodyPr wrap="square" rtlCol="0">
            <a:spAutoFit/>
          </a:bodyPr>
          <a:lstStyle/>
          <a:p>
            <a:r>
              <a:rPr lang="en-GB" sz="1000" dirty="0" smtClean="0"/>
              <a:t>The Highwayman escaping to the West as Bess warns him with her death.</a:t>
            </a:r>
            <a:endParaRPr lang="en-GB" sz="1000" dirty="0"/>
          </a:p>
        </p:txBody>
      </p:sp>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743</Words>
  <Application>Microsoft Office PowerPoint</Application>
  <PresentationFormat>On-screen Show (4:3)</PresentationFormat>
  <Paragraphs>38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Louise</cp:lastModifiedBy>
  <cp:revision>24</cp:revision>
  <cp:lastPrinted>2017-11-21T09:15:59Z</cp:lastPrinted>
  <dcterms:created xsi:type="dcterms:W3CDTF">2017-11-13T19:22:00Z</dcterms:created>
  <dcterms:modified xsi:type="dcterms:W3CDTF">2017-11-24T21:00:15Z</dcterms:modified>
</cp:coreProperties>
</file>